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26" r:id="rId3"/>
  </p:sldMasterIdLst>
  <p:notesMasterIdLst>
    <p:notesMasterId r:id="rId29"/>
  </p:notesMasterIdLst>
  <p:handoutMasterIdLst>
    <p:handoutMasterId r:id="rId30"/>
  </p:handoutMasterIdLst>
  <p:sldIdLst>
    <p:sldId id="1460" r:id="rId4"/>
    <p:sldId id="1406" r:id="rId5"/>
    <p:sldId id="1456" r:id="rId6"/>
    <p:sldId id="1388" r:id="rId7"/>
    <p:sldId id="1461" r:id="rId8"/>
    <p:sldId id="1462" r:id="rId9"/>
    <p:sldId id="1427" r:id="rId10"/>
    <p:sldId id="1464" r:id="rId11"/>
    <p:sldId id="1463" r:id="rId12"/>
    <p:sldId id="1453" r:id="rId13"/>
    <p:sldId id="1431" r:id="rId14"/>
    <p:sldId id="1372" r:id="rId15"/>
    <p:sldId id="1397" r:id="rId16"/>
    <p:sldId id="1400" r:id="rId17"/>
    <p:sldId id="1471" r:id="rId18"/>
    <p:sldId id="1421" r:id="rId19"/>
    <p:sldId id="1466" r:id="rId20"/>
    <p:sldId id="1469" r:id="rId21"/>
    <p:sldId id="1434" r:id="rId22"/>
    <p:sldId id="1470" r:id="rId23"/>
    <p:sldId id="1465" r:id="rId24"/>
    <p:sldId id="1423" r:id="rId25"/>
    <p:sldId id="1458" r:id="rId26"/>
    <p:sldId id="1459" r:id="rId27"/>
    <p:sldId id="1355"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guide id="3" orient="horz" pos="2929"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11F26"/>
    <a:srgbClr val="7A0000"/>
    <a:srgbClr val="96AD23"/>
    <a:srgbClr val="2D06BA"/>
    <a:srgbClr val="005194"/>
    <a:srgbClr val="2B3616"/>
    <a:srgbClr val="90CE4F"/>
    <a:srgbClr val="077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7" autoAdjust="0"/>
  </p:normalViewPr>
  <p:slideViewPr>
    <p:cSldViewPr>
      <p:cViewPr varScale="1">
        <p:scale>
          <a:sx n="59" d="100"/>
          <a:sy n="59" d="100"/>
        </p:scale>
        <p:origin x="820" y="60"/>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4048"/>
    </p:cViewPr>
  </p:sorterViewPr>
  <p:notesViewPr>
    <p:cSldViewPr>
      <p:cViewPr varScale="1">
        <p:scale>
          <a:sx n="54" d="100"/>
          <a:sy n="54" d="100"/>
        </p:scale>
        <p:origin x="-2850" y="-108"/>
      </p:cViewPr>
      <p:guideLst>
        <p:guide orient="horz" pos="3128"/>
        <p:guide pos="2141"/>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7"/>
          </a:xfrm>
          <a:prstGeom prst="rect">
            <a:avLst/>
          </a:prstGeom>
        </p:spPr>
        <p:txBody>
          <a:bodyPr vert="horz" lIns="94645" tIns="47322" rIns="94645" bIns="47322" rtlCol="0"/>
          <a:lstStyle>
            <a:lvl1pPr algn="l">
              <a:defRPr sz="1300"/>
            </a:lvl1pPr>
          </a:lstStyle>
          <a:p>
            <a:endParaRPr lang="pt-PT"/>
          </a:p>
        </p:txBody>
      </p:sp>
      <p:sp>
        <p:nvSpPr>
          <p:cNvPr id="3" name="Date Placeholder 2"/>
          <p:cNvSpPr>
            <a:spLocks noGrp="1"/>
          </p:cNvSpPr>
          <p:nvPr>
            <p:ph type="dt" sz="quarter" idx="1"/>
          </p:nvPr>
        </p:nvSpPr>
        <p:spPr>
          <a:xfrm>
            <a:off x="3970343" y="2"/>
            <a:ext cx="3038475" cy="465137"/>
          </a:xfrm>
          <a:prstGeom prst="rect">
            <a:avLst/>
          </a:prstGeom>
        </p:spPr>
        <p:txBody>
          <a:bodyPr vert="horz" lIns="94645" tIns="47322" rIns="94645" bIns="47322" rtlCol="0"/>
          <a:lstStyle>
            <a:lvl1pPr algn="r">
              <a:defRPr sz="1300"/>
            </a:lvl1pPr>
          </a:lstStyle>
          <a:p>
            <a:fld id="{832FA483-8C7E-4340-90DA-16CEFAC0A5F6}" type="datetimeFigureOut">
              <a:rPr lang="pt-PT" smtClean="0"/>
              <a:pPr/>
              <a:t>29/11/2022</a:t>
            </a:fld>
            <a:endParaRPr lang="pt-PT"/>
          </a:p>
        </p:txBody>
      </p:sp>
      <p:sp>
        <p:nvSpPr>
          <p:cNvPr id="4" name="Footer Placeholder 3"/>
          <p:cNvSpPr>
            <a:spLocks noGrp="1"/>
          </p:cNvSpPr>
          <p:nvPr>
            <p:ph type="ftr" sz="quarter" idx="2"/>
          </p:nvPr>
        </p:nvSpPr>
        <p:spPr>
          <a:xfrm>
            <a:off x="4" y="8829675"/>
            <a:ext cx="3038475" cy="465137"/>
          </a:xfrm>
          <a:prstGeom prst="rect">
            <a:avLst/>
          </a:prstGeom>
        </p:spPr>
        <p:txBody>
          <a:bodyPr vert="horz" lIns="94645" tIns="47322" rIns="94645" bIns="47322" rtlCol="0" anchor="b"/>
          <a:lstStyle>
            <a:lvl1pPr algn="l">
              <a:defRPr sz="1300"/>
            </a:lvl1pPr>
          </a:lstStyle>
          <a:p>
            <a:endParaRPr lang="pt-PT"/>
          </a:p>
        </p:txBody>
      </p:sp>
      <p:sp>
        <p:nvSpPr>
          <p:cNvPr id="5" name="Slide Number Placeholder 4"/>
          <p:cNvSpPr>
            <a:spLocks noGrp="1"/>
          </p:cNvSpPr>
          <p:nvPr>
            <p:ph type="sldNum" sz="quarter" idx="3"/>
          </p:nvPr>
        </p:nvSpPr>
        <p:spPr>
          <a:xfrm>
            <a:off x="3970343" y="8829675"/>
            <a:ext cx="3038475" cy="465137"/>
          </a:xfrm>
          <a:prstGeom prst="rect">
            <a:avLst/>
          </a:prstGeom>
        </p:spPr>
        <p:txBody>
          <a:bodyPr vert="horz" lIns="94645" tIns="47322" rIns="94645" bIns="47322" rtlCol="0" anchor="b"/>
          <a:lstStyle>
            <a:lvl1pPr algn="r">
              <a:defRPr sz="1300"/>
            </a:lvl1pPr>
          </a:lstStyle>
          <a:p>
            <a:fld id="{D6E17A24-111D-45CD-B540-93CEDB8A7270}" type="slidenum">
              <a:rPr lang="pt-PT" smtClean="0"/>
              <a:pPr/>
              <a:t>‹#›</a:t>
            </a:fld>
            <a:endParaRPr lang="pt-PT"/>
          </a:p>
        </p:txBody>
      </p:sp>
    </p:spTree>
    <p:extLst>
      <p:ext uri="{BB962C8B-B14F-4D97-AF65-F5344CB8AC3E}">
        <p14:creationId xmlns:p14="http://schemas.microsoft.com/office/powerpoint/2010/main" val="3111662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7"/>
          </a:xfrm>
          <a:prstGeom prst="rect">
            <a:avLst/>
          </a:prstGeom>
        </p:spPr>
        <p:txBody>
          <a:bodyPr vert="horz" lIns="96442" tIns="48221" rIns="96442" bIns="4822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70343" y="2"/>
            <a:ext cx="3038475" cy="465137"/>
          </a:xfrm>
          <a:prstGeom prst="rect">
            <a:avLst/>
          </a:prstGeom>
        </p:spPr>
        <p:txBody>
          <a:bodyPr vert="horz" lIns="96442" tIns="48221" rIns="96442" bIns="48221" rtlCol="0"/>
          <a:lstStyle>
            <a:lvl1pPr algn="r" fontAlgn="auto">
              <a:spcBef>
                <a:spcPts val="0"/>
              </a:spcBef>
              <a:spcAft>
                <a:spcPts val="0"/>
              </a:spcAft>
              <a:defRPr sz="1300">
                <a:latin typeface="+mn-lt"/>
              </a:defRPr>
            </a:lvl1pPr>
          </a:lstStyle>
          <a:p>
            <a:pPr>
              <a:defRPr/>
            </a:pPr>
            <a:fld id="{10B6EEA8-517C-4CD4-A32A-9CF69AB95024}" type="datetimeFigureOut">
              <a:rPr lang="en-US"/>
              <a:pPr>
                <a:defRPr/>
              </a:pPr>
              <a:t>11/29/2022</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6442" tIns="48221" rIns="96442" bIns="48221" rtlCol="0" anchor="ctr"/>
          <a:lstStyle/>
          <a:p>
            <a:pPr lvl="0"/>
            <a:endParaRPr lang="en-US" noProof="0"/>
          </a:p>
        </p:txBody>
      </p:sp>
      <p:sp>
        <p:nvSpPr>
          <p:cNvPr id="5" name="Notes Placeholder 4"/>
          <p:cNvSpPr>
            <a:spLocks noGrp="1"/>
          </p:cNvSpPr>
          <p:nvPr>
            <p:ph type="body" sz="quarter" idx="3"/>
          </p:nvPr>
        </p:nvSpPr>
        <p:spPr>
          <a:xfrm>
            <a:off x="701680" y="4416431"/>
            <a:ext cx="5607050" cy="4183064"/>
          </a:xfrm>
          <a:prstGeom prst="rect">
            <a:avLst/>
          </a:prstGeom>
        </p:spPr>
        <p:txBody>
          <a:bodyPr vert="horz" lIns="96442" tIns="48221" rIns="96442" bIns="482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675"/>
            <a:ext cx="3038475" cy="465137"/>
          </a:xfrm>
          <a:prstGeom prst="rect">
            <a:avLst/>
          </a:prstGeom>
        </p:spPr>
        <p:txBody>
          <a:bodyPr vert="horz" lIns="96442" tIns="48221" rIns="96442" bIns="4822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70343" y="8829675"/>
            <a:ext cx="3038475" cy="465137"/>
          </a:xfrm>
          <a:prstGeom prst="rect">
            <a:avLst/>
          </a:prstGeom>
        </p:spPr>
        <p:txBody>
          <a:bodyPr vert="horz" lIns="96442" tIns="48221" rIns="96442" bIns="48221" rtlCol="0" anchor="b"/>
          <a:lstStyle>
            <a:lvl1pPr algn="r" fontAlgn="auto">
              <a:spcBef>
                <a:spcPts val="0"/>
              </a:spcBef>
              <a:spcAft>
                <a:spcPts val="0"/>
              </a:spcAft>
              <a:defRPr sz="1300">
                <a:latin typeface="+mn-lt"/>
              </a:defRPr>
            </a:lvl1pPr>
          </a:lstStyle>
          <a:p>
            <a:pPr>
              <a:defRPr/>
            </a:pPr>
            <a:fld id="{D178CD84-9AF2-44B8-808D-70A77242676F}" type="slidenum">
              <a:rPr lang="en-US"/>
              <a:pPr>
                <a:defRPr/>
              </a:pPr>
              <a:t>‹#›</a:t>
            </a:fld>
            <a:endParaRPr lang="en-US"/>
          </a:p>
        </p:txBody>
      </p:sp>
    </p:spTree>
    <p:extLst>
      <p:ext uri="{BB962C8B-B14F-4D97-AF65-F5344CB8AC3E}">
        <p14:creationId xmlns:p14="http://schemas.microsoft.com/office/powerpoint/2010/main" val="2491963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050" kern="1200" dirty="0" err="1" smtClean="0">
                <a:solidFill>
                  <a:srgbClr val="FF0000"/>
                </a:solidFill>
                <a:effectLst/>
                <a:latin typeface="+mn-lt"/>
                <a:ea typeface="+mn-ea"/>
                <a:cs typeface="+mn-cs"/>
              </a:rPr>
              <a:t>Bom</a:t>
            </a:r>
            <a:r>
              <a:rPr lang="en-GB" sz="1050" kern="1200" dirty="0" smtClean="0">
                <a:solidFill>
                  <a:srgbClr val="FF0000"/>
                </a:solidFill>
                <a:effectLst/>
                <a:latin typeface="+mn-lt"/>
                <a:ea typeface="+mn-ea"/>
                <a:cs typeface="+mn-cs"/>
              </a:rPr>
              <a:t> </a:t>
            </a:r>
            <a:r>
              <a:rPr lang="en-GB" sz="1050" kern="1200" dirty="0" err="1" smtClean="0">
                <a:solidFill>
                  <a:srgbClr val="FF0000"/>
                </a:solidFill>
                <a:effectLst/>
                <a:latin typeface="+mn-lt"/>
                <a:ea typeface="+mn-ea"/>
                <a:cs typeface="+mn-cs"/>
              </a:rPr>
              <a:t>dia</a:t>
            </a:r>
            <a:r>
              <a:rPr lang="en-GB" sz="1050" kern="1200" dirty="0" smtClean="0">
                <a:solidFill>
                  <a:srgbClr val="FF0000"/>
                </a:solidFill>
                <a:effectLst/>
                <a:latin typeface="+mn-lt"/>
                <a:ea typeface="+mn-ea"/>
                <a:cs typeface="+mn-cs"/>
              </a:rPr>
              <a:t> Excel</a:t>
            </a:r>
            <a:r>
              <a:rPr lang="pt-PT" sz="1050" kern="1200" dirty="0" err="1" smtClean="0">
                <a:solidFill>
                  <a:srgbClr val="FF0000"/>
                </a:solidFill>
                <a:effectLst/>
                <a:latin typeface="+mn-lt"/>
                <a:ea typeface="+mn-ea"/>
                <a:cs typeface="+mn-cs"/>
              </a:rPr>
              <a:t>ências</a:t>
            </a:r>
            <a:r>
              <a:rPr lang="pt-PT" sz="1050" kern="1200" baseline="0" dirty="0" smtClean="0">
                <a:solidFill>
                  <a:srgbClr val="FF0000"/>
                </a:solidFill>
                <a:effectLst/>
                <a:latin typeface="+mn-lt"/>
                <a:ea typeface="+mn-ea"/>
                <a:cs typeface="+mn-cs"/>
              </a:rPr>
              <a:t>,</a:t>
            </a:r>
          </a:p>
          <a:p>
            <a:endParaRPr lang="pt-PT" sz="1050" kern="1200" baseline="0" dirty="0" smtClean="0">
              <a:solidFill>
                <a:srgbClr val="FF0000"/>
              </a:solidFill>
              <a:effectLst/>
              <a:latin typeface="+mn-lt"/>
              <a:ea typeface="+mn-ea"/>
              <a:cs typeface="+mn-cs"/>
            </a:endParaRPr>
          </a:p>
          <a:p>
            <a:r>
              <a:rPr lang="pt-PT" sz="1050" kern="1200" baseline="0" dirty="0" smtClean="0">
                <a:solidFill>
                  <a:srgbClr val="FF0000"/>
                </a:solidFill>
                <a:effectLst/>
                <a:latin typeface="+mn-lt"/>
                <a:ea typeface="+mn-ea"/>
                <a:cs typeface="+mn-cs"/>
              </a:rPr>
              <a:t>Distintos Convidados e todo o protocolo observado</a:t>
            </a:r>
            <a:endParaRPr lang="en-US" sz="1050" dirty="0">
              <a:solidFill>
                <a:srgbClr val="FF0000"/>
              </a:solidFill>
              <a:effectLst/>
            </a:endParaRPr>
          </a:p>
          <a:p>
            <a:endParaRPr lang="pt-PT" sz="1050" kern="1200" dirty="0" smtClean="0">
              <a:solidFill>
                <a:srgbClr val="FF0000"/>
              </a:solidFill>
              <a:effectLst/>
              <a:latin typeface="+mn-lt"/>
              <a:ea typeface="+mn-ea"/>
              <a:cs typeface="+mn-cs"/>
            </a:endParaRPr>
          </a:p>
          <a:p>
            <a:r>
              <a:rPr lang="pt-PT" sz="1050" kern="1200" dirty="0" smtClean="0">
                <a:solidFill>
                  <a:srgbClr val="FF0000"/>
                </a:solidFill>
                <a:effectLst/>
                <a:latin typeface="+mn-lt"/>
                <a:ea typeface="+mn-ea"/>
                <a:cs typeface="+mn-cs"/>
              </a:rPr>
              <a:t>Com</a:t>
            </a:r>
            <a:r>
              <a:rPr lang="pt-PT" sz="1050" kern="1200" baseline="0" dirty="0" smtClean="0">
                <a:solidFill>
                  <a:srgbClr val="FF0000"/>
                </a:solidFill>
                <a:effectLst/>
                <a:latin typeface="+mn-lt"/>
                <a:ea typeface="+mn-ea"/>
                <a:cs typeface="+mn-cs"/>
              </a:rPr>
              <a:t> a permissão de sua Excelência, Domingos Viola Governador da </a:t>
            </a:r>
            <a:r>
              <a:rPr lang="pt-PT" sz="1050" kern="1200" baseline="0" dirty="0" err="1" smtClean="0">
                <a:solidFill>
                  <a:srgbClr val="FF0000"/>
                </a:solidFill>
                <a:effectLst/>
                <a:latin typeface="+mn-lt"/>
                <a:ea typeface="+mn-ea"/>
                <a:cs typeface="+mn-cs"/>
              </a:rPr>
              <a:t>Provincia</a:t>
            </a:r>
            <a:r>
              <a:rPr lang="pt-PT" sz="1050" kern="1200" baseline="0" dirty="0" smtClean="0">
                <a:solidFill>
                  <a:srgbClr val="FF0000"/>
                </a:solidFill>
                <a:effectLst/>
                <a:latin typeface="+mn-lt"/>
                <a:ea typeface="+mn-ea"/>
                <a:cs typeface="+mn-cs"/>
              </a:rPr>
              <a:t> de Tete, passa </a:t>
            </a:r>
            <a:r>
              <a:rPr lang="pt-PT" sz="1050" kern="1200" baseline="0" dirty="0" err="1" smtClean="0">
                <a:solidFill>
                  <a:srgbClr val="FF0000"/>
                </a:solidFill>
                <a:effectLst/>
                <a:latin typeface="+mn-lt"/>
                <a:ea typeface="+mn-ea"/>
                <a:cs typeface="+mn-cs"/>
              </a:rPr>
              <a:t>aapresentar</a:t>
            </a:r>
            <a:endParaRPr lang="pt-PT" sz="1050" kern="1200" baseline="0" dirty="0" smtClean="0">
              <a:solidFill>
                <a:srgbClr val="FF0000"/>
              </a:solidFill>
              <a:effectLst/>
              <a:latin typeface="+mn-lt"/>
              <a:ea typeface="+mn-ea"/>
              <a:cs typeface="+mn-cs"/>
            </a:endParaRPr>
          </a:p>
          <a:p>
            <a:r>
              <a:rPr lang="pt-PT" sz="1050" kern="1200" baseline="0" dirty="0" smtClean="0">
                <a:solidFill>
                  <a:schemeClr val="tx1"/>
                </a:solidFill>
                <a:effectLst/>
                <a:latin typeface="+mn-lt"/>
                <a:ea typeface="+mn-ea"/>
                <a:cs typeface="+mn-cs"/>
              </a:rPr>
              <a:t> </a:t>
            </a:r>
            <a:endParaRPr lang="pt-PT" sz="105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 ECO MOÇAMBICANA</a:t>
            </a:r>
            <a:r>
              <a:rPr lang="pt-PT" sz="1200" kern="1200" baseline="0" dirty="0" smtClean="0">
                <a:solidFill>
                  <a:schemeClr val="tx1"/>
                </a:solidFill>
                <a:effectLst/>
                <a:latin typeface="+mn-lt"/>
                <a:ea typeface="+mn-ea"/>
                <a:cs typeface="+mn-cs"/>
              </a:rPr>
              <a:t> TEM ESTADO A ENFRENTAR UMA CRISE ECONOMICA DESDE 2016,  QUE SE AGRAVOU NO INICIO DE 2020 COM O ADVENTO DA COVID 19, COMO REFLEXO DE UMA CRISE GLOBAL , QUE ABALOU OS FUNDAMENTOS DA ECONOMIA, AS MEDIDADS DE RESTRIÇÕES E DE CONFINAMENTO ASSUMIDA PELA MAIORIA DOS GOVERNOS, NA DEFESA DOS SEUS CIDADÃOS, MESMO SABENDO QUE TAL IMPLICARIA UMA DESACERELAÇÃO. FALÊNCIA, DESEMPREGO, PERCA DE PODER DE COMPRA…</a:t>
            </a: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BCC525-C74E-4EB7-A30B-05094912C59A}"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419783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117341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15</a:t>
            </a:fld>
            <a:endParaRPr lang="en-US"/>
          </a:p>
        </p:txBody>
      </p:sp>
    </p:spTree>
    <p:extLst>
      <p:ext uri="{BB962C8B-B14F-4D97-AF65-F5344CB8AC3E}">
        <p14:creationId xmlns:p14="http://schemas.microsoft.com/office/powerpoint/2010/main" val="1983338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16</a:t>
            </a:fld>
            <a:endParaRPr lang="en-US"/>
          </a:p>
        </p:txBody>
      </p:sp>
    </p:spTree>
    <p:extLst>
      <p:ext uri="{BB962C8B-B14F-4D97-AF65-F5344CB8AC3E}">
        <p14:creationId xmlns:p14="http://schemas.microsoft.com/office/powerpoint/2010/main" val="45926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17</a:t>
            </a:fld>
            <a:endParaRPr lang="en-US"/>
          </a:p>
        </p:txBody>
      </p:sp>
    </p:spTree>
    <p:extLst>
      <p:ext uri="{BB962C8B-B14F-4D97-AF65-F5344CB8AC3E}">
        <p14:creationId xmlns:p14="http://schemas.microsoft.com/office/powerpoint/2010/main" val="185469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18</a:t>
            </a:fld>
            <a:endParaRPr lang="en-US"/>
          </a:p>
        </p:txBody>
      </p:sp>
    </p:spTree>
    <p:extLst>
      <p:ext uri="{BB962C8B-B14F-4D97-AF65-F5344CB8AC3E}">
        <p14:creationId xmlns:p14="http://schemas.microsoft.com/office/powerpoint/2010/main" val="691709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20</a:t>
            </a:fld>
            <a:endParaRPr lang="en-US"/>
          </a:p>
        </p:txBody>
      </p:sp>
    </p:spTree>
    <p:extLst>
      <p:ext uri="{BB962C8B-B14F-4D97-AF65-F5344CB8AC3E}">
        <p14:creationId xmlns:p14="http://schemas.microsoft.com/office/powerpoint/2010/main" val="108084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21</a:t>
            </a:fld>
            <a:endParaRPr lang="en-US"/>
          </a:p>
        </p:txBody>
      </p:sp>
    </p:spTree>
    <p:extLst>
      <p:ext uri="{BB962C8B-B14F-4D97-AF65-F5344CB8AC3E}">
        <p14:creationId xmlns:p14="http://schemas.microsoft.com/office/powerpoint/2010/main" val="410902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22</a:t>
            </a:fld>
            <a:endParaRPr lang="en-US"/>
          </a:p>
        </p:txBody>
      </p:sp>
    </p:spTree>
    <p:extLst>
      <p:ext uri="{BB962C8B-B14F-4D97-AF65-F5344CB8AC3E}">
        <p14:creationId xmlns:p14="http://schemas.microsoft.com/office/powerpoint/2010/main" val="183292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23</a:t>
            </a:fld>
            <a:endParaRPr lang="en-US"/>
          </a:p>
        </p:txBody>
      </p:sp>
    </p:spTree>
    <p:extLst>
      <p:ext uri="{BB962C8B-B14F-4D97-AF65-F5344CB8AC3E}">
        <p14:creationId xmlns:p14="http://schemas.microsoft.com/office/powerpoint/2010/main" val="137686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a:t>
            </a:r>
            <a:r>
              <a:rPr lang="pt-PT" baseline="0" dirty="0" smtClean="0"/>
              <a:t> BVM VAI PROSSEGUIR NA DINAMIZAÇÃO DO MERCADO SECUNDÁRIO EM MOÇ., FAZENDO A SUA PARTE NA PROMOÇÃO DO DESENVOLVIMENTO ECONÓMICO INCLUSIVO, NA DIVERSIFICAÇÃO E TRANSFORMAÇÃO ESTRUTURAL DA NOSSO ECONOMIA.</a:t>
            </a:r>
            <a:endParaRPr lang="pt-PT" dirty="0"/>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24</a:t>
            </a:fld>
            <a:endParaRPr lang="en-US"/>
          </a:p>
        </p:txBody>
      </p:sp>
    </p:spTree>
    <p:extLst>
      <p:ext uri="{BB962C8B-B14F-4D97-AF65-F5344CB8AC3E}">
        <p14:creationId xmlns:p14="http://schemas.microsoft.com/office/powerpoint/2010/main" val="366960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a:t>
            </a:r>
            <a:r>
              <a:rPr lang="en-US" baseline="0" dirty="0" smtClean="0"/>
              <a:t> da </a:t>
            </a:r>
            <a:r>
              <a:rPr lang="en-US" baseline="0" dirty="0" err="1" smtClean="0"/>
              <a:t>apresentação</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3262772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BCC525-C74E-4EB7-A30B-05094912C59A}" type="slidenum">
              <a:rPr lang="en-US" smtClean="0"/>
              <a:pPr fontAlgn="base">
                <a:spcBef>
                  <a:spcPct val="0"/>
                </a:spcBef>
                <a:spcAft>
                  <a:spcPct val="0"/>
                </a:spcAft>
                <a:defRPr/>
              </a:pPr>
              <a:t>25</a:t>
            </a:fld>
            <a:endParaRPr lang="en-US" dirty="0"/>
          </a:p>
        </p:txBody>
      </p:sp>
    </p:spTree>
    <p:extLst>
      <p:ext uri="{BB962C8B-B14F-4D97-AF65-F5344CB8AC3E}">
        <p14:creationId xmlns:p14="http://schemas.microsoft.com/office/powerpoint/2010/main" val="271978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3</a:t>
            </a:fld>
            <a:endParaRPr lang="en-US"/>
          </a:p>
        </p:txBody>
      </p:sp>
    </p:spTree>
    <p:extLst>
      <p:ext uri="{BB962C8B-B14F-4D97-AF65-F5344CB8AC3E}">
        <p14:creationId xmlns:p14="http://schemas.microsoft.com/office/powerpoint/2010/main" val="395955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159686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73900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6</a:t>
            </a:fld>
            <a:endParaRPr lang="en-US"/>
          </a:p>
        </p:txBody>
      </p:sp>
    </p:spTree>
    <p:extLst>
      <p:ext uri="{BB962C8B-B14F-4D97-AF65-F5344CB8AC3E}">
        <p14:creationId xmlns:p14="http://schemas.microsoft.com/office/powerpoint/2010/main" val="220917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8</a:t>
            </a:fld>
            <a:endParaRPr lang="en-US"/>
          </a:p>
        </p:txBody>
      </p:sp>
    </p:spTree>
    <p:extLst>
      <p:ext uri="{BB962C8B-B14F-4D97-AF65-F5344CB8AC3E}">
        <p14:creationId xmlns:p14="http://schemas.microsoft.com/office/powerpoint/2010/main" val="133184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9</a:t>
            </a:fld>
            <a:endParaRPr lang="en-US"/>
          </a:p>
        </p:txBody>
      </p:sp>
    </p:spTree>
    <p:extLst>
      <p:ext uri="{BB962C8B-B14F-4D97-AF65-F5344CB8AC3E}">
        <p14:creationId xmlns:p14="http://schemas.microsoft.com/office/powerpoint/2010/main" val="67248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78CD84-9AF2-44B8-808D-70A77242676F}" type="slidenum">
              <a:rPr lang="en-US" smtClean="0"/>
              <a:pPr>
                <a:defRPr/>
              </a:pPr>
              <a:t>11</a:t>
            </a:fld>
            <a:endParaRPr lang="en-US"/>
          </a:p>
        </p:txBody>
      </p:sp>
    </p:spTree>
    <p:extLst>
      <p:ext uri="{BB962C8B-B14F-4D97-AF65-F5344CB8AC3E}">
        <p14:creationId xmlns:p14="http://schemas.microsoft.com/office/powerpoint/2010/main" val="391899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686800" y="6324600"/>
            <a:ext cx="211138" cy="228600"/>
          </a:xfrm>
          <a:prstGeom prst="rect">
            <a:avLst/>
          </a:prstGeom>
          <a:solidFill>
            <a:srgbClr val="0771B0"/>
          </a:solidFill>
          <a:ln>
            <a:noFill/>
          </a:ln>
        </p:spPr>
        <p:txBody>
          <a:bodyPr vert="horz" wrap="none" lIns="0" tIns="0" rIns="0" bIns="0" rtlCol="0" anchor="ctr"/>
          <a:lstStyle>
            <a:lvl1pPr algn="ctr" fontAlgn="auto">
              <a:spcBef>
                <a:spcPts val="0"/>
              </a:spcBef>
              <a:spcAft>
                <a:spcPts val="0"/>
              </a:spcAft>
              <a:defRPr sz="1000" b="1">
                <a:solidFill>
                  <a:schemeClr val="bg1"/>
                </a:solidFill>
                <a:latin typeface="+mn-lt"/>
              </a:defRPr>
            </a:lvl1pPr>
          </a:lstStyle>
          <a:p>
            <a:pPr>
              <a:defRPr/>
            </a:pPr>
            <a:fld id="{220665FF-11C2-4F79-99E6-07040EA637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4" name="Text Placeholder 13"/>
          <p:cNvSpPr>
            <a:spLocks noGrp="1"/>
          </p:cNvSpPr>
          <p:nvPr>
            <p:ph type="body" sz="quarter" idx="12"/>
          </p:nvPr>
        </p:nvSpPr>
        <p:spPr>
          <a:xfrm>
            <a:off x="457200" y="6337300"/>
            <a:ext cx="5908431" cy="228600"/>
          </a:xfrm>
        </p:spPr>
        <p:txBody>
          <a:bodyPr>
            <a:noAutofit/>
          </a:bodyPr>
          <a:lstStyle>
            <a:lvl1pPr>
              <a:spcBef>
                <a:spcPts val="0"/>
              </a:spcBef>
              <a:buAutoNum type="arabicParenBoth"/>
              <a:defRPr sz="800"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Date Placeholder 4"/>
          <p:cNvSpPr>
            <a:spLocks noGrp="1"/>
          </p:cNvSpPr>
          <p:nvPr>
            <p:ph type="dt" sz="half" idx="14"/>
          </p:nvPr>
        </p:nvSpPr>
        <p:spPr>
          <a:xfrm>
            <a:off x="6553200" y="22225"/>
            <a:ext cx="2133600" cy="215900"/>
          </a:xfrm>
          <a:prstGeom prst="rect">
            <a:avLst/>
          </a:prstGeom>
        </p:spPr>
        <p:txBody>
          <a:bodyPr/>
          <a:lstStyle>
            <a:lvl1pPr eaLnBrk="1" hangingPunct="1">
              <a:defRPr>
                <a:latin typeface="Arial" pitchFamily="34" charset="0"/>
                <a:cs typeface="+mn-cs"/>
              </a:defRPr>
            </a:lvl1pPr>
          </a:lstStyle>
          <a:p>
            <a:pPr>
              <a:defRPr/>
            </a:pPr>
            <a:fld id="{5771233A-C621-4D80-AEF2-B4E9A9AA3797}" type="datetime1">
              <a:rPr lang="en-US"/>
              <a:pPr>
                <a:defRPr/>
              </a:pPr>
              <a:t>11/29/2022</a:t>
            </a:fld>
            <a:endParaRPr lang="en-US"/>
          </a:p>
        </p:txBody>
      </p:sp>
    </p:spTree>
    <p:extLst>
      <p:ext uri="{BB962C8B-B14F-4D97-AF65-F5344CB8AC3E}">
        <p14:creationId xmlns:p14="http://schemas.microsoft.com/office/powerpoint/2010/main" val="8186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6870"/>
          </a:xfrm>
        </p:spPr>
        <p:txBody>
          <a:bodyPr/>
          <a:lstStyle/>
          <a:p>
            <a:r>
              <a:rPr lang="en-US" dirty="0"/>
              <a:t>Click to edit Master title style</a:t>
            </a:r>
          </a:p>
        </p:txBody>
      </p:sp>
      <p:sp>
        <p:nvSpPr>
          <p:cNvPr id="3" name="Content Placeholder 2"/>
          <p:cNvSpPr>
            <a:spLocks noGrp="1"/>
          </p:cNvSpPr>
          <p:nvPr>
            <p:ph idx="1"/>
          </p:nvPr>
        </p:nvSpPr>
        <p:spPr>
          <a:xfrm>
            <a:off x="457200" y="974924"/>
            <a:ext cx="8229600" cy="5151240"/>
          </a:xfrm>
        </p:spPr>
        <p:txBody>
          <a:bodyPr/>
          <a:lstStyle>
            <a:lvl4pPr>
              <a:defRPr sz="1690"/>
            </a:lvl4pPr>
            <a:lvl5pPr>
              <a:defRPr sz="169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s-ES_tradnl"/>
              <a:t>Banco Nacional de Investimento</a:t>
            </a:r>
            <a:endParaRPr lang="en-US"/>
          </a:p>
        </p:txBody>
      </p:sp>
    </p:spTree>
    <p:extLst>
      <p:ext uri="{BB962C8B-B14F-4D97-AF65-F5344CB8AC3E}">
        <p14:creationId xmlns:p14="http://schemas.microsoft.com/office/powerpoint/2010/main" val="384389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2987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7501686-6DD7-4950-B902-68D2D6290423}"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738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01"/>
          <p:cNvSpPr/>
          <p:nvPr/>
        </p:nvSpPr>
        <p:spPr>
          <a:xfrm>
            <a:off x="2643188" y="5816600"/>
            <a:ext cx="6081712" cy="182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419100" y="5916613"/>
            <a:ext cx="830580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8"/>
          <p:cNvSpPr/>
          <p:nvPr/>
        </p:nvSpPr>
        <p:spPr>
          <a:xfrm>
            <a:off x="419100" y="5965825"/>
            <a:ext cx="830580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03"/>
          <p:cNvSpPr/>
          <p:nvPr/>
        </p:nvSpPr>
        <p:spPr>
          <a:xfrm>
            <a:off x="419100" y="1190625"/>
            <a:ext cx="830580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itle 9"/>
          <p:cNvSpPr>
            <a:spLocks noGrp="1"/>
          </p:cNvSpPr>
          <p:nvPr>
            <p:ph type="title"/>
          </p:nvPr>
        </p:nvSpPr>
        <p:spPr>
          <a:xfrm>
            <a:off x="2693377" y="2720971"/>
            <a:ext cx="5184553" cy="664797"/>
          </a:xfrm>
        </p:spPr>
        <p:txBody>
          <a:bodyPr tIns="0" bIns="0">
            <a:noAutofit/>
          </a:bodyPr>
          <a:lstStyle>
            <a:lvl1pPr>
              <a:defRPr/>
            </a:lvl1p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1"/>
          </p:nvPr>
        </p:nvSpPr>
        <p:spPr/>
        <p:txBody>
          <a:bodyPr/>
          <a:lstStyle>
            <a:lvl1pPr>
              <a:defRPr/>
            </a:lvl1pPr>
          </a:lstStyle>
          <a:p>
            <a:pPr>
              <a:defRPr/>
            </a:pPr>
            <a:fld id="{DC44030C-2F74-4B91-B1C2-E8CC070F8F1F}" type="datetime1">
              <a:rPr lang="en-US"/>
              <a:pPr>
                <a:defRPr/>
              </a:pPr>
              <a:t>11/29/2022</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299" y="1752600"/>
            <a:ext cx="8156332" cy="4343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6"/>
          <p:cNvSpPr>
            <a:spLocks noGrp="1"/>
          </p:cNvSpPr>
          <p:nvPr>
            <p:ph type="body" sz="quarter" idx="14"/>
          </p:nvPr>
        </p:nvSpPr>
        <p:spPr>
          <a:xfrm>
            <a:off x="485015" y="1190610"/>
            <a:ext cx="8195951" cy="338554"/>
          </a:xfrm>
          <a:solidFill>
            <a:srgbClr val="0771B0"/>
          </a:solidFill>
        </p:spPr>
        <p:txBody>
          <a:bodyPr anchor="ctr">
            <a:noAutofit/>
          </a:bodyPr>
          <a:lstStyle>
            <a:lvl1pPr marL="0" indent="0" algn="l">
              <a:buNone/>
              <a:defRPr sz="16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6" name="Date Placeholder 4"/>
          <p:cNvSpPr>
            <a:spLocks noGrp="1"/>
          </p:cNvSpPr>
          <p:nvPr>
            <p:ph type="dt" sz="half" idx="16"/>
          </p:nvPr>
        </p:nvSpPr>
        <p:spPr/>
        <p:txBody>
          <a:bodyPr/>
          <a:lstStyle>
            <a:lvl1pPr>
              <a:defRPr/>
            </a:lvl1pPr>
          </a:lstStyle>
          <a:p>
            <a:pPr>
              <a:defRPr/>
            </a:pPr>
            <a:fld id="{DC44030C-2F74-4B91-B1C2-E8CC070F8F1F}" type="datetime1">
              <a:rPr lang="en-US"/>
              <a:pPr>
                <a:defRPr/>
              </a:pPr>
              <a:t>11/29/2022</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299" y="1752600"/>
            <a:ext cx="3882683" cy="4343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3"/>
          </p:nvPr>
        </p:nvSpPr>
        <p:spPr>
          <a:xfrm>
            <a:off x="4804939" y="1752600"/>
            <a:ext cx="3882683" cy="4343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6"/>
          <p:cNvSpPr>
            <a:spLocks noGrp="1"/>
          </p:cNvSpPr>
          <p:nvPr>
            <p:ph type="body" sz="quarter" idx="15"/>
          </p:nvPr>
        </p:nvSpPr>
        <p:spPr>
          <a:xfrm>
            <a:off x="485015" y="1190610"/>
            <a:ext cx="3880365" cy="338554"/>
          </a:xfrm>
          <a:solidFill>
            <a:srgbClr val="0771B0"/>
          </a:solidFill>
        </p:spPr>
        <p:txBody>
          <a:bodyPr anchor="ctr">
            <a:noAutofit/>
          </a:bodyPr>
          <a:lstStyle>
            <a:lvl1pPr marL="0" indent="0" algn="l">
              <a:buNone/>
              <a:defRPr sz="16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16"/>
          <p:cNvSpPr>
            <a:spLocks noGrp="1"/>
          </p:cNvSpPr>
          <p:nvPr>
            <p:ph type="body" sz="quarter" idx="16"/>
          </p:nvPr>
        </p:nvSpPr>
        <p:spPr>
          <a:xfrm>
            <a:off x="4778621" y="1190610"/>
            <a:ext cx="3880365" cy="338554"/>
          </a:xfrm>
          <a:solidFill>
            <a:srgbClr val="0771B0"/>
          </a:solidFill>
        </p:spPr>
        <p:txBody>
          <a:bodyPr anchor="ctr">
            <a:noAutofit/>
          </a:bodyPr>
          <a:lstStyle>
            <a:lvl1pPr marL="0" indent="0" algn="l">
              <a:buNone/>
              <a:defRPr sz="16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8" name="Date Placeholder 4"/>
          <p:cNvSpPr>
            <a:spLocks noGrp="1"/>
          </p:cNvSpPr>
          <p:nvPr>
            <p:ph type="dt" sz="half" idx="18"/>
          </p:nvPr>
        </p:nvSpPr>
        <p:spPr/>
        <p:txBody>
          <a:bodyPr/>
          <a:lstStyle>
            <a:lvl1pPr>
              <a:defRPr/>
            </a:lvl1pPr>
          </a:lstStyle>
          <a:p>
            <a:pPr>
              <a:defRPr/>
            </a:pPr>
            <a:fld id="{DC44030C-2F74-4B91-B1C2-E8CC070F8F1F}" type="datetime1">
              <a:rPr lang="en-US"/>
              <a:pPr>
                <a:defRPr/>
              </a:pPr>
              <a:t>11/29/2022</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299" y="1638288"/>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3"/>
          </p:nvPr>
        </p:nvSpPr>
        <p:spPr>
          <a:xfrm>
            <a:off x="4804939" y="1638288"/>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6"/>
          <p:cNvSpPr>
            <a:spLocks noGrp="1"/>
          </p:cNvSpPr>
          <p:nvPr>
            <p:ph type="body" sz="quarter" idx="17"/>
          </p:nvPr>
        </p:nvSpPr>
        <p:spPr>
          <a:xfrm>
            <a:off x="485015" y="1190611"/>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8" name="Text Placeholder 116"/>
          <p:cNvSpPr>
            <a:spLocks noGrp="1"/>
          </p:cNvSpPr>
          <p:nvPr>
            <p:ph type="body" sz="quarter" idx="18"/>
          </p:nvPr>
        </p:nvSpPr>
        <p:spPr>
          <a:xfrm>
            <a:off x="4778621" y="1190611"/>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9" name="Content Placeholder 2"/>
          <p:cNvSpPr>
            <a:spLocks noGrp="1"/>
          </p:cNvSpPr>
          <p:nvPr>
            <p:ph sz="half" idx="19"/>
          </p:nvPr>
        </p:nvSpPr>
        <p:spPr>
          <a:xfrm>
            <a:off x="495299" y="4175130"/>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20"/>
          </p:nvPr>
        </p:nvSpPr>
        <p:spPr>
          <a:xfrm>
            <a:off x="4804939" y="4175130"/>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6"/>
          <p:cNvSpPr>
            <a:spLocks noGrp="1"/>
          </p:cNvSpPr>
          <p:nvPr>
            <p:ph type="body" sz="quarter" idx="21"/>
          </p:nvPr>
        </p:nvSpPr>
        <p:spPr>
          <a:xfrm>
            <a:off x="485015" y="3727453"/>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2" name="Text Placeholder 116"/>
          <p:cNvSpPr>
            <a:spLocks noGrp="1"/>
          </p:cNvSpPr>
          <p:nvPr>
            <p:ph type="body" sz="quarter" idx="22"/>
          </p:nvPr>
        </p:nvSpPr>
        <p:spPr>
          <a:xfrm>
            <a:off x="4778621" y="3727453"/>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2" name="Date Placeholder 4"/>
          <p:cNvSpPr>
            <a:spLocks noGrp="1"/>
          </p:cNvSpPr>
          <p:nvPr>
            <p:ph type="dt" sz="half" idx="24"/>
          </p:nvPr>
        </p:nvSpPr>
        <p:spPr/>
        <p:txBody>
          <a:bodyPr/>
          <a:lstStyle>
            <a:lvl1pPr>
              <a:defRPr/>
            </a:lvl1pPr>
          </a:lstStyle>
          <a:p>
            <a:pPr>
              <a:defRPr/>
            </a:pPr>
            <a:fld id="{DC44030C-2F74-4B91-B1C2-E8CC070F8F1F}" type="datetime1">
              <a:rPr lang="en-US"/>
              <a:pPr>
                <a:defRPr/>
              </a:pPr>
              <a:t>11/29/2022</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3" name="Group 10"/>
          <p:cNvGrpSpPr>
            <a:grpSpLocks/>
          </p:cNvGrpSpPr>
          <p:nvPr/>
        </p:nvGrpSpPr>
        <p:grpSpPr bwMode="auto">
          <a:xfrm>
            <a:off x="246063" y="666750"/>
            <a:ext cx="8440737" cy="228600"/>
            <a:chOff x="266700" y="667379"/>
            <a:chExt cx="9144000" cy="228600"/>
          </a:xfrm>
        </p:grpSpPr>
        <p:cxnSp>
          <p:nvCxnSpPr>
            <p:cNvPr id="4" name="Straight Connector 3"/>
            <p:cNvCxnSpPr/>
            <p:nvPr userDrawn="1"/>
          </p:nvCxnSpPr>
          <p:spPr>
            <a:xfrm>
              <a:off x="266700" y="886454"/>
              <a:ext cx="9144000"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266700" y="667379"/>
              <a:ext cx="228728" cy="228600"/>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457200" y="6324600"/>
            <a:ext cx="8440738"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7363" y="3429000"/>
            <a:ext cx="8237537" cy="2616200"/>
          </a:xfrm>
          <a:prstGeom prst="rect">
            <a:avLst/>
          </a:prstGeom>
          <a:noFill/>
        </p:spPr>
        <p:txBody>
          <a:bodyPr>
            <a:spAutoFit/>
          </a:bodyPr>
          <a:lstStyle/>
          <a:p>
            <a:pPr fontAlgn="auto">
              <a:spcBef>
                <a:spcPts val="0"/>
              </a:spcBef>
              <a:spcAft>
                <a:spcPts val="0"/>
              </a:spcAft>
              <a:defRPr/>
            </a:pPr>
            <a:r>
              <a:rPr lang="en-US" sz="1100" dirty="0">
                <a:latin typeface="+mn-lt"/>
              </a:rPr>
              <a:t>This document has been prepared exclusively for the benefit and internal use of the recipient and does not carry any right of reproduction or disclosure.  Neither this document nor any of its contents maybe used for any other purpose without the prior written consent of Bombay Stock Exchange Ltd. (the “Company”).</a:t>
            </a:r>
          </a:p>
          <a:p>
            <a:pPr fontAlgn="auto">
              <a:spcBef>
                <a:spcPts val="0"/>
              </a:spcBef>
              <a:spcAft>
                <a:spcPts val="0"/>
              </a:spcAft>
              <a:defRPr/>
            </a:pPr>
            <a:endParaRPr lang="en-US" sz="1100" dirty="0">
              <a:latin typeface="+mn-lt"/>
            </a:endParaRPr>
          </a:p>
          <a:p>
            <a:pPr fontAlgn="auto">
              <a:spcBef>
                <a:spcPts val="0"/>
              </a:spcBef>
              <a:spcAft>
                <a:spcPts val="0"/>
              </a:spcAft>
              <a:defRPr/>
            </a:pPr>
            <a:r>
              <a:rPr lang="en-US" sz="1100" dirty="0">
                <a:latin typeface="+mn-lt"/>
              </a:rPr>
              <a:t>In preparing this document, the Company has relied upon and assumed, without any independent verification, the accuracy and completeness of all information utilized within this document.   This document contains certain assumptions, which the Company considers reasonable at this time and which are subject to change.   Any calculations or forecasts produced within this document are indicative and subject to change.   No representation or warranty is given by the Company as to the  accuracy, reasonableness o r</a:t>
            </a:r>
          </a:p>
          <a:p>
            <a:pPr fontAlgn="auto">
              <a:spcBef>
                <a:spcPts val="0"/>
              </a:spcBef>
              <a:spcAft>
                <a:spcPts val="0"/>
              </a:spcAft>
              <a:defRPr/>
            </a:pPr>
            <a:r>
              <a:rPr lang="en-US" sz="1100" dirty="0">
                <a:latin typeface="+mn-lt"/>
              </a:rPr>
              <a:t>completeness of any idea and/or assumption utilized within this document.</a:t>
            </a:r>
          </a:p>
          <a:p>
            <a:pPr fontAlgn="auto">
              <a:spcBef>
                <a:spcPts val="0"/>
              </a:spcBef>
              <a:spcAft>
                <a:spcPts val="0"/>
              </a:spcAft>
              <a:defRPr/>
            </a:pPr>
            <a:endParaRPr lang="en-US" sz="1100" dirty="0">
              <a:latin typeface="+mn-lt"/>
            </a:endParaRPr>
          </a:p>
          <a:p>
            <a:pPr fontAlgn="auto">
              <a:spcBef>
                <a:spcPts val="0"/>
              </a:spcBef>
              <a:spcAft>
                <a:spcPts val="0"/>
              </a:spcAft>
              <a:defRPr/>
            </a:pPr>
            <a:r>
              <a:rPr lang="en-US" sz="1100" dirty="0">
                <a:latin typeface="+mn-lt"/>
              </a:rPr>
              <a:t>Recipients should not construe any of the contents within this document as advice relating to business, financial, legal, taxation, or investment matters and are advised to consult their own business, financial, legal, taxation and other advisors .   This document does not constitute an offer for sale, or an invitation to subscribe for, or purchase equity shares or other assets or securities of the</a:t>
            </a:r>
          </a:p>
          <a:p>
            <a:pPr fontAlgn="auto">
              <a:spcBef>
                <a:spcPts val="0"/>
              </a:spcBef>
              <a:spcAft>
                <a:spcPts val="0"/>
              </a:spcAft>
              <a:defRPr/>
            </a:pPr>
            <a:r>
              <a:rPr lang="en-US" sz="1100" dirty="0">
                <a:latin typeface="+mn-lt"/>
              </a:rPr>
              <a:t>Company and the information contained herein shall not form the basis of any contract.   This document is also not meant to be or to constitute any offer for any transaction.</a:t>
            </a:r>
          </a:p>
        </p:txBody>
      </p:sp>
      <p:sp>
        <p:nvSpPr>
          <p:cNvPr id="7" name="Title 6"/>
          <p:cNvSpPr>
            <a:spLocks noGrp="1"/>
          </p:cNvSpPr>
          <p:nvPr>
            <p:ph type="title"/>
          </p:nvPr>
        </p:nvSpPr>
        <p:spPr/>
        <p:txBody>
          <a:bodyPr/>
          <a:lstStyle>
            <a:lvl1pPr>
              <a:defRPr/>
            </a:lvl1pPr>
          </a:lstStyle>
          <a:p>
            <a:r>
              <a:rPr lang="en-US"/>
              <a:t>Click to edit Master title style</a:t>
            </a:r>
            <a:endParaRPr lang="en-US" dirty="0"/>
          </a:p>
        </p:txBody>
      </p:sp>
      <p:sp>
        <p:nvSpPr>
          <p:cNvPr id="10" name="Date Placeholder 10"/>
          <p:cNvSpPr>
            <a:spLocks noGrp="1"/>
          </p:cNvSpPr>
          <p:nvPr>
            <p:ph type="dt" sz="half" idx="10"/>
          </p:nvPr>
        </p:nvSpPr>
        <p:spPr/>
        <p:txBody>
          <a:bodyPr/>
          <a:lstStyle>
            <a:lvl1pPr>
              <a:defRPr/>
            </a:lvl1pPr>
          </a:lstStyle>
          <a:p>
            <a:pPr>
              <a:defRPr/>
            </a:pPr>
            <a:fld id="{1AF25090-6B5E-4784-BF61-10B07DB9859E}" type="datetime1">
              <a:rPr lang="en-US"/>
              <a:pPr>
                <a:defRPr/>
              </a:pPr>
              <a:t>11/29/2022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OC">
    <p:spTree>
      <p:nvGrpSpPr>
        <p:cNvPr id="1" name=""/>
        <p:cNvGrpSpPr/>
        <p:nvPr/>
      </p:nvGrpSpPr>
      <p:grpSpPr>
        <a:xfrm>
          <a:off x="0" y="0"/>
          <a:ext cx="0" cy="0"/>
          <a:chOff x="0" y="0"/>
          <a:chExt cx="0" cy="0"/>
        </a:xfrm>
      </p:grpSpPr>
      <p:grpSp>
        <p:nvGrpSpPr>
          <p:cNvPr id="21" name="Group 10"/>
          <p:cNvGrpSpPr>
            <a:grpSpLocks/>
          </p:cNvGrpSpPr>
          <p:nvPr/>
        </p:nvGrpSpPr>
        <p:grpSpPr bwMode="auto">
          <a:xfrm>
            <a:off x="246063" y="666750"/>
            <a:ext cx="8440737" cy="228600"/>
            <a:chOff x="266700" y="667379"/>
            <a:chExt cx="9144000" cy="228600"/>
          </a:xfrm>
        </p:grpSpPr>
        <p:cxnSp>
          <p:nvCxnSpPr>
            <p:cNvPr id="22" name="Straight Connector 21"/>
            <p:cNvCxnSpPr/>
            <p:nvPr userDrawn="1"/>
          </p:nvCxnSpPr>
          <p:spPr>
            <a:xfrm>
              <a:off x="266700" y="886454"/>
              <a:ext cx="9144000"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266700" y="667379"/>
              <a:ext cx="228728" cy="228600"/>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24" name="Straight Connector 23"/>
          <p:cNvCxnSpPr/>
          <p:nvPr/>
        </p:nvCxnSpPr>
        <p:spPr>
          <a:xfrm>
            <a:off x="457200" y="6324600"/>
            <a:ext cx="8440738"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lvl1pPr>
              <a:defRPr/>
            </a:lvl1pPr>
          </a:lstStyle>
          <a:p>
            <a:r>
              <a:rPr lang="en-US"/>
              <a:t>Click to edit Master title style</a:t>
            </a:r>
            <a:endParaRPr lang="en-US" dirty="0"/>
          </a:p>
        </p:txBody>
      </p:sp>
      <p:sp>
        <p:nvSpPr>
          <p:cNvPr id="117" name="Text Placeholder 116"/>
          <p:cNvSpPr>
            <a:spLocks noGrp="1"/>
          </p:cNvSpPr>
          <p:nvPr>
            <p:ph type="body" sz="quarter" idx="12"/>
          </p:nvPr>
        </p:nvSpPr>
        <p:spPr>
          <a:xfrm>
            <a:off x="829383" y="1625588"/>
            <a:ext cx="506437" cy="548640"/>
          </a:xfrm>
          <a:solidFill>
            <a:srgbClr val="0771B0"/>
          </a:solidFill>
        </p:spPr>
        <p:txBody>
          <a:bodyPr anchor="ctr">
            <a:normAutofit/>
          </a:bodyP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36" name="Text Placeholder 116"/>
          <p:cNvSpPr>
            <a:spLocks noGrp="1"/>
          </p:cNvSpPr>
          <p:nvPr>
            <p:ph type="body" sz="quarter" idx="13"/>
          </p:nvPr>
        </p:nvSpPr>
        <p:spPr>
          <a:xfrm>
            <a:off x="1541565" y="1712901"/>
            <a:ext cx="6060870" cy="374014"/>
          </a:xfrm>
          <a:solidFill>
            <a:srgbClr val="0771B0">
              <a:alpha val="7000"/>
            </a:srgbClr>
          </a:solidFill>
        </p:spPr>
        <p:txBody>
          <a:bodyPr lIns="228600" anchor="ctr">
            <a:normAutofit/>
          </a:bodyPr>
          <a:lstStyle>
            <a:lvl1pPr marL="0" indent="0" algn="l">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37" name="Text Placeholder 116"/>
          <p:cNvSpPr>
            <a:spLocks noGrp="1"/>
          </p:cNvSpPr>
          <p:nvPr>
            <p:ph type="body" sz="quarter" idx="14"/>
          </p:nvPr>
        </p:nvSpPr>
        <p:spPr>
          <a:xfrm>
            <a:off x="7800978" y="1712901"/>
            <a:ext cx="506437" cy="374014"/>
          </a:xfrm>
          <a:solidFill>
            <a:srgbClr val="0771B0">
              <a:alpha val="7000"/>
            </a:srgbClr>
          </a:solidFill>
        </p:spPr>
        <p:txBody>
          <a:bodyPr anchor="ctr">
            <a:normAutofit/>
          </a:bodyPr>
          <a:lstStyle>
            <a:lvl1pPr marL="0" indent="0" algn="ctr">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38" name="Text Placeholder 116"/>
          <p:cNvSpPr>
            <a:spLocks noGrp="1"/>
          </p:cNvSpPr>
          <p:nvPr>
            <p:ph type="body" sz="quarter" idx="15"/>
          </p:nvPr>
        </p:nvSpPr>
        <p:spPr>
          <a:xfrm>
            <a:off x="829383" y="2374258"/>
            <a:ext cx="506437" cy="548640"/>
          </a:xfrm>
          <a:solidFill>
            <a:srgbClr val="0771B0"/>
          </a:solidFill>
        </p:spPr>
        <p:txBody>
          <a:bodyPr anchor="ctr">
            <a:normAutofit/>
          </a:bodyP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116"/>
          <p:cNvSpPr>
            <a:spLocks noGrp="1"/>
          </p:cNvSpPr>
          <p:nvPr>
            <p:ph type="body" sz="quarter" idx="16"/>
          </p:nvPr>
        </p:nvSpPr>
        <p:spPr>
          <a:xfrm>
            <a:off x="1541565" y="2461571"/>
            <a:ext cx="6060870" cy="374014"/>
          </a:xfrm>
          <a:solidFill>
            <a:srgbClr val="0771B0">
              <a:alpha val="7000"/>
            </a:srgbClr>
          </a:solidFill>
        </p:spPr>
        <p:txBody>
          <a:bodyPr lIns="228600" anchor="ctr">
            <a:normAutofit/>
          </a:bodyPr>
          <a:lstStyle>
            <a:lvl1pPr marL="0" indent="0" algn="l">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40" name="Text Placeholder 116"/>
          <p:cNvSpPr>
            <a:spLocks noGrp="1"/>
          </p:cNvSpPr>
          <p:nvPr>
            <p:ph type="body" sz="quarter" idx="17"/>
          </p:nvPr>
        </p:nvSpPr>
        <p:spPr>
          <a:xfrm>
            <a:off x="7800978" y="2461571"/>
            <a:ext cx="506437" cy="374014"/>
          </a:xfrm>
          <a:solidFill>
            <a:srgbClr val="0771B0">
              <a:alpha val="7000"/>
            </a:srgbClr>
          </a:solidFill>
        </p:spPr>
        <p:txBody>
          <a:bodyPr anchor="ctr">
            <a:normAutofit/>
          </a:bodyPr>
          <a:lstStyle>
            <a:lvl1pPr marL="0" indent="0" algn="ctr">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41" name="Text Placeholder 116"/>
          <p:cNvSpPr>
            <a:spLocks noGrp="1"/>
          </p:cNvSpPr>
          <p:nvPr>
            <p:ph type="body" sz="quarter" idx="18"/>
          </p:nvPr>
        </p:nvSpPr>
        <p:spPr>
          <a:xfrm>
            <a:off x="829383" y="3122928"/>
            <a:ext cx="506437" cy="548640"/>
          </a:xfrm>
          <a:solidFill>
            <a:srgbClr val="0771B0"/>
          </a:solidFill>
        </p:spPr>
        <p:txBody>
          <a:bodyPr anchor="ctr">
            <a:normAutofit/>
          </a:bodyP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2" name="Text Placeholder 116"/>
          <p:cNvSpPr>
            <a:spLocks noGrp="1"/>
          </p:cNvSpPr>
          <p:nvPr>
            <p:ph type="body" sz="quarter" idx="19"/>
          </p:nvPr>
        </p:nvSpPr>
        <p:spPr>
          <a:xfrm>
            <a:off x="1541565" y="3210241"/>
            <a:ext cx="6060870" cy="374014"/>
          </a:xfrm>
          <a:solidFill>
            <a:srgbClr val="0771B0">
              <a:alpha val="7000"/>
            </a:srgbClr>
          </a:solidFill>
        </p:spPr>
        <p:txBody>
          <a:bodyPr lIns="228600" anchor="ctr">
            <a:normAutofit/>
          </a:bodyPr>
          <a:lstStyle>
            <a:lvl1pPr marL="0" indent="0" algn="l">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43" name="Text Placeholder 116"/>
          <p:cNvSpPr>
            <a:spLocks noGrp="1"/>
          </p:cNvSpPr>
          <p:nvPr>
            <p:ph type="body" sz="quarter" idx="20"/>
          </p:nvPr>
        </p:nvSpPr>
        <p:spPr>
          <a:xfrm>
            <a:off x="7800978" y="3210241"/>
            <a:ext cx="506437" cy="374014"/>
          </a:xfrm>
          <a:solidFill>
            <a:srgbClr val="0771B0">
              <a:alpha val="7000"/>
            </a:srgbClr>
          </a:solidFill>
        </p:spPr>
        <p:txBody>
          <a:bodyPr anchor="ctr">
            <a:normAutofit/>
          </a:bodyPr>
          <a:lstStyle>
            <a:lvl1pPr marL="0" indent="0" algn="ctr">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44" name="Text Placeholder 116"/>
          <p:cNvSpPr>
            <a:spLocks noGrp="1"/>
          </p:cNvSpPr>
          <p:nvPr>
            <p:ph type="body" sz="quarter" idx="21"/>
          </p:nvPr>
        </p:nvSpPr>
        <p:spPr>
          <a:xfrm>
            <a:off x="829383" y="3871598"/>
            <a:ext cx="506437" cy="548640"/>
          </a:xfrm>
          <a:solidFill>
            <a:srgbClr val="0771B0"/>
          </a:solidFill>
        </p:spPr>
        <p:txBody>
          <a:bodyPr anchor="ctr">
            <a:normAutofit/>
          </a:bodyP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5" name="Text Placeholder 116"/>
          <p:cNvSpPr>
            <a:spLocks noGrp="1"/>
          </p:cNvSpPr>
          <p:nvPr>
            <p:ph type="body" sz="quarter" idx="22"/>
          </p:nvPr>
        </p:nvSpPr>
        <p:spPr>
          <a:xfrm>
            <a:off x="1541565" y="3958911"/>
            <a:ext cx="6060870" cy="374014"/>
          </a:xfrm>
          <a:solidFill>
            <a:srgbClr val="0771B0">
              <a:alpha val="7000"/>
            </a:srgbClr>
          </a:solidFill>
        </p:spPr>
        <p:txBody>
          <a:bodyPr lIns="228600" anchor="ctr">
            <a:normAutofit/>
          </a:bodyPr>
          <a:lstStyle>
            <a:lvl1pPr marL="0" indent="0" algn="l">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46" name="Text Placeholder 116"/>
          <p:cNvSpPr>
            <a:spLocks noGrp="1"/>
          </p:cNvSpPr>
          <p:nvPr>
            <p:ph type="body" sz="quarter" idx="23"/>
          </p:nvPr>
        </p:nvSpPr>
        <p:spPr>
          <a:xfrm>
            <a:off x="7800978" y="3958911"/>
            <a:ext cx="506437" cy="374014"/>
          </a:xfrm>
          <a:solidFill>
            <a:srgbClr val="0771B0">
              <a:alpha val="7000"/>
            </a:srgbClr>
          </a:solidFill>
        </p:spPr>
        <p:txBody>
          <a:bodyPr anchor="ctr">
            <a:normAutofit/>
          </a:bodyPr>
          <a:lstStyle>
            <a:lvl1pPr marL="0" indent="0" algn="ctr">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47" name="Text Placeholder 116"/>
          <p:cNvSpPr>
            <a:spLocks noGrp="1"/>
          </p:cNvSpPr>
          <p:nvPr>
            <p:ph type="body" sz="quarter" idx="24"/>
          </p:nvPr>
        </p:nvSpPr>
        <p:spPr>
          <a:xfrm>
            <a:off x="829383" y="4620268"/>
            <a:ext cx="506437" cy="548640"/>
          </a:xfrm>
          <a:solidFill>
            <a:srgbClr val="0771B0"/>
          </a:solidFill>
        </p:spPr>
        <p:txBody>
          <a:bodyPr anchor="ctr">
            <a:normAutofit/>
          </a:bodyP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8" name="Text Placeholder 116"/>
          <p:cNvSpPr>
            <a:spLocks noGrp="1"/>
          </p:cNvSpPr>
          <p:nvPr>
            <p:ph type="body" sz="quarter" idx="25"/>
          </p:nvPr>
        </p:nvSpPr>
        <p:spPr>
          <a:xfrm>
            <a:off x="1541565" y="4707581"/>
            <a:ext cx="6060870" cy="374014"/>
          </a:xfrm>
          <a:solidFill>
            <a:srgbClr val="0771B0">
              <a:alpha val="7000"/>
            </a:srgbClr>
          </a:solidFill>
        </p:spPr>
        <p:txBody>
          <a:bodyPr lIns="228600" anchor="ctr">
            <a:normAutofit/>
          </a:bodyPr>
          <a:lstStyle>
            <a:lvl1pPr marL="0" indent="0" algn="l">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49" name="Text Placeholder 116"/>
          <p:cNvSpPr>
            <a:spLocks noGrp="1"/>
          </p:cNvSpPr>
          <p:nvPr>
            <p:ph type="body" sz="quarter" idx="26"/>
          </p:nvPr>
        </p:nvSpPr>
        <p:spPr>
          <a:xfrm>
            <a:off x="7800978" y="4620268"/>
            <a:ext cx="506437" cy="548640"/>
          </a:xfrm>
          <a:solidFill>
            <a:srgbClr val="0771B0">
              <a:alpha val="7000"/>
            </a:srgbClr>
          </a:solidFill>
        </p:spPr>
        <p:txBody>
          <a:bodyPr anchor="ctr">
            <a:normAutofit/>
          </a:bodyPr>
          <a:lstStyle>
            <a:lvl1pPr marL="0" indent="0" algn="ctr">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50" name="Text Placeholder 116"/>
          <p:cNvSpPr>
            <a:spLocks noGrp="1"/>
          </p:cNvSpPr>
          <p:nvPr>
            <p:ph type="body" sz="quarter" idx="27"/>
          </p:nvPr>
        </p:nvSpPr>
        <p:spPr>
          <a:xfrm>
            <a:off x="829383" y="5368938"/>
            <a:ext cx="506437" cy="548640"/>
          </a:xfrm>
          <a:solidFill>
            <a:srgbClr val="0771B0"/>
          </a:solidFill>
        </p:spPr>
        <p:txBody>
          <a:bodyPr anchor="ctr">
            <a:normAutofit/>
          </a:bodyP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51" name="Text Placeholder 116"/>
          <p:cNvSpPr>
            <a:spLocks noGrp="1"/>
          </p:cNvSpPr>
          <p:nvPr>
            <p:ph type="body" sz="quarter" idx="28"/>
          </p:nvPr>
        </p:nvSpPr>
        <p:spPr>
          <a:xfrm>
            <a:off x="1541565" y="5456251"/>
            <a:ext cx="6060870" cy="374014"/>
          </a:xfrm>
          <a:solidFill>
            <a:srgbClr val="0771B0">
              <a:alpha val="7000"/>
            </a:srgbClr>
          </a:solidFill>
        </p:spPr>
        <p:txBody>
          <a:bodyPr lIns="228600" anchor="ctr">
            <a:normAutofit/>
          </a:bodyPr>
          <a:lstStyle>
            <a:lvl1pPr marL="0" indent="0" algn="l">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52" name="Text Placeholder 116"/>
          <p:cNvSpPr>
            <a:spLocks noGrp="1"/>
          </p:cNvSpPr>
          <p:nvPr>
            <p:ph type="body" sz="quarter" idx="29"/>
          </p:nvPr>
        </p:nvSpPr>
        <p:spPr>
          <a:xfrm>
            <a:off x="7800978" y="5456251"/>
            <a:ext cx="506437" cy="374014"/>
          </a:xfrm>
          <a:solidFill>
            <a:srgbClr val="0771B0">
              <a:alpha val="7000"/>
            </a:srgbClr>
          </a:solidFill>
        </p:spPr>
        <p:txBody>
          <a:bodyPr anchor="ctr">
            <a:normAutofit/>
          </a:bodyPr>
          <a:lstStyle>
            <a:lvl1pPr marL="0" indent="0" algn="ctr">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31" name="Date Placeholder 10"/>
          <p:cNvSpPr>
            <a:spLocks noGrp="1"/>
          </p:cNvSpPr>
          <p:nvPr>
            <p:ph type="dt" sz="half" idx="30"/>
          </p:nvPr>
        </p:nvSpPr>
        <p:spPr>
          <a:xfrm>
            <a:off x="6553200" y="22225"/>
            <a:ext cx="2133600" cy="215900"/>
          </a:xfrm>
          <a:prstGeom prst="rect">
            <a:avLst/>
          </a:prstGeom>
        </p:spPr>
        <p:txBody>
          <a:bodyPr/>
          <a:lstStyle>
            <a:lvl1pPr>
              <a:defRPr/>
            </a:lvl1pPr>
          </a:lstStyle>
          <a:p>
            <a:pPr>
              <a:defRPr/>
            </a:pPr>
            <a:fld id="{D63F5CD4-29FB-4F62-9D27-5E7E8CD4F76C}" type="datetimeFigureOut">
              <a:rPr lang="en-US"/>
              <a:pPr>
                <a:defRPr/>
              </a:pPr>
              <a:t>11/29/2022</a:t>
            </a:fld>
            <a:endParaRPr lang="en-US"/>
          </a:p>
        </p:txBody>
      </p:sp>
      <p:sp>
        <p:nvSpPr>
          <p:cNvPr id="32" name="Slide Number Placeholder 11"/>
          <p:cNvSpPr>
            <a:spLocks noGrp="1"/>
          </p:cNvSpPr>
          <p:nvPr>
            <p:ph type="sldNum" sz="quarter" idx="31"/>
          </p:nvPr>
        </p:nvSpPr>
        <p:spPr/>
        <p:txBody>
          <a:bodyPr/>
          <a:lstStyle>
            <a:lvl1pPr>
              <a:defRPr/>
            </a:lvl1pPr>
          </a:lstStyle>
          <a:p>
            <a:pPr>
              <a:defRPr/>
            </a:pPr>
            <a:fld id="{4A24D90B-D072-4156-8815-DC0BAF1FA53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6928338" cy="757238"/>
          </a:xfrm>
        </p:spPr>
        <p:txBody>
          <a:bodyPr/>
          <a:lstStyle/>
          <a:p>
            <a:r>
              <a:rPr lang="en-US"/>
              <a:t>Click to edit Master title style</a:t>
            </a:r>
          </a:p>
        </p:txBody>
      </p:sp>
      <p:sp>
        <p:nvSpPr>
          <p:cNvPr id="3" name="Content Placeholder 2"/>
          <p:cNvSpPr>
            <a:spLocks noGrp="1"/>
          </p:cNvSpPr>
          <p:nvPr>
            <p:ph idx="1"/>
          </p:nvPr>
        </p:nvSpPr>
        <p:spPr>
          <a:xfrm>
            <a:off x="419100" y="1600201"/>
            <a:ext cx="8267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1"/>
          </p:nvPr>
        </p:nvSpPr>
        <p:spPr/>
        <p:txBody>
          <a:bodyPr/>
          <a:lstStyle>
            <a:lvl1pPr>
              <a:defRPr/>
            </a:lvl1pPr>
          </a:lstStyle>
          <a:p>
            <a:pPr>
              <a:defRPr/>
            </a:pPr>
            <a:fld id="{DC44030C-2F74-4B91-B1C2-E8CC070F8F1F}" type="datetime1">
              <a:rPr lang="en-US"/>
              <a:pPr>
                <a:defRPr/>
              </a:pPr>
              <a:t>11/29/2022</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146051"/>
            <a:ext cx="8267700" cy="5980113"/>
          </a:xfrm>
        </p:spPr>
        <p:txBody>
          <a:bodyPr/>
          <a:lstStyle>
            <a:lvl1pPr>
              <a:buNone/>
              <a:defRPr/>
            </a:lvl1pPr>
          </a:lstStyle>
          <a:p>
            <a:pPr lvl="0"/>
            <a:endParaRPr lang="en-US" dirty="0"/>
          </a:p>
        </p:txBody>
      </p:sp>
      <p:sp>
        <p:nvSpPr>
          <p:cNvPr id="4" name="Date Placeholder 4"/>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24" name="Text Placeholder 116"/>
          <p:cNvSpPr>
            <a:spLocks noGrp="1"/>
          </p:cNvSpPr>
          <p:nvPr>
            <p:ph type="body" sz="quarter" idx="12"/>
          </p:nvPr>
        </p:nvSpPr>
        <p:spPr>
          <a:xfrm>
            <a:off x="773712" y="2670170"/>
            <a:ext cx="1950426" cy="1430347"/>
          </a:xfrm>
          <a:solidFill>
            <a:srgbClr val="0771B0"/>
          </a:solidFill>
          <a:effectLst>
            <a:reflection blurRad="6350" stA="50000" endA="295" endPos="92000" dist="101600" dir="5400000" sy="-100000" algn="bl" rotWithShape="0"/>
          </a:effectLst>
          <a:scene3d>
            <a:camera prst="orthographicFront"/>
            <a:lightRig rig="threePt" dir="t"/>
          </a:scene3d>
          <a:sp3d prstMaterial="softEdge">
            <a:bevelB/>
          </a:sp3d>
        </p:spPr>
        <p:txBody>
          <a:bodyPr anchor="ctr">
            <a:normAutofit/>
          </a:bodyPr>
          <a:lstStyle>
            <a:lvl1pPr marL="0" indent="0" algn="ctr">
              <a:buNone/>
              <a:defRPr sz="4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r>
              <a:rPr lang="en-US" noProof="0"/>
              <a:t>Click icon to add table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1"/>
          </p:nvPr>
        </p:nvSpPr>
        <p:spPr/>
        <p:txBody>
          <a:bodyPr/>
          <a:lstStyle>
            <a:lvl1pPr>
              <a:defRPr/>
            </a:lvl1pPr>
          </a:lstStyle>
          <a:p>
            <a:pPr>
              <a:defRPr/>
            </a:pPr>
            <a:fld id="{D9B5C3DC-EE7F-44B3-87CF-D7C932C20E4A}" type="datetime1">
              <a:rPr lang="en-US"/>
              <a:pPr>
                <a:defRPr/>
              </a:pPr>
              <a:t>11/29/2022</a:t>
            </a:fld>
            <a:endParaRPr lang="en-US"/>
          </a:p>
        </p:txBody>
      </p:sp>
    </p:spTree>
  </p:cSld>
  <p:clrMapOvr>
    <a:masterClrMapping/>
  </p:clrMapOvr>
  <p:transition advTm="200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1"/>
          </p:nvPr>
        </p:nvSpPr>
        <p:spPr/>
        <p:txBody>
          <a:bodyPr/>
          <a:lstStyle>
            <a:lvl1pPr>
              <a:defRPr/>
            </a:lvl1pPr>
          </a:lstStyle>
          <a:p>
            <a:pPr>
              <a:defRPr/>
            </a:pPr>
            <a:fld id="{D9B5C3DC-EE7F-44B3-87CF-D7C932C20E4A}" type="datetime1">
              <a:rPr lang="en-US"/>
              <a:pPr>
                <a:defRPr/>
              </a:pPr>
              <a:t>11/29/2022</a:t>
            </a:fld>
            <a:endParaRPr lang="en-US"/>
          </a:p>
        </p:txBody>
      </p:sp>
    </p:spTree>
  </p:cSld>
  <p:clrMapOvr>
    <a:masterClrMapping/>
  </p:clrMapOvr>
  <p:transition advTm="200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E84C4"/>
        </a:solidFill>
        <a:effectLst/>
      </p:bgPr>
    </p:bg>
    <p:spTree>
      <p:nvGrpSpPr>
        <p:cNvPr id="1" name=""/>
        <p:cNvGrpSpPr/>
        <p:nvPr/>
      </p:nvGrpSpPr>
      <p:grpSpPr>
        <a:xfrm>
          <a:off x="0" y="0"/>
          <a:ext cx="0" cy="0"/>
          <a:chOff x="0" y="0"/>
          <a:chExt cx="0" cy="0"/>
        </a:xfrm>
      </p:grpSpPr>
      <p:grpSp>
        <p:nvGrpSpPr>
          <p:cNvPr id="4" name="Group 208"/>
          <p:cNvGrpSpPr>
            <a:grpSpLocks/>
          </p:cNvGrpSpPr>
          <p:nvPr/>
        </p:nvGrpSpPr>
        <p:grpSpPr bwMode="auto">
          <a:xfrm>
            <a:off x="0" y="1343025"/>
            <a:ext cx="9144000" cy="2943225"/>
            <a:chOff x="0" y="846"/>
            <a:chExt cx="5760" cy="1854"/>
          </a:xfrm>
        </p:grpSpPr>
        <p:pic>
          <p:nvPicPr>
            <p:cNvPr id="5" name="Picture 198" descr="Blue 200_1row"/>
            <p:cNvPicPr>
              <a:picLocks noChangeAspect="1" noChangeArrowheads="1"/>
            </p:cNvPicPr>
            <p:nvPr userDrawn="1"/>
          </p:nvPicPr>
          <p:blipFill>
            <a:blip r:embed="rId2" cstate="print"/>
            <a:srcRect l="3499" r="2338"/>
            <a:stretch>
              <a:fillRect/>
            </a:stretch>
          </p:blipFill>
          <p:spPr bwMode="auto">
            <a:xfrm>
              <a:off x="0" y="1224"/>
              <a:ext cx="5760" cy="135"/>
            </a:xfrm>
            <a:prstGeom prst="rect">
              <a:avLst/>
            </a:prstGeom>
            <a:noFill/>
            <a:ln w="9525">
              <a:noFill/>
              <a:miter lim="800000"/>
              <a:headEnd/>
              <a:tailEnd/>
            </a:ln>
          </p:spPr>
        </p:pic>
        <p:pic>
          <p:nvPicPr>
            <p:cNvPr id="6" name="Picture 199" descr="Blue 200_1row"/>
            <p:cNvPicPr>
              <a:picLocks noChangeAspect="1" noChangeArrowheads="1"/>
            </p:cNvPicPr>
            <p:nvPr userDrawn="1"/>
          </p:nvPicPr>
          <p:blipFill>
            <a:blip r:embed="rId2" cstate="print"/>
            <a:srcRect l="1276" r="4561"/>
            <a:stretch>
              <a:fillRect/>
            </a:stretch>
          </p:blipFill>
          <p:spPr bwMode="auto">
            <a:xfrm>
              <a:off x="0" y="1375"/>
              <a:ext cx="5760" cy="135"/>
            </a:xfrm>
            <a:prstGeom prst="rect">
              <a:avLst/>
            </a:prstGeom>
            <a:noFill/>
            <a:ln w="9525">
              <a:noFill/>
              <a:miter lim="800000"/>
              <a:headEnd/>
              <a:tailEnd/>
            </a:ln>
          </p:spPr>
        </p:pic>
        <p:pic>
          <p:nvPicPr>
            <p:cNvPr id="7" name="Picture 200" descr="Blue 200_1row"/>
            <p:cNvPicPr>
              <a:picLocks noChangeAspect="1" noChangeArrowheads="1"/>
            </p:cNvPicPr>
            <p:nvPr userDrawn="1"/>
          </p:nvPicPr>
          <p:blipFill>
            <a:blip r:embed="rId2" cstate="print"/>
            <a:srcRect l="1276" r="4561"/>
            <a:stretch>
              <a:fillRect/>
            </a:stretch>
          </p:blipFill>
          <p:spPr bwMode="auto">
            <a:xfrm>
              <a:off x="0" y="1074"/>
              <a:ext cx="5760" cy="135"/>
            </a:xfrm>
            <a:prstGeom prst="rect">
              <a:avLst/>
            </a:prstGeom>
            <a:noFill/>
            <a:ln w="9525">
              <a:noFill/>
              <a:miter lim="800000"/>
              <a:headEnd/>
              <a:tailEnd/>
            </a:ln>
          </p:spPr>
        </p:pic>
        <p:pic>
          <p:nvPicPr>
            <p:cNvPr id="8" name="Picture 201" descr="Blue 200_1row"/>
            <p:cNvPicPr>
              <a:picLocks noChangeAspect="1" noChangeArrowheads="1"/>
            </p:cNvPicPr>
            <p:nvPr userDrawn="1"/>
          </p:nvPicPr>
          <p:blipFill>
            <a:blip r:embed="rId2" cstate="print"/>
            <a:srcRect l="3499" r="2338"/>
            <a:stretch>
              <a:fillRect/>
            </a:stretch>
          </p:blipFill>
          <p:spPr bwMode="auto">
            <a:xfrm>
              <a:off x="0" y="1522"/>
              <a:ext cx="5760" cy="135"/>
            </a:xfrm>
            <a:prstGeom prst="rect">
              <a:avLst/>
            </a:prstGeom>
            <a:noFill/>
            <a:ln w="9525">
              <a:noFill/>
              <a:miter lim="800000"/>
              <a:headEnd/>
              <a:tailEnd/>
            </a:ln>
          </p:spPr>
        </p:pic>
        <p:pic>
          <p:nvPicPr>
            <p:cNvPr id="9" name="Picture 202" descr="Blue 200_1row"/>
            <p:cNvPicPr>
              <a:picLocks noChangeAspect="1" noChangeArrowheads="1"/>
            </p:cNvPicPr>
            <p:nvPr userDrawn="1"/>
          </p:nvPicPr>
          <p:blipFill>
            <a:blip r:embed="rId2" cstate="print"/>
            <a:srcRect l="1276" r="4561"/>
            <a:stretch>
              <a:fillRect/>
            </a:stretch>
          </p:blipFill>
          <p:spPr bwMode="auto">
            <a:xfrm>
              <a:off x="0" y="1673"/>
              <a:ext cx="5760" cy="135"/>
            </a:xfrm>
            <a:prstGeom prst="rect">
              <a:avLst/>
            </a:prstGeom>
            <a:noFill/>
            <a:ln w="9525">
              <a:noFill/>
              <a:miter lim="800000"/>
              <a:headEnd/>
              <a:tailEnd/>
            </a:ln>
          </p:spPr>
        </p:pic>
        <p:pic>
          <p:nvPicPr>
            <p:cNvPr id="10" name="Picture 203" descr="Blue 200_1row"/>
            <p:cNvPicPr>
              <a:picLocks noChangeAspect="1" noChangeArrowheads="1"/>
            </p:cNvPicPr>
            <p:nvPr userDrawn="1"/>
          </p:nvPicPr>
          <p:blipFill>
            <a:blip r:embed="rId2" cstate="print"/>
            <a:srcRect l="3499" r="2338"/>
            <a:stretch>
              <a:fillRect/>
            </a:stretch>
          </p:blipFill>
          <p:spPr bwMode="auto">
            <a:xfrm>
              <a:off x="0" y="1822"/>
              <a:ext cx="5760" cy="135"/>
            </a:xfrm>
            <a:prstGeom prst="rect">
              <a:avLst/>
            </a:prstGeom>
            <a:noFill/>
            <a:ln w="9525">
              <a:noFill/>
              <a:miter lim="800000"/>
              <a:headEnd/>
              <a:tailEnd/>
            </a:ln>
          </p:spPr>
        </p:pic>
        <p:pic>
          <p:nvPicPr>
            <p:cNvPr id="11" name="Picture 204" descr="Blue 200_1row"/>
            <p:cNvPicPr>
              <a:picLocks noChangeAspect="1" noChangeArrowheads="1"/>
            </p:cNvPicPr>
            <p:nvPr userDrawn="1"/>
          </p:nvPicPr>
          <p:blipFill>
            <a:blip r:embed="rId2" cstate="print"/>
            <a:srcRect l="1276" r="4561"/>
            <a:stretch>
              <a:fillRect/>
            </a:stretch>
          </p:blipFill>
          <p:spPr bwMode="auto">
            <a:xfrm>
              <a:off x="0" y="1970"/>
              <a:ext cx="5760" cy="135"/>
            </a:xfrm>
            <a:prstGeom prst="rect">
              <a:avLst/>
            </a:prstGeom>
            <a:noFill/>
            <a:ln w="9525">
              <a:noFill/>
              <a:miter lim="800000"/>
              <a:headEnd/>
              <a:tailEnd/>
            </a:ln>
          </p:spPr>
        </p:pic>
        <p:pic>
          <p:nvPicPr>
            <p:cNvPr id="12" name="Picture 205" descr="Blue 200_1row"/>
            <p:cNvPicPr>
              <a:picLocks noChangeAspect="1" noChangeArrowheads="1"/>
            </p:cNvPicPr>
            <p:nvPr userDrawn="1"/>
          </p:nvPicPr>
          <p:blipFill>
            <a:blip r:embed="rId2" cstate="print"/>
            <a:srcRect l="3499" r="2338"/>
            <a:stretch>
              <a:fillRect/>
            </a:stretch>
          </p:blipFill>
          <p:spPr bwMode="auto">
            <a:xfrm>
              <a:off x="0" y="2120"/>
              <a:ext cx="5760" cy="135"/>
            </a:xfrm>
            <a:prstGeom prst="rect">
              <a:avLst/>
            </a:prstGeom>
            <a:noFill/>
            <a:ln w="9525">
              <a:noFill/>
              <a:miter lim="800000"/>
              <a:headEnd/>
              <a:tailEnd/>
            </a:ln>
          </p:spPr>
        </p:pic>
        <p:pic>
          <p:nvPicPr>
            <p:cNvPr id="13" name="Picture 206" descr="Blue 200_1row"/>
            <p:cNvPicPr>
              <a:picLocks noChangeAspect="1" noChangeArrowheads="1"/>
            </p:cNvPicPr>
            <p:nvPr userDrawn="1"/>
          </p:nvPicPr>
          <p:blipFill>
            <a:blip r:embed="rId2" cstate="print"/>
            <a:srcRect l="1276" r="4561"/>
            <a:stretch>
              <a:fillRect/>
            </a:stretch>
          </p:blipFill>
          <p:spPr bwMode="auto">
            <a:xfrm>
              <a:off x="0" y="2271"/>
              <a:ext cx="5760" cy="135"/>
            </a:xfrm>
            <a:prstGeom prst="rect">
              <a:avLst/>
            </a:prstGeom>
            <a:noFill/>
            <a:ln w="9525">
              <a:noFill/>
              <a:miter lim="800000"/>
              <a:headEnd/>
              <a:tailEnd/>
            </a:ln>
          </p:spPr>
        </p:pic>
        <p:pic>
          <p:nvPicPr>
            <p:cNvPr id="14" name="Picture 207" descr="Blue 200_1row"/>
            <p:cNvPicPr>
              <a:picLocks noChangeAspect="1" noChangeArrowheads="1"/>
            </p:cNvPicPr>
            <p:nvPr userDrawn="1"/>
          </p:nvPicPr>
          <p:blipFill>
            <a:blip r:embed="rId2" cstate="print"/>
            <a:srcRect l="3499" r="2338"/>
            <a:stretch>
              <a:fillRect/>
            </a:stretch>
          </p:blipFill>
          <p:spPr bwMode="auto">
            <a:xfrm>
              <a:off x="0" y="2421"/>
              <a:ext cx="5760" cy="135"/>
            </a:xfrm>
            <a:prstGeom prst="rect">
              <a:avLst/>
            </a:prstGeom>
            <a:noFill/>
            <a:ln w="9525">
              <a:noFill/>
              <a:miter lim="800000"/>
              <a:headEnd/>
              <a:tailEnd/>
            </a:ln>
          </p:spPr>
        </p:pic>
        <p:pic>
          <p:nvPicPr>
            <p:cNvPr id="15" name="Picture 185" descr="blue_walla"/>
            <p:cNvPicPr>
              <a:picLocks noChangeAspect="1" noChangeArrowheads="1"/>
            </p:cNvPicPr>
            <p:nvPr userDrawn="1"/>
          </p:nvPicPr>
          <p:blipFill>
            <a:blip r:embed="rId3" cstate="print"/>
            <a:srcRect r="36000" b="54196"/>
            <a:stretch>
              <a:fillRect/>
            </a:stretch>
          </p:blipFill>
          <p:spPr bwMode="auto">
            <a:xfrm>
              <a:off x="0" y="1674"/>
              <a:ext cx="5760" cy="1026"/>
            </a:xfrm>
            <a:prstGeom prst="rect">
              <a:avLst/>
            </a:prstGeom>
            <a:noFill/>
            <a:ln w="9525">
              <a:noFill/>
              <a:miter lim="800000"/>
              <a:headEnd/>
              <a:tailEnd/>
            </a:ln>
          </p:spPr>
        </p:pic>
        <p:pic>
          <p:nvPicPr>
            <p:cNvPr id="16" name="Picture 182" descr="blue_walla"/>
            <p:cNvPicPr>
              <a:picLocks noChangeAspect="1" noChangeArrowheads="1"/>
            </p:cNvPicPr>
            <p:nvPr userDrawn="1"/>
          </p:nvPicPr>
          <p:blipFill>
            <a:blip r:embed="rId4" cstate="print"/>
            <a:srcRect t="46428" r="36000"/>
            <a:stretch>
              <a:fillRect/>
            </a:stretch>
          </p:blipFill>
          <p:spPr bwMode="auto">
            <a:xfrm>
              <a:off x="0" y="846"/>
              <a:ext cx="5760" cy="900"/>
            </a:xfrm>
            <a:prstGeom prst="rect">
              <a:avLst/>
            </a:prstGeom>
            <a:noFill/>
            <a:ln w="9525">
              <a:noFill/>
              <a:miter lim="800000"/>
              <a:headEnd/>
              <a:tailEnd/>
            </a:ln>
          </p:spPr>
        </p:pic>
        <p:sp>
          <p:nvSpPr>
            <p:cNvPr id="17" name="Line 180"/>
            <p:cNvSpPr>
              <a:spLocks noChangeShapeType="1"/>
            </p:cNvSpPr>
            <p:nvPr userDrawn="1"/>
          </p:nvSpPr>
          <p:spPr bwMode="auto">
            <a:xfrm>
              <a:off x="175" y="2531"/>
              <a:ext cx="3647" cy="0"/>
            </a:xfrm>
            <a:prstGeom prst="line">
              <a:avLst/>
            </a:prstGeom>
            <a:noFill/>
            <a:ln w="9525">
              <a:solidFill>
                <a:schemeClr val="bg1"/>
              </a:solidFill>
              <a:round/>
              <a:headEnd/>
              <a:tailEnd/>
            </a:ln>
            <a:effectLst/>
          </p:spPr>
          <p:txBody>
            <a:bodyPr/>
            <a:lstStyle/>
            <a:p>
              <a:pPr>
                <a:defRPr/>
              </a:pPr>
              <a:endParaRPr lang="en-US">
                <a:solidFill>
                  <a:srgbClr val="000000"/>
                </a:solidFill>
              </a:endParaRPr>
            </a:p>
          </p:txBody>
        </p:sp>
      </p:grpSp>
      <p:graphicFrame>
        <p:nvGraphicFramePr>
          <p:cNvPr id="18" name="table1"/>
          <p:cNvGraphicFramePr>
            <a:graphicFrameLocks noGrp="1"/>
          </p:cNvGraphicFramePr>
          <p:nvPr/>
        </p:nvGraphicFramePr>
        <p:xfrm>
          <a:off x="23707725" y="9223375"/>
          <a:ext cx="6643688" cy="1323975"/>
        </p:xfrm>
        <a:graphic>
          <a:graphicData uri="http://schemas.openxmlformats.org/drawingml/2006/table">
            <a:tbl>
              <a:tblPr/>
              <a:tblGrid>
                <a:gridCol w="2217738">
                  <a:extLst>
                    <a:ext uri="{9D8B030D-6E8A-4147-A177-3AD203B41FA5}">
                      <a16:colId xmlns:a16="http://schemas.microsoft.com/office/drawing/2014/main" val="20000"/>
                    </a:ext>
                  </a:extLst>
                </a:gridCol>
                <a:gridCol w="2208212">
                  <a:extLst>
                    <a:ext uri="{9D8B030D-6E8A-4147-A177-3AD203B41FA5}">
                      <a16:colId xmlns:a16="http://schemas.microsoft.com/office/drawing/2014/main" val="20001"/>
                    </a:ext>
                  </a:extLst>
                </a:gridCol>
                <a:gridCol w="2217738">
                  <a:extLst>
                    <a:ext uri="{9D8B030D-6E8A-4147-A177-3AD203B41FA5}">
                      <a16:colId xmlns:a16="http://schemas.microsoft.com/office/drawing/2014/main" val="20002"/>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1" i="0" u="none" strike="noStrike" cap="none" normalizeH="0" baseline="0">
                          <a:ln>
                            <a:noFill/>
                          </a:ln>
                          <a:solidFill>
                            <a:schemeClr val="tx1"/>
                          </a:solidFill>
                          <a:effectLst/>
                          <a:latin typeface="Arial" pitchFamily="34" charset="0"/>
                        </a:rPr>
                        <a:t>Text</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CCFF6"/>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1" i="0" u="none" strike="noStrike" cap="none" normalizeH="0" baseline="0">
                          <a:ln>
                            <a:noFill/>
                          </a:ln>
                          <a:solidFill>
                            <a:schemeClr val="tx1"/>
                          </a:solidFill>
                          <a:effectLst/>
                          <a:latin typeface="Arial" pitchFamily="34" charset="0"/>
                        </a:rPr>
                        <a:t>Text</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CCFF6"/>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1" i="0" u="none" strike="noStrike" cap="none" normalizeH="0" baseline="0">
                          <a:ln>
                            <a:noFill/>
                          </a:ln>
                          <a:solidFill>
                            <a:schemeClr val="tx1"/>
                          </a:solidFill>
                          <a:effectLst/>
                          <a:latin typeface="Arial" pitchFamily="34" charset="0"/>
                        </a:rPr>
                        <a:t>Text</a:t>
                      </a: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CCFF6"/>
                    </a:solidFill>
                  </a:tcPr>
                </a:tc>
                <a:extLst>
                  <a:ext uri="{0D108BD9-81ED-4DB2-BD59-A6C34878D82A}">
                    <a16:rowId xmlns:a16="http://schemas.microsoft.com/office/drawing/2014/main" val="10000"/>
                  </a:ext>
                </a:extLst>
              </a:tr>
              <a:tr h="239713">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38125">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9713">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4E84C4"/>
                        </a:buClr>
                        <a:buSzTx/>
                        <a:buFontTx/>
                        <a:buNone/>
                        <a:tabLst/>
                      </a:pPr>
                      <a:r>
                        <a:rPr kumimoji="0" lang="en-US" sz="1400" b="0" i="0" u="none" strike="noStrike" cap="none" normalizeH="0" baseline="0">
                          <a:ln>
                            <a:noFill/>
                          </a:ln>
                          <a:solidFill>
                            <a:schemeClr val="tx1"/>
                          </a:solidFill>
                          <a:effectLst/>
                          <a:latin typeface="Arial" pitchFamily="34" charset="0"/>
                        </a:rPr>
                        <a:t>Text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pic>
        <p:nvPicPr>
          <p:cNvPr id="19" name="Picture 13" descr="EC"/>
          <p:cNvPicPr>
            <a:picLocks noChangeAspect="1" noChangeArrowheads="1"/>
          </p:cNvPicPr>
          <p:nvPr/>
        </p:nvPicPr>
        <p:blipFill>
          <a:blip r:embed="rId5" cstate="print"/>
          <a:srcRect l="1355" t="5624" r="1581" b="3751"/>
          <a:stretch>
            <a:fillRect/>
          </a:stretch>
        </p:blipFill>
        <p:spPr bwMode="auto">
          <a:xfrm>
            <a:off x="6759575" y="6091238"/>
            <a:ext cx="2046288" cy="460375"/>
          </a:xfrm>
          <a:prstGeom prst="rect">
            <a:avLst/>
          </a:prstGeom>
          <a:noFill/>
          <a:ln w="9525">
            <a:noFill/>
            <a:miter lim="800000"/>
            <a:headEnd/>
            <a:tailEnd/>
          </a:ln>
        </p:spPr>
      </p:pic>
      <p:sp>
        <p:nvSpPr>
          <p:cNvPr id="20" name="Rectangle 127" descr="10%"/>
          <p:cNvSpPr>
            <a:spLocks noChangeArrowheads="1"/>
          </p:cNvSpPr>
          <p:nvPr/>
        </p:nvSpPr>
        <p:spPr bwMode="auto">
          <a:xfrm>
            <a:off x="23747413" y="9009063"/>
            <a:ext cx="3616325" cy="201612"/>
          </a:xfrm>
          <a:prstGeom prst="rect">
            <a:avLst/>
          </a:prstGeom>
          <a:solidFill>
            <a:srgbClr val="FBB034"/>
          </a:solidFill>
          <a:ln w="12700" algn="ctr">
            <a:solidFill>
              <a:srgbClr val="969696"/>
            </a:solidFill>
            <a:miter lim="800000"/>
            <a:headEnd/>
            <a:tailEnd/>
          </a:ln>
          <a:effectLst/>
        </p:spPr>
        <p:txBody>
          <a:bodyPr wrap="none" anchor="ctr"/>
          <a:lstStyle/>
          <a:p>
            <a:pPr>
              <a:defRPr/>
            </a:pPr>
            <a:endParaRPr lang="en-US">
              <a:solidFill>
                <a:srgbClr val="000000"/>
              </a:solidFill>
            </a:endParaRPr>
          </a:p>
        </p:txBody>
      </p:sp>
      <p:sp>
        <p:nvSpPr>
          <p:cNvPr id="21" name="Rectangle 128" descr="10%"/>
          <p:cNvSpPr>
            <a:spLocks noChangeArrowheads="1"/>
          </p:cNvSpPr>
          <p:nvPr/>
        </p:nvSpPr>
        <p:spPr bwMode="auto">
          <a:xfrm>
            <a:off x="-23747413" y="-8994775"/>
            <a:ext cx="3616325" cy="201612"/>
          </a:xfrm>
          <a:prstGeom prst="rect">
            <a:avLst/>
          </a:prstGeom>
          <a:solidFill>
            <a:srgbClr val="FBB034"/>
          </a:solidFill>
          <a:ln w="12700" algn="ctr">
            <a:solidFill>
              <a:srgbClr val="969696"/>
            </a:solidFill>
            <a:miter lim="800000"/>
            <a:headEnd/>
            <a:tailEnd/>
          </a:ln>
          <a:effectLst/>
        </p:spPr>
        <p:txBody>
          <a:bodyPr wrap="none" anchor="ctr"/>
          <a:lstStyle/>
          <a:p>
            <a:pPr>
              <a:defRPr/>
            </a:pPr>
            <a:endParaRPr lang="en-US">
              <a:solidFill>
                <a:srgbClr val="000000"/>
              </a:solidFill>
            </a:endParaRPr>
          </a:p>
        </p:txBody>
      </p:sp>
      <p:pic>
        <p:nvPicPr>
          <p:cNvPr id="22" name="Picture 155" descr="tcs-trans"/>
          <p:cNvPicPr>
            <a:picLocks noChangeAspect="1" noChangeArrowheads="1"/>
          </p:cNvPicPr>
          <p:nvPr/>
        </p:nvPicPr>
        <p:blipFill>
          <a:blip r:embed="rId6" cstate="print"/>
          <a:srcRect/>
          <a:stretch>
            <a:fillRect/>
          </a:stretch>
        </p:blipFill>
        <p:spPr bwMode="auto">
          <a:xfrm>
            <a:off x="352425" y="712788"/>
            <a:ext cx="2843213" cy="222250"/>
          </a:xfrm>
          <a:prstGeom prst="rect">
            <a:avLst/>
          </a:prstGeom>
          <a:noFill/>
          <a:ln w="9525">
            <a:noFill/>
            <a:miter lim="800000"/>
            <a:headEnd/>
            <a:tailEnd/>
          </a:ln>
        </p:spPr>
      </p:pic>
      <p:pic>
        <p:nvPicPr>
          <p:cNvPr id="23" name="Picture 156" descr="tata-trans-new"/>
          <p:cNvPicPr>
            <a:picLocks noChangeAspect="1" noChangeArrowheads="1"/>
          </p:cNvPicPr>
          <p:nvPr/>
        </p:nvPicPr>
        <p:blipFill>
          <a:blip r:embed="rId7" cstate="print"/>
          <a:srcRect/>
          <a:stretch>
            <a:fillRect/>
          </a:stretch>
        </p:blipFill>
        <p:spPr bwMode="auto">
          <a:xfrm>
            <a:off x="8189913" y="355600"/>
            <a:ext cx="560387" cy="496888"/>
          </a:xfrm>
          <a:prstGeom prst="rect">
            <a:avLst/>
          </a:prstGeom>
          <a:noFill/>
          <a:ln w="9525">
            <a:noFill/>
            <a:miter lim="800000"/>
            <a:headEnd/>
            <a:tailEnd/>
          </a:ln>
        </p:spPr>
      </p:pic>
      <p:sp>
        <p:nvSpPr>
          <p:cNvPr id="5124" name="Rectangle 4"/>
          <p:cNvSpPr>
            <a:spLocks noGrp="1" noChangeArrowheads="1"/>
          </p:cNvSpPr>
          <p:nvPr>
            <p:ph type="subTitle" idx="1"/>
          </p:nvPr>
        </p:nvSpPr>
        <p:spPr>
          <a:xfrm>
            <a:off x="195263" y="4789488"/>
            <a:ext cx="5878512" cy="336550"/>
          </a:xfrm>
          <a:ln/>
        </p:spPr>
        <p:txBody>
          <a:bodyPr anchor="ctr"/>
          <a:lstStyle>
            <a:lvl1pPr marL="0" indent="0">
              <a:buFontTx/>
              <a:buNone/>
              <a:defRPr>
                <a:solidFill>
                  <a:schemeClr val="bg1"/>
                </a:solidFill>
              </a:defRPr>
            </a:lvl1pPr>
          </a:lstStyle>
          <a:p>
            <a:r>
              <a:rPr lang="en-US"/>
              <a:t>Click to edit Master subtitle style</a:t>
            </a:r>
          </a:p>
        </p:txBody>
      </p:sp>
      <p:sp>
        <p:nvSpPr>
          <p:cNvPr id="5299" name="Rectangle 179"/>
          <p:cNvSpPr>
            <a:spLocks noGrp="1" noChangeArrowheads="1"/>
          </p:cNvSpPr>
          <p:nvPr>
            <p:ph type="ctrTitle"/>
          </p:nvPr>
        </p:nvSpPr>
        <p:spPr>
          <a:xfrm>
            <a:off x="195263" y="3511550"/>
            <a:ext cx="5878512" cy="512763"/>
          </a:xfrm>
        </p:spPr>
        <p:txBody>
          <a:bodyPr/>
          <a:lstStyle>
            <a:lvl1pPr>
              <a:defRPr sz="2400">
                <a:solidFill>
                  <a:schemeClr val="bg1"/>
                </a:solidFill>
              </a:defRPr>
            </a:lvl1p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1"/>
          <p:cNvSpPr>
            <a:spLocks noGrp="1" noChangeArrowheads="1"/>
          </p:cNvSpPr>
          <p:nvPr>
            <p:ph type="sldNum" sz="quarter" idx="10"/>
          </p:nvPr>
        </p:nvSpPr>
        <p:spPr>
          <a:ln/>
        </p:spPr>
        <p:txBody>
          <a:bodyPr/>
          <a:lstStyle>
            <a:lvl1pPr>
              <a:defRPr/>
            </a:lvl1pPr>
          </a:lstStyle>
          <a:p>
            <a:pPr>
              <a:defRPr/>
            </a:pPr>
            <a:r>
              <a:rPr lang="en-US"/>
              <a:t>- </a:t>
            </a:r>
            <a:fld id="{7740141A-F27B-4DA2-B494-CD2CE086D594}" type="slidenum">
              <a:rPr lang="en-US"/>
              <a:pPr>
                <a:defRPr/>
              </a:pPr>
              <a:t>‹#›</a:t>
            </a:fld>
            <a:r>
              <a:rPr lang="en-US"/>
              <a: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1"/>
          <p:cNvSpPr>
            <a:spLocks noGrp="1" noChangeArrowheads="1"/>
          </p:cNvSpPr>
          <p:nvPr>
            <p:ph type="sldNum" sz="quarter" idx="10"/>
          </p:nvPr>
        </p:nvSpPr>
        <p:spPr>
          <a:ln/>
        </p:spPr>
        <p:txBody>
          <a:bodyPr/>
          <a:lstStyle>
            <a:lvl1pPr>
              <a:defRPr/>
            </a:lvl1pPr>
          </a:lstStyle>
          <a:p>
            <a:pPr>
              <a:defRPr/>
            </a:pPr>
            <a:r>
              <a:rPr lang="en-US"/>
              <a:t>- </a:t>
            </a:r>
            <a:fld id="{9EFB05B2-676B-4CDC-AFEE-6C4A6F533133}" type="slidenum">
              <a:rPr lang="en-US"/>
              <a:pPr>
                <a:defRPr/>
              </a:pPr>
              <a:t>‹#›</a:t>
            </a:fld>
            <a:r>
              <a:rPr lang="en-US"/>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8913" y="720725"/>
            <a:ext cx="4275137" cy="132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720725"/>
            <a:ext cx="4275138" cy="132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1"/>
          <p:cNvSpPr>
            <a:spLocks noGrp="1" noChangeArrowheads="1"/>
          </p:cNvSpPr>
          <p:nvPr>
            <p:ph type="sldNum" sz="quarter" idx="10"/>
          </p:nvPr>
        </p:nvSpPr>
        <p:spPr>
          <a:ln/>
        </p:spPr>
        <p:txBody>
          <a:bodyPr/>
          <a:lstStyle>
            <a:lvl1pPr>
              <a:defRPr/>
            </a:lvl1pPr>
          </a:lstStyle>
          <a:p>
            <a:pPr>
              <a:defRPr/>
            </a:pPr>
            <a:r>
              <a:rPr lang="en-US"/>
              <a:t>- </a:t>
            </a:r>
            <a:fld id="{9BB566A3-3E93-4840-BECC-D18FFC7C5A66}" type="slidenum">
              <a:rPr lang="en-US"/>
              <a:pPr>
                <a:defRPr/>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9036" y="3470534"/>
            <a:ext cx="5184553" cy="522291"/>
          </a:xfrm>
        </p:spPr>
        <p:txBody>
          <a:bodyPr tIns="0" bIns="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2919036" y="2751504"/>
            <a:ext cx="5184553" cy="664797"/>
          </a:xfrm>
        </p:spPr>
        <p:txBody>
          <a:bodyPr tIns="0" bIns="0">
            <a:noAutofit/>
          </a:bodyPr>
          <a:lstStyle>
            <a:lvl1pPr>
              <a:defRPr/>
            </a:lvl1pPr>
          </a:lstStyle>
          <a:p>
            <a:r>
              <a:rPr lang="en-US"/>
              <a:t>Click to edit Master title style</a:t>
            </a:r>
            <a:endParaRPr lang="en-US" dirty="0"/>
          </a:p>
        </p:txBody>
      </p:sp>
      <p:sp>
        <p:nvSpPr>
          <p:cNvPr id="24" name="Text Placeholder 116"/>
          <p:cNvSpPr>
            <a:spLocks noGrp="1"/>
          </p:cNvSpPr>
          <p:nvPr>
            <p:ph type="body" sz="quarter" idx="12"/>
          </p:nvPr>
        </p:nvSpPr>
        <p:spPr>
          <a:xfrm>
            <a:off x="773712" y="2670170"/>
            <a:ext cx="1950426" cy="1430347"/>
          </a:xfrm>
          <a:solidFill>
            <a:srgbClr val="0771B0"/>
          </a:solidFill>
          <a:effectLst>
            <a:reflection blurRad="6350" stA="50000" endA="295" endPos="92000" dist="101600" dir="5400000" sy="-100000" algn="bl" rotWithShape="0"/>
          </a:effectLst>
          <a:scene3d>
            <a:camera prst="orthographicFront"/>
            <a:lightRig rig="threePt" dir="t"/>
          </a:scene3d>
          <a:sp3d prstMaterial="softEdge">
            <a:bevelB/>
          </a:sp3d>
        </p:spPr>
        <p:txBody>
          <a:bodyPr anchor="ctr">
            <a:normAutofit/>
          </a:bodyPr>
          <a:lstStyle>
            <a:lvl1pPr marL="0" indent="0" algn="ctr">
              <a:buNone/>
              <a:defRPr sz="4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p:cNvSpPr>
            <a:spLocks noGrp="1"/>
          </p:cNvSpPr>
          <p:nvPr>
            <p:ph type="sldNum" sz="quarter" idx="4"/>
          </p:nvPr>
        </p:nvSpPr>
        <p:spPr>
          <a:xfrm>
            <a:off x="8686800" y="6324600"/>
            <a:ext cx="211138" cy="228600"/>
          </a:xfrm>
          <a:prstGeom prst="rect">
            <a:avLst/>
          </a:prstGeom>
          <a:solidFill>
            <a:srgbClr val="0771B0"/>
          </a:solidFill>
          <a:ln>
            <a:noFill/>
          </a:ln>
        </p:spPr>
        <p:txBody>
          <a:bodyPr vert="horz" wrap="none" lIns="0" tIns="0" rIns="0" bIns="0" rtlCol="0" anchor="ctr"/>
          <a:lstStyle>
            <a:lvl1pPr algn="ctr" fontAlgn="auto">
              <a:spcBef>
                <a:spcPts val="0"/>
              </a:spcBef>
              <a:spcAft>
                <a:spcPts val="0"/>
              </a:spcAft>
              <a:defRPr sz="1000" b="1">
                <a:solidFill>
                  <a:schemeClr val="bg1"/>
                </a:solidFill>
                <a:latin typeface="+mn-lt"/>
              </a:defRPr>
            </a:lvl1pPr>
          </a:lstStyle>
          <a:p>
            <a:pPr>
              <a:defRPr/>
            </a:pPr>
            <a:fld id="{220665FF-11C2-4F79-99E6-07040EA637F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1"/>
          <p:cNvSpPr>
            <a:spLocks noGrp="1" noChangeArrowheads="1"/>
          </p:cNvSpPr>
          <p:nvPr>
            <p:ph type="sldNum" sz="quarter" idx="10"/>
          </p:nvPr>
        </p:nvSpPr>
        <p:spPr>
          <a:ln/>
        </p:spPr>
        <p:txBody>
          <a:bodyPr/>
          <a:lstStyle>
            <a:lvl1pPr>
              <a:defRPr/>
            </a:lvl1pPr>
          </a:lstStyle>
          <a:p>
            <a:pPr>
              <a:defRPr/>
            </a:pPr>
            <a:r>
              <a:rPr lang="en-US"/>
              <a:t>- </a:t>
            </a:r>
            <a:fld id="{BC47A93E-F81C-4826-BB39-33BE5CA867FC}" type="slidenum">
              <a:rPr lang="en-US"/>
              <a:pPr>
                <a:defRPr/>
              </a:pPr>
              <a:t>‹#›</a:t>
            </a:fld>
            <a:r>
              <a:rPr lang="en-US"/>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1"/>
          <p:cNvSpPr>
            <a:spLocks noGrp="1" noChangeArrowheads="1"/>
          </p:cNvSpPr>
          <p:nvPr>
            <p:ph type="sldNum" sz="quarter" idx="10"/>
          </p:nvPr>
        </p:nvSpPr>
        <p:spPr>
          <a:ln/>
        </p:spPr>
        <p:txBody>
          <a:bodyPr/>
          <a:lstStyle>
            <a:lvl1pPr>
              <a:defRPr/>
            </a:lvl1pPr>
          </a:lstStyle>
          <a:p>
            <a:pPr>
              <a:defRPr/>
            </a:pPr>
            <a:r>
              <a:rPr lang="en-US"/>
              <a:t>- </a:t>
            </a:r>
            <a:fld id="{AFDD2225-6E47-4161-94BE-366907274F11}" type="slidenum">
              <a:rPr lang="en-US"/>
              <a:pPr>
                <a:defRPr/>
              </a:pPr>
              <a:t>‹#›</a:t>
            </a:fld>
            <a:r>
              <a:rPr lang="en-US"/>
              <a: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1"/>
          <p:cNvSpPr>
            <a:spLocks noGrp="1" noChangeArrowheads="1"/>
          </p:cNvSpPr>
          <p:nvPr>
            <p:ph type="sldNum" sz="quarter" idx="10"/>
          </p:nvPr>
        </p:nvSpPr>
        <p:spPr>
          <a:ln/>
        </p:spPr>
        <p:txBody>
          <a:bodyPr/>
          <a:lstStyle>
            <a:lvl1pPr>
              <a:defRPr/>
            </a:lvl1pPr>
          </a:lstStyle>
          <a:p>
            <a:pPr>
              <a:defRPr/>
            </a:pPr>
            <a:r>
              <a:rPr lang="en-US"/>
              <a:t>- </a:t>
            </a:r>
            <a:fld id="{895A4081-A9DE-4B0E-B3DE-6C30581FCFF5}" type="slidenum">
              <a:rPr lang="en-US"/>
              <a:pPr>
                <a:defRPr/>
              </a:pPr>
              <a:t>‹#›</a:t>
            </a:fld>
            <a:r>
              <a:rPr lang="en-US"/>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1"/>
          <p:cNvSpPr>
            <a:spLocks noGrp="1" noChangeArrowheads="1"/>
          </p:cNvSpPr>
          <p:nvPr>
            <p:ph type="sldNum" sz="quarter" idx="10"/>
          </p:nvPr>
        </p:nvSpPr>
        <p:spPr>
          <a:ln/>
        </p:spPr>
        <p:txBody>
          <a:bodyPr/>
          <a:lstStyle>
            <a:lvl1pPr>
              <a:defRPr/>
            </a:lvl1pPr>
          </a:lstStyle>
          <a:p>
            <a:pPr>
              <a:defRPr/>
            </a:pPr>
            <a:r>
              <a:rPr lang="en-US"/>
              <a:t>- </a:t>
            </a:r>
            <a:fld id="{281EAF59-7DBE-49BA-84C5-ABB53B58E258}" type="slidenum">
              <a:rPr lang="en-US"/>
              <a:pPr>
                <a:defRPr/>
              </a:pPr>
              <a:t>‹#›</a:t>
            </a:fld>
            <a:r>
              <a:rPr lang="en-US"/>
              <a:t>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1"/>
          <p:cNvSpPr>
            <a:spLocks noGrp="1" noChangeArrowheads="1"/>
          </p:cNvSpPr>
          <p:nvPr>
            <p:ph type="sldNum" sz="quarter" idx="10"/>
          </p:nvPr>
        </p:nvSpPr>
        <p:spPr>
          <a:ln/>
        </p:spPr>
        <p:txBody>
          <a:bodyPr/>
          <a:lstStyle>
            <a:lvl1pPr>
              <a:defRPr/>
            </a:lvl1pPr>
          </a:lstStyle>
          <a:p>
            <a:pPr>
              <a:defRPr/>
            </a:pPr>
            <a:r>
              <a:rPr lang="en-US"/>
              <a:t>- </a:t>
            </a:r>
            <a:fld id="{608D5006-267F-4AAD-9EE5-778A40C68BF4}" type="slidenum">
              <a:rPr lang="en-US"/>
              <a:pPr>
                <a:defRPr/>
              </a:pPr>
              <a:t>‹#›</a:t>
            </a:fld>
            <a:r>
              <a:rPr lang="en-US"/>
              <a:t>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1"/>
          <p:cNvSpPr>
            <a:spLocks noGrp="1" noChangeArrowheads="1"/>
          </p:cNvSpPr>
          <p:nvPr>
            <p:ph type="sldNum" sz="quarter" idx="10"/>
          </p:nvPr>
        </p:nvSpPr>
        <p:spPr>
          <a:ln/>
        </p:spPr>
        <p:txBody>
          <a:bodyPr/>
          <a:lstStyle>
            <a:lvl1pPr>
              <a:defRPr/>
            </a:lvl1pPr>
          </a:lstStyle>
          <a:p>
            <a:pPr>
              <a:defRPr/>
            </a:pPr>
            <a:r>
              <a:rPr lang="en-US"/>
              <a:t>- </a:t>
            </a:r>
            <a:fld id="{ACDEA0E6-29B9-4DD6-8F71-0D064C42B553}" type="slidenum">
              <a:rPr lang="en-US"/>
              <a:pPr>
                <a:defRPr/>
              </a:pPr>
              <a:t>‹#›</a:t>
            </a:fld>
            <a:r>
              <a:rPr lang="en-US"/>
              <a:t>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53975"/>
            <a:ext cx="2187575" cy="199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1925" y="53975"/>
            <a:ext cx="6413500" cy="199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1"/>
          <p:cNvSpPr>
            <a:spLocks noGrp="1" noChangeArrowheads="1"/>
          </p:cNvSpPr>
          <p:nvPr>
            <p:ph type="sldNum" sz="quarter" idx="10"/>
          </p:nvPr>
        </p:nvSpPr>
        <p:spPr>
          <a:ln/>
        </p:spPr>
        <p:txBody>
          <a:bodyPr/>
          <a:lstStyle>
            <a:lvl1pPr>
              <a:defRPr/>
            </a:lvl1pPr>
          </a:lstStyle>
          <a:p>
            <a:pPr>
              <a:defRPr/>
            </a:pPr>
            <a:r>
              <a:rPr lang="en-US"/>
              <a:t>- </a:t>
            </a:r>
            <a:fld id="{1A177DF3-3A3F-4389-941C-4F39A4CE3E19}" type="slidenum">
              <a:rPr lang="en-US"/>
              <a:pPr>
                <a:defRPr/>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3"/>
          </p:nvPr>
        </p:nvSpPr>
        <p:spPr>
          <a:ln/>
        </p:spPr>
        <p:txBody>
          <a:bodyPr/>
          <a:lstStyle>
            <a:lvl1pPr>
              <a:defRPr/>
            </a:lvl1pPr>
          </a:lstStyle>
          <a:p>
            <a:pPr>
              <a:defRPr/>
            </a:pPr>
            <a:fld id="{C2C87F45-365D-4265-AB60-EB32887C49DC}" type="slidenum">
              <a:rPr lang="en-US"/>
              <a:pPr>
                <a:defRPr/>
              </a:pPr>
              <a:t>‹#›</a:t>
            </a:fld>
            <a:endParaRPr lang="en-US"/>
          </a:p>
        </p:txBody>
      </p:sp>
      <p:sp>
        <p:nvSpPr>
          <p:cNvPr id="6" name="Date Placeholder 4"/>
          <p:cNvSpPr>
            <a:spLocks noGrp="1"/>
          </p:cNvSpPr>
          <p:nvPr>
            <p:ph type="dt" sz="half" idx="14"/>
          </p:nvPr>
        </p:nvSpPr>
        <p:spPr>
          <a:xfrm>
            <a:off x="6553200" y="22225"/>
            <a:ext cx="2133600" cy="215900"/>
          </a:xfrm>
          <a:prstGeom prst="rect">
            <a:avLst/>
          </a:prstGeom>
        </p:spPr>
        <p:txBody>
          <a:bodyPr/>
          <a:lstStyle>
            <a:lvl1pPr>
              <a:defRPr/>
            </a:lvl1pPr>
          </a:lstStyle>
          <a:p>
            <a:pPr>
              <a:defRPr/>
            </a:pPr>
            <a:fld id="{5A3FED7C-43C0-4CCF-B458-1238A6A64A38}" type="datetimeFigureOut">
              <a:rPr lang="en-US"/>
              <a:pPr>
                <a:defRPr/>
              </a:pPr>
              <a:t>11/29/2022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299" y="1752600"/>
            <a:ext cx="8156332" cy="4343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6"/>
          <p:cNvSpPr>
            <a:spLocks noGrp="1"/>
          </p:cNvSpPr>
          <p:nvPr>
            <p:ph type="body" sz="quarter" idx="14"/>
          </p:nvPr>
        </p:nvSpPr>
        <p:spPr>
          <a:xfrm>
            <a:off x="485015" y="1190610"/>
            <a:ext cx="8195951" cy="338554"/>
          </a:xfrm>
          <a:solidFill>
            <a:srgbClr val="0771B0"/>
          </a:solidFill>
        </p:spPr>
        <p:txBody>
          <a:bodyPr anchor="ctr">
            <a:noAutofit/>
          </a:bodyPr>
          <a:lstStyle>
            <a:lvl1pPr marL="0" indent="0" algn="l">
              <a:buNone/>
              <a:defRPr sz="16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p:cNvSpPr>
            <a:spLocks noGrp="1"/>
          </p:cNvSpPr>
          <p:nvPr>
            <p:ph type="sldNum" sz="quarter" idx="15"/>
          </p:nvPr>
        </p:nvSpPr>
        <p:spPr>
          <a:ln/>
        </p:spPr>
        <p:txBody>
          <a:bodyPr/>
          <a:lstStyle>
            <a:lvl1pPr>
              <a:defRPr/>
            </a:lvl1pPr>
          </a:lstStyle>
          <a:p>
            <a:pPr>
              <a:defRPr/>
            </a:pPr>
            <a:fld id="{E0053B60-2CB7-41ED-B6FE-85F2B0DE38AE}" type="slidenum">
              <a:rPr lang="en-US"/>
              <a:pPr>
                <a:defRPr/>
              </a:pPr>
              <a:t>‹#›</a:t>
            </a:fld>
            <a:endParaRPr lang="en-US"/>
          </a:p>
        </p:txBody>
      </p:sp>
      <p:sp>
        <p:nvSpPr>
          <p:cNvPr id="7" name="Date Placeholder 4"/>
          <p:cNvSpPr>
            <a:spLocks noGrp="1"/>
          </p:cNvSpPr>
          <p:nvPr>
            <p:ph type="dt" sz="half" idx="16"/>
          </p:nvPr>
        </p:nvSpPr>
        <p:spPr>
          <a:xfrm>
            <a:off x="6553200" y="22225"/>
            <a:ext cx="2133600" cy="215900"/>
          </a:xfrm>
          <a:prstGeom prst="rect">
            <a:avLst/>
          </a:prstGeom>
        </p:spPr>
        <p:txBody>
          <a:bodyPr/>
          <a:lstStyle>
            <a:lvl1pPr>
              <a:defRPr/>
            </a:lvl1pPr>
          </a:lstStyle>
          <a:p>
            <a:pPr>
              <a:defRPr/>
            </a:pPr>
            <a:fld id="{7EA22C1E-E37E-4B4E-8B0C-B761865B4E1D}" type="datetimeFigureOut">
              <a:rPr lang="en-US"/>
              <a:pPr>
                <a:defRPr/>
              </a:pPr>
              <a:t>11/29/2022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299" y="1752600"/>
            <a:ext cx="3882683" cy="4343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3"/>
          </p:nvPr>
        </p:nvSpPr>
        <p:spPr>
          <a:xfrm>
            <a:off x="4804939" y="1752600"/>
            <a:ext cx="3882683" cy="4343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6"/>
          <p:cNvSpPr>
            <a:spLocks noGrp="1"/>
          </p:cNvSpPr>
          <p:nvPr>
            <p:ph type="body" sz="quarter" idx="15"/>
          </p:nvPr>
        </p:nvSpPr>
        <p:spPr>
          <a:xfrm>
            <a:off x="485015" y="1190610"/>
            <a:ext cx="3880365" cy="338554"/>
          </a:xfrm>
          <a:solidFill>
            <a:srgbClr val="0771B0"/>
          </a:solidFill>
        </p:spPr>
        <p:txBody>
          <a:bodyPr anchor="ctr">
            <a:noAutofit/>
          </a:bodyPr>
          <a:lstStyle>
            <a:lvl1pPr marL="0" indent="0" algn="l">
              <a:buNone/>
              <a:defRPr sz="16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16"/>
          <p:cNvSpPr>
            <a:spLocks noGrp="1"/>
          </p:cNvSpPr>
          <p:nvPr>
            <p:ph type="body" sz="quarter" idx="16"/>
          </p:nvPr>
        </p:nvSpPr>
        <p:spPr>
          <a:xfrm>
            <a:off x="4778621" y="1190610"/>
            <a:ext cx="3880365" cy="338554"/>
          </a:xfrm>
          <a:solidFill>
            <a:srgbClr val="0771B0"/>
          </a:solidFill>
        </p:spPr>
        <p:txBody>
          <a:bodyPr anchor="ctr">
            <a:noAutofit/>
          </a:bodyPr>
          <a:lstStyle>
            <a:lvl1pPr marL="0" indent="0" algn="l">
              <a:buNone/>
              <a:defRPr sz="16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8" name="Slide Number Placeholder 5"/>
          <p:cNvSpPr>
            <a:spLocks noGrp="1"/>
          </p:cNvSpPr>
          <p:nvPr>
            <p:ph type="sldNum" sz="quarter" idx="17"/>
          </p:nvPr>
        </p:nvSpPr>
        <p:spPr>
          <a:ln/>
        </p:spPr>
        <p:txBody>
          <a:bodyPr/>
          <a:lstStyle>
            <a:lvl1pPr>
              <a:defRPr/>
            </a:lvl1pPr>
          </a:lstStyle>
          <a:p>
            <a:pPr>
              <a:defRPr/>
            </a:pPr>
            <a:fld id="{9EF3F279-4D23-4CA0-B4AF-5A7A320B3AB2}" type="slidenum">
              <a:rPr lang="en-US"/>
              <a:pPr>
                <a:defRPr/>
              </a:pPr>
              <a:t>‹#›</a:t>
            </a:fld>
            <a:endParaRPr lang="en-US"/>
          </a:p>
        </p:txBody>
      </p:sp>
      <p:sp>
        <p:nvSpPr>
          <p:cNvPr id="10" name="Date Placeholder 4"/>
          <p:cNvSpPr>
            <a:spLocks noGrp="1"/>
          </p:cNvSpPr>
          <p:nvPr>
            <p:ph type="dt" sz="half" idx="18"/>
          </p:nvPr>
        </p:nvSpPr>
        <p:spPr>
          <a:xfrm>
            <a:off x="6553200" y="22225"/>
            <a:ext cx="2133600" cy="215900"/>
          </a:xfrm>
          <a:prstGeom prst="rect">
            <a:avLst/>
          </a:prstGeom>
        </p:spPr>
        <p:txBody>
          <a:bodyPr/>
          <a:lstStyle>
            <a:lvl1pPr>
              <a:defRPr/>
            </a:lvl1pPr>
          </a:lstStyle>
          <a:p>
            <a:pPr>
              <a:defRPr/>
            </a:pPr>
            <a:fld id="{AD56E3EB-149B-4BD8-B443-4C54E2033034}" type="datetimeFigureOut">
              <a:rPr lang="en-US"/>
              <a:pPr>
                <a:defRPr/>
              </a:pPr>
              <a:t>11/29/2022</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299" y="1638288"/>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3"/>
          </p:nvPr>
        </p:nvSpPr>
        <p:spPr>
          <a:xfrm>
            <a:off x="4804939" y="1638288"/>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6"/>
          <p:cNvSpPr>
            <a:spLocks noGrp="1"/>
          </p:cNvSpPr>
          <p:nvPr>
            <p:ph type="body" sz="quarter" idx="17"/>
          </p:nvPr>
        </p:nvSpPr>
        <p:spPr>
          <a:xfrm>
            <a:off x="485015" y="1190611"/>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8" name="Text Placeholder 116"/>
          <p:cNvSpPr>
            <a:spLocks noGrp="1"/>
          </p:cNvSpPr>
          <p:nvPr>
            <p:ph type="body" sz="quarter" idx="18"/>
          </p:nvPr>
        </p:nvSpPr>
        <p:spPr>
          <a:xfrm>
            <a:off x="4778621" y="1190611"/>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9" name="Content Placeholder 2"/>
          <p:cNvSpPr>
            <a:spLocks noGrp="1"/>
          </p:cNvSpPr>
          <p:nvPr>
            <p:ph sz="half" idx="19"/>
          </p:nvPr>
        </p:nvSpPr>
        <p:spPr>
          <a:xfrm>
            <a:off x="495299" y="4175130"/>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20"/>
          </p:nvPr>
        </p:nvSpPr>
        <p:spPr>
          <a:xfrm>
            <a:off x="4804939" y="4175130"/>
            <a:ext cx="3882683" cy="194311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6"/>
          <p:cNvSpPr>
            <a:spLocks noGrp="1"/>
          </p:cNvSpPr>
          <p:nvPr>
            <p:ph type="body" sz="quarter" idx="21"/>
          </p:nvPr>
        </p:nvSpPr>
        <p:spPr>
          <a:xfrm>
            <a:off x="485015" y="3727453"/>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2" name="Text Placeholder 116"/>
          <p:cNvSpPr>
            <a:spLocks noGrp="1"/>
          </p:cNvSpPr>
          <p:nvPr>
            <p:ph type="body" sz="quarter" idx="22"/>
          </p:nvPr>
        </p:nvSpPr>
        <p:spPr>
          <a:xfrm>
            <a:off x="4778621" y="3727453"/>
            <a:ext cx="3880365" cy="307777"/>
          </a:xfrm>
          <a:solidFill>
            <a:srgbClr val="0771B0"/>
          </a:solidFill>
        </p:spPr>
        <p:txBody>
          <a:bodyPr anchor="ctr">
            <a:noAutofit/>
          </a:bodyPr>
          <a:lstStyle>
            <a:lvl1pPr marL="0" indent="0" algn="l">
              <a:buNone/>
              <a:defRPr sz="14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2" name="Slide Number Placeholder 5"/>
          <p:cNvSpPr>
            <a:spLocks noGrp="1"/>
          </p:cNvSpPr>
          <p:nvPr>
            <p:ph type="sldNum" sz="quarter" idx="23"/>
          </p:nvPr>
        </p:nvSpPr>
        <p:spPr>
          <a:ln/>
        </p:spPr>
        <p:txBody>
          <a:bodyPr/>
          <a:lstStyle>
            <a:lvl1pPr>
              <a:defRPr/>
            </a:lvl1pPr>
          </a:lstStyle>
          <a:p>
            <a:pPr>
              <a:defRPr/>
            </a:pPr>
            <a:fld id="{D3F61F64-E672-4C81-9B91-A5DD26FB37DD}" type="slidenum">
              <a:rPr lang="en-US"/>
              <a:pPr>
                <a:defRPr/>
              </a:pPr>
              <a:t>‹#›</a:t>
            </a:fld>
            <a:endParaRPr lang="en-US"/>
          </a:p>
        </p:txBody>
      </p:sp>
      <p:sp>
        <p:nvSpPr>
          <p:cNvPr id="13" name="Date Placeholder 4"/>
          <p:cNvSpPr>
            <a:spLocks noGrp="1"/>
          </p:cNvSpPr>
          <p:nvPr>
            <p:ph type="dt" sz="half" idx="24"/>
          </p:nvPr>
        </p:nvSpPr>
        <p:spPr>
          <a:xfrm>
            <a:off x="6553200" y="22225"/>
            <a:ext cx="2133600" cy="215900"/>
          </a:xfrm>
          <a:prstGeom prst="rect">
            <a:avLst/>
          </a:prstGeom>
        </p:spPr>
        <p:txBody>
          <a:bodyPr/>
          <a:lstStyle>
            <a:lvl1pPr>
              <a:defRPr/>
            </a:lvl1pPr>
          </a:lstStyle>
          <a:p>
            <a:pPr>
              <a:defRPr/>
            </a:pPr>
            <a:fld id="{508D5D5D-2336-4D4E-A8B8-4619801A128A}" type="datetimeFigureOut">
              <a:rPr lang="en-US"/>
              <a:pPr>
                <a:defRPr/>
              </a:pPr>
              <a:t>11/29/2022</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grpSp>
        <p:nvGrpSpPr>
          <p:cNvPr id="3" name="Group 10"/>
          <p:cNvGrpSpPr>
            <a:grpSpLocks/>
          </p:cNvGrpSpPr>
          <p:nvPr/>
        </p:nvGrpSpPr>
        <p:grpSpPr bwMode="auto">
          <a:xfrm>
            <a:off x="246063" y="666750"/>
            <a:ext cx="8440737" cy="228600"/>
            <a:chOff x="266700" y="667379"/>
            <a:chExt cx="9144000" cy="228600"/>
          </a:xfrm>
        </p:grpSpPr>
        <p:cxnSp>
          <p:nvCxnSpPr>
            <p:cNvPr id="4" name="Straight Connector 3"/>
            <p:cNvCxnSpPr/>
            <p:nvPr userDrawn="1"/>
          </p:nvCxnSpPr>
          <p:spPr>
            <a:xfrm>
              <a:off x="266700" y="886454"/>
              <a:ext cx="9144000"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266700" y="667379"/>
              <a:ext cx="228728" cy="228600"/>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457200" y="6324600"/>
            <a:ext cx="8440738"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363" y="3429000"/>
            <a:ext cx="8237537" cy="2632075"/>
          </a:xfrm>
          <a:prstGeom prst="rect">
            <a:avLst/>
          </a:prstGeom>
          <a:noFill/>
        </p:spPr>
        <p:txBody>
          <a:bodyPr>
            <a:spAutoFit/>
          </a:bodyPr>
          <a:lstStyle/>
          <a:p>
            <a:pPr fontAlgn="auto">
              <a:spcBef>
                <a:spcPts val="0"/>
              </a:spcBef>
              <a:spcAft>
                <a:spcPts val="0"/>
              </a:spcAft>
              <a:defRPr/>
            </a:pPr>
            <a:r>
              <a:rPr lang="en-US" sz="1100" dirty="0">
                <a:latin typeface="+mn-lt"/>
              </a:rPr>
              <a:t>This document has been prepared exclusively for the benefit and internal use of the recipient and does not carry any right of reproduction or disclosure.  Neither this document nor any of its contents maybe used for any other purpose without the prior written consent of Bombay Stock Exchange Ltd. (the “Company”).</a:t>
            </a:r>
          </a:p>
          <a:p>
            <a:pPr fontAlgn="auto">
              <a:spcBef>
                <a:spcPts val="0"/>
              </a:spcBef>
              <a:spcAft>
                <a:spcPts val="0"/>
              </a:spcAft>
              <a:defRPr/>
            </a:pPr>
            <a:endParaRPr lang="en-US" sz="1100" dirty="0">
              <a:latin typeface="+mn-lt"/>
            </a:endParaRPr>
          </a:p>
          <a:p>
            <a:pPr fontAlgn="auto">
              <a:spcBef>
                <a:spcPts val="0"/>
              </a:spcBef>
              <a:spcAft>
                <a:spcPts val="0"/>
              </a:spcAft>
              <a:defRPr/>
            </a:pPr>
            <a:r>
              <a:rPr lang="en-US" sz="1100" dirty="0">
                <a:latin typeface="+mn-lt"/>
              </a:rPr>
              <a:t>In preparing this document, the Company has relied upon and assumed, without any independent verification, the accuracy and completeness of all information utilized within this document.   This document contains certain assumptions, which the Company considers reasonable at this time and which are subject to change.   Any calculations or forecasts produced within this document are indicative and subject to change.   No representation or warranty is given by the Company as to the  accuracy, reasonableness o r</a:t>
            </a:r>
          </a:p>
          <a:p>
            <a:pPr fontAlgn="auto">
              <a:spcBef>
                <a:spcPts val="0"/>
              </a:spcBef>
              <a:spcAft>
                <a:spcPts val="0"/>
              </a:spcAft>
              <a:defRPr/>
            </a:pPr>
            <a:r>
              <a:rPr lang="en-US" sz="1100" dirty="0">
                <a:latin typeface="+mn-lt"/>
              </a:rPr>
              <a:t>completeness of any idea and/or assumption utilized within this document.</a:t>
            </a:r>
          </a:p>
          <a:p>
            <a:pPr fontAlgn="auto">
              <a:spcBef>
                <a:spcPts val="0"/>
              </a:spcBef>
              <a:spcAft>
                <a:spcPts val="0"/>
              </a:spcAft>
              <a:defRPr/>
            </a:pPr>
            <a:endParaRPr lang="en-US" sz="1100" dirty="0">
              <a:latin typeface="+mn-lt"/>
            </a:endParaRPr>
          </a:p>
          <a:p>
            <a:pPr fontAlgn="auto">
              <a:spcBef>
                <a:spcPts val="0"/>
              </a:spcBef>
              <a:spcAft>
                <a:spcPts val="0"/>
              </a:spcAft>
              <a:defRPr/>
            </a:pPr>
            <a:r>
              <a:rPr lang="en-US" sz="1100" dirty="0">
                <a:latin typeface="+mn-lt"/>
              </a:rPr>
              <a:t>Recipients should not construe any of the contents within this document as advice relating to business, financial, legal, taxation, or investment matters and are advised to consult their own business, financial, legal, taxation and other advisors .   This document does not constitute an offer for sale, or an invitation to subscribe for, or purchase equity shares or other assets or securities of the</a:t>
            </a:r>
          </a:p>
          <a:p>
            <a:pPr fontAlgn="auto">
              <a:spcBef>
                <a:spcPts val="0"/>
              </a:spcBef>
              <a:spcAft>
                <a:spcPts val="0"/>
              </a:spcAft>
              <a:defRPr/>
            </a:pPr>
            <a:r>
              <a:rPr lang="en-US" sz="1100" dirty="0">
                <a:latin typeface="+mn-lt"/>
              </a:rPr>
              <a:t>Company and the information contained herein shall not form the basis of any contract.   This document is also not meant to be or to constitute any offer for any transaction.</a:t>
            </a:r>
          </a:p>
        </p:txBody>
      </p:sp>
      <p:sp>
        <p:nvSpPr>
          <p:cNvPr id="7" name="Title 6"/>
          <p:cNvSpPr>
            <a:spLocks noGrp="1"/>
          </p:cNvSpPr>
          <p:nvPr>
            <p:ph type="title"/>
          </p:nvPr>
        </p:nvSpPr>
        <p:spPr/>
        <p:txBody>
          <a:bodyPr/>
          <a:lstStyle>
            <a:lvl1pPr>
              <a:defRPr/>
            </a:lvl1pPr>
          </a:lstStyle>
          <a:p>
            <a:r>
              <a:rPr lang="en-US"/>
              <a:t>Click to edit Master title style</a:t>
            </a:r>
            <a:endParaRPr lang="en-US" dirty="0"/>
          </a:p>
        </p:txBody>
      </p:sp>
      <p:sp>
        <p:nvSpPr>
          <p:cNvPr id="10" name="Date Placeholder 10"/>
          <p:cNvSpPr>
            <a:spLocks noGrp="1"/>
          </p:cNvSpPr>
          <p:nvPr>
            <p:ph type="dt" sz="half" idx="10"/>
          </p:nvPr>
        </p:nvSpPr>
        <p:spPr>
          <a:xfrm>
            <a:off x="6553200" y="22225"/>
            <a:ext cx="2133600" cy="215900"/>
          </a:xfrm>
          <a:prstGeom prst="rect">
            <a:avLst/>
          </a:prstGeom>
        </p:spPr>
        <p:txBody>
          <a:bodyPr/>
          <a:lstStyle>
            <a:lvl1pPr>
              <a:defRPr/>
            </a:lvl1pPr>
          </a:lstStyle>
          <a:p>
            <a:pPr>
              <a:defRPr/>
            </a:pPr>
            <a:fld id="{A1FB73AA-CEDB-4A62-A133-B1F09CCF5E1B}" type="datetimeFigureOut">
              <a:rPr lang="en-US"/>
              <a:pPr>
                <a:defRPr/>
              </a:pPr>
              <a:t>11/29/2022</a:t>
            </a:fld>
            <a:endParaRPr lang="en-US"/>
          </a:p>
        </p:txBody>
      </p:sp>
      <p:sp>
        <p:nvSpPr>
          <p:cNvPr id="11" name="Slide Number Placeholder 11"/>
          <p:cNvSpPr>
            <a:spLocks noGrp="1"/>
          </p:cNvSpPr>
          <p:nvPr>
            <p:ph type="sldNum" sz="quarter" idx="11"/>
          </p:nvPr>
        </p:nvSpPr>
        <p:spPr/>
        <p:txBody>
          <a:bodyPr/>
          <a:lstStyle>
            <a:lvl1pPr>
              <a:defRPr/>
            </a:lvl1pPr>
          </a:lstStyle>
          <a:p>
            <a:pPr>
              <a:defRPr/>
            </a:pPr>
            <a:fld id="{7F04D8D5-2B8C-47D2-85B4-0185F00A75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7582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146050"/>
            <a:ext cx="692785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INSERT TITLE TEXT HERE</a:t>
            </a:r>
          </a:p>
        </p:txBody>
      </p:sp>
      <p:sp>
        <p:nvSpPr>
          <p:cNvPr id="1029" name="Text Placeholder 2"/>
          <p:cNvSpPr>
            <a:spLocks noGrp="1"/>
          </p:cNvSpPr>
          <p:nvPr>
            <p:ph type="body" idx="1"/>
          </p:nvPr>
        </p:nvSpPr>
        <p:spPr bwMode="auto">
          <a:xfrm>
            <a:off x="419100" y="1600200"/>
            <a:ext cx="82677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324600"/>
            <a:ext cx="211138" cy="228600"/>
          </a:xfrm>
          <a:prstGeom prst="rect">
            <a:avLst/>
          </a:prstGeom>
          <a:solidFill>
            <a:srgbClr val="0771B0"/>
          </a:solidFill>
          <a:ln>
            <a:noFill/>
          </a:ln>
        </p:spPr>
        <p:txBody>
          <a:bodyPr vert="horz" wrap="none" lIns="0" tIns="0" rIns="0" bIns="0" rtlCol="0" anchor="ctr"/>
          <a:lstStyle>
            <a:lvl1pPr algn="ctr" fontAlgn="auto">
              <a:spcBef>
                <a:spcPts val="0"/>
              </a:spcBef>
              <a:spcAft>
                <a:spcPts val="0"/>
              </a:spcAft>
              <a:defRPr sz="1000" b="1">
                <a:solidFill>
                  <a:schemeClr val="bg1"/>
                </a:solidFill>
                <a:latin typeface="+mn-lt"/>
              </a:defRPr>
            </a:lvl1pPr>
          </a:lstStyle>
          <a:p>
            <a:pPr>
              <a:defRPr/>
            </a:pPr>
            <a:fld id="{220665FF-11C2-4F79-99E6-07040EA637FC}" type="slidenum">
              <a:rPr lang="en-US"/>
              <a:pPr>
                <a:defRPr/>
              </a:pPr>
              <a:t>‹#›</a:t>
            </a:fld>
            <a:endParaRPr lang="en-US"/>
          </a:p>
        </p:txBody>
      </p:sp>
      <p:grpSp>
        <p:nvGrpSpPr>
          <p:cNvPr id="1032" name="Group 10"/>
          <p:cNvGrpSpPr>
            <a:grpSpLocks/>
          </p:cNvGrpSpPr>
          <p:nvPr/>
        </p:nvGrpSpPr>
        <p:grpSpPr bwMode="auto">
          <a:xfrm>
            <a:off x="246063" y="666750"/>
            <a:ext cx="8440737" cy="228600"/>
            <a:chOff x="266700" y="667379"/>
            <a:chExt cx="9144000" cy="228600"/>
          </a:xfrm>
        </p:grpSpPr>
        <p:cxnSp>
          <p:nvCxnSpPr>
            <p:cNvPr id="9" name="Straight Connector 8"/>
            <p:cNvCxnSpPr/>
            <p:nvPr userDrawn="1"/>
          </p:nvCxnSpPr>
          <p:spPr>
            <a:xfrm>
              <a:off x="266700" y="886454"/>
              <a:ext cx="9144000"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266700" y="667379"/>
              <a:ext cx="228728" cy="228600"/>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9" name="Straight Connector 18"/>
          <p:cNvCxnSpPr/>
          <p:nvPr/>
        </p:nvCxnSpPr>
        <p:spPr>
          <a:xfrm>
            <a:off x="457200" y="6324600"/>
            <a:ext cx="8440738"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26" r:id="rId4"/>
    <p:sldLayoutId id="2147484027" r:id="rId5"/>
    <p:sldLayoutId id="2147484028" r:id="rId6"/>
    <p:sldLayoutId id="2147484029" r:id="rId7"/>
    <p:sldLayoutId id="2147484048" r:id="rId8"/>
    <p:sldLayoutId id="2147484067" r:id="rId9"/>
    <p:sldLayoutId id="2147484068" r:id="rId10"/>
    <p:sldLayoutId id="2147484074" r:id="rId11"/>
    <p:sldLayoutId id="2147484075" r:id="rId12"/>
    <p:sldLayoutId id="2147484076" r:id="rId13"/>
  </p:sldLayoutIdLst>
  <p:txStyles>
    <p:title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146050"/>
            <a:ext cx="692785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INSERT TITLE TEXT HERE</a:t>
            </a:r>
          </a:p>
        </p:txBody>
      </p:sp>
      <p:sp>
        <p:nvSpPr>
          <p:cNvPr id="17411" name="Text Placeholder 2"/>
          <p:cNvSpPr>
            <a:spLocks noGrp="1"/>
          </p:cNvSpPr>
          <p:nvPr>
            <p:ph type="body" idx="1"/>
          </p:nvPr>
        </p:nvSpPr>
        <p:spPr bwMode="auto">
          <a:xfrm>
            <a:off x="419100" y="1600200"/>
            <a:ext cx="82677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4"/>
          <p:cNvSpPr>
            <a:spLocks noGrp="1"/>
          </p:cNvSpPr>
          <p:nvPr>
            <p:ph type="dt" sz="half" idx="2"/>
          </p:nvPr>
        </p:nvSpPr>
        <p:spPr>
          <a:xfrm>
            <a:off x="6553200" y="22225"/>
            <a:ext cx="2133600" cy="215900"/>
          </a:xfrm>
          <a:prstGeom prst="rect">
            <a:avLst/>
          </a:prstGeom>
        </p:spPr>
        <p:txBody>
          <a:bodyPr vert="horz" wrap="square" lIns="91440" tIns="45720" rIns="91440" bIns="45720" numCol="1" anchor="t" anchorCtr="0" compatLnSpc="1">
            <a:prstTxWarp prst="textNoShape">
              <a:avLst/>
            </a:prstTxWarp>
            <a:spAutoFit/>
          </a:bodyPr>
          <a:lstStyle>
            <a:lvl1pPr algn="r" fontAlgn="auto">
              <a:spcBef>
                <a:spcPts val="0"/>
              </a:spcBef>
              <a:spcAft>
                <a:spcPts val="0"/>
              </a:spcAft>
              <a:defRPr sz="800">
                <a:latin typeface="Calibri" pitchFamily="34" charset="0"/>
              </a:defRPr>
            </a:lvl1pPr>
          </a:lstStyle>
          <a:p>
            <a:pPr>
              <a:defRPr/>
            </a:pPr>
            <a:fld id="{DC44030C-2F74-4B91-B1C2-E8CC070F8F1F}" type="datetime1">
              <a:rPr lang="en-US"/>
              <a:pPr>
                <a:defRPr/>
              </a:pPr>
              <a:t>11/29/2022</a:t>
            </a:fld>
            <a:endParaRPr lang="en-US"/>
          </a:p>
        </p:txBody>
      </p:sp>
      <p:grpSp>
        <p:nvGrpSpPr>
          <p:cNvPr id="17414" name="Group 10"/>
          <p:cNvGrpSpPr>
            <a:grpSpLocks/>
          </p:cNvGrpSpPr>
          <p:nvPr/>
        </p:nvGrpSpPr>
        <p:grpSpPr bwMode="auto">
          <a:xfrm>
            <a:off x="280988" y="879475"/>
            <a:ext cx="8440737" cy="228600"/>
            <a:chOff x="266700" y="667379"/>
            <a:chExt cx="9144000" cy="228600"/>
          </a:xfrm>
        </p:grpSpPr>
        <p:cxnSp>
          <p:nvCxnSpPr>
            <p:cNvPr id="9" name="Straight Connector 8"/>
            <p:cNvCxnSpPr/>
            <p:nvPr userDrawn="1"/>
          </p:nvCxnSpPr>
          <p:spPr>
            <a:xfrm>
              <a:off x="266700" y="886454"/>
              <a:ext cx="9144000"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266700" y="667379"/>
              <a:ext cx="228728" cy="228600"/>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19" name="Straight Connector 18"/>
          <p:cNvCxnSpPr/>
          <p:nvPr/>
        </p:nvCxnSpPr>
        <p:spPr>
          <a:xfrm>
            <a:off x="457200" y="6324600"/>
            <a:ext cx="8440738" cy="1588"/>
          </a:xfrm>
          <a:prstGeom prst="line">
            <a:avLst/>
          </a:prstGeom>
          <a:ln w="31750">
            <a:solidFill>
              <a:srgbClr val="0771B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1" r:id="rId1"/>
    <p:sldLayoutId id="2147484030" r:id="rId2"/>
    <p:sldLayoutId id="2147484031" r:id="rId3"/>
    <p:sldLayoutId id="2147484032" r:id="rId4"/>
    <p:sldLayoutId id="2147484033" r:id="rId5"/>
    <p:sldLayoutId id="2147484052" r:id="rId6"/>
    <p:sldLayoutId id="2147484034" r:id="rId7"/>
    <p:sldLayoutId id="2147484053" r:id="rId8"/>
    <p:sldLayoutId id="2147484059" r:id="rId9"/>
    <p:sldLayoutId id="2147484055" r:id="rId10"/>
    <p:sldLayoutId id="2147484056" r:id="rId11"/>
    <p:sldLayoutId id="2147484057" r:id="rId12"/>
  </p:sldLayoutIdLst>
  <p:hf hdr="0" ftr="0" dt="0"/>
  <p:txStyles>
    <p:title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eaLnBrk="1" fontAlgn="base" hangingPunct="1">
        <a:lnSpc>
          <a:spcPct val="90000"/>
        </a:lnSpc>
        <a:spcBef>
          <a:spcPct val="0"/>
        </a:spcBef>
        <a:spcAft>
          <a:spcPct val="0"/>
        </a:spcAft>
        <a:defRPr sz="2400" b="1">
          <a:solidFill>
            <a:schemeClr val="tx1"/>
          </a:solidFill>
          <a:latin typeface="Calibri" pitchFamily="34" charset="0"/>
        </a:defRPr>
      </a:lvl6pPr>
      <a:lvl7pPr marL="914400" algn="l" rtl="0" eaLnBrk="1" fontAlgn="base" hangingPunct="1">
        <a:lnSpc>
          <a:spcPct val="90000"/>
        </a:lnSpc>
        <a:spcBef>
          <a:spcPct val="0"/>
        </a:spcBef>
        <a:spcAft>
          <a:spcPct val="0"/>
        </a:spcAft>
        <a:defRPr sz="2400" b="1">
          <a:solidFill>
            <a:schemeClr val="tx1"/>
          </a:solidFill>
          <a:latin typeface="Calibri" pitchFamily="34" charset="0"/>
        </a:defRPr>
      </a:lvl7pPr>
      <a:lvl8pPr marL="1371600" algn="l" rtl="0" eaLnBrk="1" fontAlgn="base" hangingPunct="1">
        <a:lnSpc>
          <a:spcPct val="90000"/>
        </a:lnSpc>
        <a:spcBef>
          <a:spcPct val="0"/>
        </a:spcBef>
        <a:spcAft>
          <a:spcPct val="0"/>
        </a:spcAft>
        <a:defRPr sz="2400" b="1">
          <a:solidFill>
            <a:schemeClr val="tx1"/>
          </a:solidFill>
          <a:latin typeface="Calibri" pitchFamily="34" charset="0"/>
        </a:defRPr>
      </a:lvl8pPr>
      <a:lvl9pPr marL="1828800" algn="l" rtl="0" eaLnBrk="1" fontAlgn="base" hangingPunct="1">
        <a:lnSpc>
          <a:spcPct val="90000"/>
        </a:lnSpc>
        <a:spcBef>
          <a:spcPct val="0"/>
        </a:spcBef>
        <a:spcAft>
          <a:spcPct val="0"/>
        </a:spcAft>
        <a:defRPr sz="2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8434" name="Group 165"/>
          <p:cNvGrpSpPr>
            <a:grpSpLocks/>
          </p:cNvGrpSpPr>
          <p:nvPr/>
        </p:nvGrpSpPr>
        <p:grpSpPr bwMode="auto">
          <a:xfrm>
            <a:off x="0" y="5113338"/>
            <a:ext cx="9150350" cy="1482725"/>
            <a:chOff x="0" y="3221"/>
            <a:chExt cx="5764" cy="934"/>
          </a:xfrm>
        </p:grpSpPr>
        <p:pic>
          <p:nvPicPr>
            <p:cNvPr id="18442" name="Picture 161" descr="70"/>
            <p:cNvPicPr>
              <a:picLocks noChangeAspect="1" noChangeArrowheads="1"/>
            </p:cNvPicPr>
            <p:nvPr userDrawn="1"/>
          </p:nvPicPr>
          <p:blipFill>
            <a:blip r:embed="rId13" cstate="print"/>
            <a:srcRect l="3949"/>
            <a:stretch>
              <a:fillRect/>
            </a:stretch>
          </p:blipFill>
          <p:spPr bwMode="auto">
            <a:xfrm>
              <a:off x="0" y="3855"/>
              <a:ext cx="5764" cy="134"/>
            </a:xfrm>
            <a:prstGeom prst="rect">
              <a:avLst/>
            </a:prstGeom>
            <a:noFill/>
            <a:ln w="9525">
              <a:noFill/>
              <a:miter lim="800000"/>
              <a:headEnd/>
              <a:tailEnd/>
            </a:ln>
          </p:spPr>
        </p:pic>
        <p:pic>
          <p:nvPicPr>
            <p:cNvPr id="18443" name="Picture 162" descr="70"/>
            <p:cNvPicPr>
              <a:picLocks noChangeAspect="1" noChangeArrowheads="1"/>
            </p:cNvPicPr>
            <p:nvPr userDrawn="1"/>
          </p:nvPicPr>
          <p:blipFill>
            <a:blip r:embed="rId13" cstate="print"/>
            <a:srcRect l="1717" r="2299"/>
            <a:stretch>
              <a:fillRect/>
            </a:stretch>
          </p:blipFill>
          <p:spPr bwMode="auto">
            <a:xfrm>
              <a:off x="0" y="3704"/>
              <a:ext cx="5760" cy="134"/>
            </a:xfrm>
            <a:prstGeom prst="rect">
              <a:avLst/>
            </a:prstGeom>
            <a:noFill/>
            <a:ln w="9525">
              <a:noFill/>
              <a:miter lim="800000"/>
              <a:headEnd/>
              <a:tailEnd/>
            </a:ln>
          </p:spPr>
        </p:pic>
        <p:pic>
          <p:nvPicPr>
            <p:cNvPr id="18444" name="Picture 164" descr="70"/>
            <p:cNvPicPr>
              <a:picLocks noChangeAspect="1" noChangeArrowheads="1"/>
            </p:cNvPicPr>
            <p:nvPr userDrawn="1"/>
          </p:nvPicPr>
          <p:blipFill>
            <a:blip r:embed="rId13" cstate="print"/>
            <a:srcRect l="1717" r="2299"/>
            <a:stretch>
              <a:fillRect/>
            </a:stretch>
          </p:blipFill>
          <p:spPr bwMode="auto">
            <a:xfrm>
              <a:off x="0" y="3409"/>
              <a:ext cx="5760" cy="134"/>
            </a:xfrm>
            <a:prstGeom prst="rect">
              <a:avLst/>
            </a:prstGeom>
            <a:noFill/>
            <a:ln w="9525">
              <a:noFill/>
              <a:miter lim="800000"/>
              <a:headEnd/>
              <a:tailEnd/>
            </a:ln>
          </p:spPr>
        </p:pic>
        <p:pic>
          <p:nvPicPr>
            <p:cNvPr id="18445" name="Picture 153" descr="grad-white-box-2"/>
            <p:cNvPicPr>
              <a:picLocks noChangeAspect="1" noChangeArrowheads="1"/>
            </p:cNvPicPr>
            <p:nvPr userDrawn="1"/>
          </p:nvPicPr>
          <p:blipFill>
            <a:blip r:embed="rId14" cstate="print"/>
            <a:srcRect r="36000"/>
            <a:stretch>
              <a:fillRect/>
            </a:stretch>
          </p:blipFill>
          <p:spPr bwMode="auto">
            <a:xfrm>
              <a:off x="0" y="3789"/>
              <a:ext cx="5760" cy="366"/>
            </a:xfrm>
            <a:prstGeom prst="rect">
              <a:avLst/>
            </a:prstGeom>
            <a:noFill/>
            <a:ln w="9525">
              <a:noFill/>
              <a:miter lim="800000"/>
              <a:headEnd/>
              <a:tailEnd/>
            </a:ln>
          </p:spPr>
        </p:pic>
        <p:pic>
          <p:nvPicPr>
            <p:cNvPr id="18446" name="Picture 150" descr="grad-white-box-2"/>
            <p:cNvPicPr>
              <a:picLocks noChangeAspect="1" noChangeArrowheads="1"/>
            </p:cNvPicPr>
            <p:nvPr userDrawn="1"/>
          </p:nvPicPr>
          <p:blipFill>
            <a:blip r:embed="rId15" cstate="print"/>
            <a:srcRect r="36000"/>
            <a:stretch>
              <a:fillRect/>
            </a:stretch>
          </p:blipFill>
          <p:spPr bwMode="auto">
            <a:xfrm>
              <a:off x="0" y="3221"/>
              <a:ext cx="5760" cy="366"/>
            </a:xfrm>
            <a:prstGeom prst="rect">
              <a:avLst/>
            </a:prstGeom>
            <a:noFill/>
            <a:ln w="9525">
              <a:noFill/>
              <a:miter lim="800000"/>
              <a:headEnd/>
              <a:tailEnd/>
            </a:ln>
          </p:spPr>
        </p:pic>
        <p:pic>
          <p:nvPicPr>
            <p:cNvPr id="18447" name="Picture 163" descr="70"/>
            <p:cNvPicPr>
              <a:picLocks noChangeAspect="1" noChangeArrowheads="1"/>
            </p:cNvPicPr>
            <p:nvPr userDrawn="1"/>
          </p:nvPicPr>
          <p:blipFill>
            <a:blip r:embed="rId13" cstate="print"/>
            <a:srcRect l="3949"/>
            <a:stretch>
              <a:fillRect/>
            </a:stretch>
          </p:blipFill>
          <p:spPr bwMode="auto">
            <a:xfrm>
              <a:off x="0" y="3558"/>
              <a:ext cx="5764" cy="134"/>
            </a:xfrm>
            <a:prstGeom prst="rect">
              <a:avLst/>
            </a:prstGeom>
            <a:noFill/>
            <a:ln w="9525">
              <a:noFill/>
              <a:miter lim="800000"/>
              <a:headEnd/>
              <a:tailEnd/>
            </a:ln>
          </p:spPr>
        </p:pic>
      </p:grpSp>
      <p:sp>
        <p:nvSpPr>
          <p:cNvPr id="18435" name="Rectangle 3"/>
          <p:cNvSpPr>
            <a:spLocks noGrp="1" noChangeArrowheads="1"/>
          </p:cNvSpPr>
          <p:nvPr>
            <p:ph type="title"/>
          </p:nvPr>
        </p:nvSpPr>
        <p:spPr bwMode="auto">
          <a:xfrm>
            <a:off x="161925" y="53975"/>
            <a:ext cx="8753475" cy="47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8436" name="Rectangle 4"/>
          <p:cNvSpPr>
            <a:spLocks noGrp="1" noChangeArrowheads="1"/>
          </p:cNvSpPr>
          <p:nvPr>
            <p:ph type="body" idx="1"/>
          </p:nvPr>
        </p:nvSpPr>
        <p:spPr bwMode="auto">
          <a:xfrm>
            <a:off x="188913" y="720725"/>
            <a:ext cx="8702675" cy="13239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9" name="Line 73"/>
          <p:cNvSpPr>
            <a:spLocks noChangeShapeType="1"/>
          </p:cNvSpPr>
          <p:nvPr/>
        </p:nvSpPr>
        <p:spPr bwMode="auto">
          <a:xfrm>
            <a:off x="236538" y="519113"/>
            <a:ext cx="8636000" cy="0"/>
          </a:xfrm>
          <a:prstGeom prst="line">
            <a:avLst/>
          </a:prstGeom>
          <a:noFill/>
          <a:ln w="9525">
            <a:solidFill>
              <a:srgbClr val="C0C0C0"/>
            </a:solidFill>
            <a:round/>
            <a:headEnd/>
            <a:tailEnd/>
          </a:ln>
          <a:effectLst/>
        </p:spPr>
        <p:txBody>
          <a:bodyPr/>
          <a:lstStyle/>
          <a:p>
            <a:pPr>
              <a:defRPr/>
            </a:pPr>
            <a:endParaRPr lang="en-US">
              <a:solidFill>
                <a:srgbClr val="000000"/>
              </a:solidFill>
            </a:endParaRPr>
          </a:p>
        </p:txBody>
      </p:sp>
      <p:sp>
        <p:nvSpPr>
          <p:cNvPr id="4193" name="Text Box 97"/>
          <p:cNvSpPr txBox="1">
            <a:spLocks noChangeArrowheads="1"/>
          </p:cNvSpPr>
          <p:nvPr/>
        </p:nvSpPr>
        <p:spPr bwMode="auto">
          <a:xfrm>
            <a:off x="5091113" y="6434138"/>
            <a:ext cx="3894137" cy="152400"/>
          </a:xfrm>
          <a:prstGeom prst="rect">
            <a:avLst/>
          </a:prstGeom>
          <a:noFill/>
          <a:ln w="9525">
            <a:noFill/>
            <a:miter lim="800000"/>
            <a:headEnd/>
            <a:tailEnd/>
          </a:ln>
          <a:effectLst/>
        </p:spPr>
        <p:txBody>
          <a:bodyPr wrap="none" lIns="0" tIns="0" rIns="0" bIns="0"/>
          <a:lstStyle/>
          <a:p>
            <a:pPr algn="r">
              <a:defRPr/>
            </a:pPr>
            <a:r>
              <a:rPr lang="en-US" sz="1000">
                <a:solidFill>
                  <a:srgbClr val="4E84C4"/>
                </a:solidFill>
              </a:rPr>
              <a:t>Exchange_Offering</a:t>
            </a:r>
          </a:p>
        </p:txBody>
      </p:sp>
      <p:sp>
        <p:nvSpPr>
          <p:cNvPr id="4192" name="Text Box 96"/>
          <p:cNvSpPr txBox="1">
            <a:spLocks noChangeArrowheads="1"/>
          </p:cNvSpPr>
          <p:nvPr/>
        </p:nvSpPr>
        <p:spPr bwMode="auto">
          <a:xfrm>
            <a:off x="5091113" y="6583363"/>
            <a:ext cx="3894137" cy="152400"/>
          </a:xfrm>
          <a:prstGeom prst="rect">
            <a:avLst/>
          </a:prstGeom>
          <a:noFill/>
          <a:ln w="9525">
            <a:noFill/>
            <a:miter lim="800000"/>
            <a:headEnd/>
            <a:tailEnd/>
          </a:ln>
          <a:effectLst/>
        </p:spPr>
        <p:txBody>
          <a:bodyPr lIns="0" tIns="0" rIns="0" bIns="0">
            <a:spAutoFit/>
          </a:bodyPr>
          <a:lstStyle/>
          <a:p>
            <a:pPr algn="r">
              <a:defRPr/>
            </a:pPr>
            <a:r>
              <a:rPr lang="en-US" sz="1000">
                <a:solidFill>
                  <a:srgbClr val="4E84C4"/>
                </a:solidFill>
              </a:rPr>
              <a:t>CONFIDENTIAL</a:t>
            </a:r>
          </a:p>
        </p:txBody>
      </p:sp>
      <p:sp>
        <p:nvSpPr>
          <p:cNvPr id="4167" name="Rectangle 71"/>
          <p:cNvSpPr>
            <a:spLocks noGrp="1" noChangeArrowheads="1"/>
          </p:cNvSpPr>
          <p:nvPr>
            <p:ph type="sldNum" sz="quarter" idx="4"/>
          </p:nvPr>
        </p:nvSpPr>
        <p:spPr bwMode="auto">
          <a:xfrm>
            <a:off x="4240213" y="6405563"/>
            <a:ext cx="663575" cy="360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rgbClr val="4E84C4"/>
                </a:solidFill>
              </a:defRPr>
            </a:lvl1pPr>
          </a:lstStyle>
          <a:p>
            <a:pPr>
              <a:defRPr/>
            </a:pPr>
            <a:r>
              <a:rPr lang="en-US"/>
              <a:t>- </a:t>
            </a:r>
            <a:fld id="{9864B6D3-821C-4D3A-B1D6-CCE270F45DEF}" type="slidenum">
              <a:rPr lang="en-US"/>
              <a:pPr>
                <a:defRPr/>
              </a:pPr>
              <a:t>‹#›</a:t>
            </a:fld>
            <a:r>
              <a:rPr lang="en-US"/>
              <a:t> -</a:t>
            </a:r>
          </a:p>
        </p:txBody>
      </p:sp>
      <p:pic>
        <p:nvPicPr>
          <p:cNvPr id="18441" name="Picture 126" descr="tcs-blue-trans"/>
          <p:cNvPicPr>
            <a:picLocks noChangeAspect="1" noChangeArrowheads="1"/>
          </p:cNvPicPr>
          <p:nvPr/>
        </p:nvPicPr>
        <p:blipFill>
          <a:blip r:embed="rId16" cstate="print"/>
          <a:srcRect/>
          <a:stretch>
            <a:fillRect/>
          </a:stretch>
        </p:blipFill>
        <p:spPr bwMode="auto">
          <a:xfrm>
            <a:off x="169863" y="6513513"/>
            <a:ext cx="2843212" cy="22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8"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hdr="0" ftr="0" dt="0"/>
  <p:txStyles>
    <p:titleStyle>
      <a:lvl1pPr algn="l" rtl="0" eaLnBrk="0" fontAlgn="base" hangingPunct="0">
        <a:lnSpc>
          <a:spcPct val="115000"/>
        </a:lnSpc>
        <a:spcBef>
          <a:spcPct val="0"/>
        </a:spcBef>
        <a:spcAft>
          <a:spcPct val="0"/>
        </a:spcAft>
        <a:defRPr sz="2200" b="1">
          <a:solidFill>
            <a:srgbClr val="4E84C4"/>
          </a:solidFill>
          <a:latin typeface="+mj-lt"/>
          <a:ea typeface="+mj-ea"/>
          <a:cs typeface="+mj-cs"/>
        </a:defRPr>
      </a:lvl1pPr>
      <a:lvl2pPr algn="l" rtl="0" eaLnBrk="0" fontAlgn="base" hangingPunct="0">
        <a:lnSpc>
          <a:spcPct val="115000"/>
        </a:lnSpc>
        <a:spcBef>
          <a:spcPct val="0"/>
        </a:spcBef>
        <a:spcAft>
          <a:spcPct val="0"/>
        </a:spcAft>
        <a:defRPr sz="2200" b="1">
          <a:solidFill>
            <a:srgbClr val="4E84C4"/>
          </a:solidFill>
          <a:latin typeface="Arial" pitchFamily="34" charset="0"/>
        </a:defRPr>
      </a:lvl2pPr>
      <a:lvl3pPr algn="l" rtl="0" eaLnBrk="0" fontAlgn="base" hangingPunct="0">
        <a:lnSpc>
          <a:spcPct val="115000"/>
        </a:lnSpc>
        <a:spcBef>
          <a:spcPct val="0"/>
        </a:spcBef>
        <a:spcAft>
          <a:spcPct val="0"/>
        </a:spcAft>
        <a:defRPr sz="2200" b="1">
          <a:solidFill>
            <a:srgbClr val="4E84C4"/>
          </a:solidFill>
          <a:latin typeface="Arial" pitchFamily="34" charset="0"/>
        </a:defRPr>
      </a:lvl3pPr>
      <a:lvl4pPr algn="l" rtl="0" eaLnBrk="0" fontAlgn="base" hangingPunct="0">
        <a:lnSpc>
          <a:spcPct val="115000"/>
        </a:lnSpc>
        <a:spcBef>
          <a:spcPct val="0"/>
        </a:spcBef>
        <a:spcAft>
          <a:spcPct val="0"/>
        </a:spcAft>
        <a:defRPr sz="2200" b="1">
          <a:solidFill>
            <a:srgbClr val="4E84C4"/>
          </a:solidFill>
          <a:latin typeface="Arial" pitchFamily="34" charset="0"/>
        </a:defRPr>
      </a:lvl4pPr>
      <a:lvl5pPr algn="l" rtl="0" eaLnBrk="0" fontAlgn="base" hangingPunct="0">
        <a:lnSpc>
          <a:spcPct val="115000"/>
        </a:lnSpc>
        <a:spcBef>
          <a:spcPct val="0"/>
        </a:spcBef>
        <a:spcAft>
          <a:spcPct val="0"/>
        </a:spcAft>
        <a:defRPr sz="2200" b="1">
          <a:solidFill>
            <a:srgbClr val="4E84C4"/>
          </a:solidFill>
          <a:latin typeface="Arial" pitchFamily="34" charset="0"/>
        </a:defRPr>
      </a:lvl5pPr>
      <a:lvl6pPr marL="457200" algn="l" rtl="0" fontAlgn="base">
        <a:lnSpc>
          <a:spcPct val="115000"/>
        </a:lnSpc>
        <a:spcBef>
          <a:spcPct val="0"/>
        </a:spcBef>
        <a:spcAft>
          <a:spcPct val="0"/>
        </a:spcAft>
        <a:defRPr sz="2200" b="1">
          <a:solidFill>
            <a:srgbClr val="4E84C4"/>
          </a:solidFill>
          <a:latin typeface="Arial" pitchFamily="34" charset="0"/>
        </a:defRPr>
      </a:lvl6pPr>
      <a:lvl7pPr marL="914400" algn="l" rtl="0" fontAlgn="base">
        <a:lnSpc>
          <a:spcPct val="115000"/>
        </a:lnSpc>
        <a:spcBef>
          <a:spcPct val="0"/>
        </a:spcBef>
        <a:spcAft>
          <a:spcPct val="0"/>
        </a:spcAft>
        <a:defRPr sz="2200" b="1">
          <a:solidFill>
            <a:srgbClr val="4E84C4"/>
          </a:solidFill>
          <a:latin typeface="Arial" pitchFamily="34" charset="0"/>
        </a:defRPr>
      </a:lvl7pPr>
      <a:lvl8pPr marL="1371600" algn="l" rtl="0" fontAlgn="base">
        <a:lnSpc>
          <a:spcPct val="115000"/>
        </a:lnSpc>
        <a:spcBef>
          <a:spcPct val="0"/>
        </a:spcBef>
        <a:spcAft>
          <a:spcPct val="0"/>
        </a:spcAft>
        <a:defRPr sz="2200" b="1">
          <a:solidFill>
            <a:srgbClr val="4E84C4"/>
          </a:solidFill>
          <a:latin typeface="Arial" pitchFamily="34" charset="0"/>
        </a:defRPr>
      </a:lvl8pPr>
      <a:lvl9pPr marL="1828800" algn="l" rtl="0" fontAlgn="base">
        <a:lnSpc>
          <a:spcPct val="115000"/>
        </a:lnSpc>
        <a:spcBef>
          <a:spcPct val="0"/>
        </a:spcBef>
        <a:spcAft>
          <a:spcPct val="0"/>
        </a:spcAft>
        <a:defRPr sz="2200" b="1">
          <a:solidFill>
            <a:srgbClr val="4E84C4"/>
          </a:solidFill>
          <a:latin typeface="Arial" pitchFamily="34" charset="0"/>
        </a:defRPr>
      </a:lvl9pPr>
    </p:titleStyle>
    <p:bodyStyle>
      <a:lvl1pPr marL="169863" indent="-169863" algn="l" rtl="0" eaLnBrk="0" fontAlgn="base" hangingPunct="0">
        <a:spcBef>
          <a:spcPct val="20000"/>
        </a:spcBef>
        <a:spcAft>
          <a:spcPct val="0"/>
        </a:spcAft>
        <a:buClr>
          <a:srgbClr val="4E84C4"/>
        </a:buClr>
        <a:buChar char="•"/>
        <a:defRPr sz="1600">
          <a:solidFill>
            <a:schemeClr val="tx1"/>
          </a:solidFill>
          <a:latin typeface="+mn-lt"/>
          <a:ea typeface="+mn-ea"/>
          <a:cs typeface="+mn-cs"/>
        </a:defRPr>
      </a:lvl1pPr>
      <a:lvl2pPr marL="457200" indent="-173038" algn="l" rtl="0" eaLnBrk="0" fontAlgn="base" hangingPunct="0">
        <a:spcBef>
          <a:spcPct val="20000"/>
        </a:spcBef>
        <a:spcAft>
          <a:spcPct val="0"/>
        </a:spcAft>
        <a:buClr>
          <a:srgbClr val="4E84C4"/>
        </a:buClr>
        <a:buChar char="–"/>
        <a:defRPr sz="1600">
          <a:solidFill>
            <a:schemeClr val="tx1"/>
          </a:solidFill>
          <a:latin typeface="+mn-lt"/>
        </a:defRPr>
      </a:lvl2pPr>
      <a:lvl3pPr marL="741363" indent="-169863" algn="l" rtl="0" eaLnBrk="0" fontAlgn="base" hangingPunct="0">
        <a:spcBef>
          <a:spcPct val="20000"/>
        </a:spcBef>
        <a:spcAft>
          <a:spcPct val="0"/>
        </a:spcAft>
        <a:buClr>
          <a:srgbClr val="4E84C4"/>
        </a:buClr>
        <a:buChar char="•"/>
        <a:defRPr sz="1400">
          <a:solidFill>
            <a:schemeClr val="tx1"/>
          </a:solidFill>
          <a:latin typeface="+mn-lt"/>
        </a:defRPr>
      </a:lvl3pPr>
      <a:lvl4pPr marL="1027113" indent="-171450" algn="l" rtl="0" eaLnBrk="0" fontAlgn="base" hangingPunct="0">
        <a:spcBef>
          <a:spcPct val="20000"/>
        </a:spcBef>
        <a:spcAft>
          <a:spcPct val="0"/>
        </a:spcAft>
        <a:buClr>
          <a:srgbClr val="4E84C4"/>
        </a:buClr>
        <a:buChar char="–"/>
        <a:defRPr sz="1200">
          <a:solidFill>
            <a:schemeClr val="tx1"/>
          </a:solidFill>
          <a:latin typeface="+mn-lt"/>
        </a:defRPr>
      </a:lvl4pPr>
      <a:lvl5pPr marL="1314450" indent="-171450" algn="l" rtl="0" eaLnBrk="0" fontAlgn="base" hangingPunct="0">
        <a:spcBef>
          <a:spcPct val="20000"/>
        </a:spcBef>
        <a:spcAft>
          <a:spcPct val="0"/>
        </a:spcAft>
        <a:buClr>
          <a:srgbClr val="4E84C4"/>
        </a:buClr>
        <a:buChar char="»"/>
        <a:defRPr sz="1200">
          <a:solidFill>
            <a:schemeClr val="tx1"/>
          </a:solidFill>
          <a:latin typeface="+mn-lt"/>
        </a:defRPr>
      </a:lvl5pPr>
      <a:lvl6pPr marL="1771650" indent="-171450" algn="l" rtl="0" fontAlgn="base">
        <a:spcBef>
          <a:spcPct val="20000"/>
        </a:spcBef>
        <a:spcAft>
          <a:spcPct val="0"/>
        </a:spcAft>
        <a:buClr>
          <a:srgbClr val="4E84C4"/>
        </a:buClr>
        <a:buChar char="»"/>
        <a:defRPr sz="1200">
          <a:solidFill>
            <a:schemeClr val="tx1"/>
          </a:solidFill>
          <a:latin typeface="+mn-lt"/>
        </a:defRPr>
      </a:lvl6pPr>
      <a:lvl7pPr marL="2228850" indent="-171450" algn="l" rtl="0" fontAlgn="base">
        <a:spcBef>
          <a:spcPct val="20000"/>
        </a:spcBef>
        <a:spcAft>
          <a:spcPct val="0"/>
        </a:spcAft>
        <a:buClr>
          <a:srgbClr val="4E84C4"/>
        </a:buClr>
        <a:buChar char="»"/>
        <a:defRPr sz="1200">
          <a:solidFill>
            <a:schemeClr val="tx1"/>
          </a:solidFill>
          <a:latin typeface="+mn-lt"/>
        </a:defRPr>
      </a:lvl7pPr>
      <a:lvl8pPr marL="2686050" indent="-171450" algn="l" rtl="0" fontAlgn="base">
        <a:spcBef>
          <a:spcPct val="20000"/>
        </a:spcBef>
        <a:spcAft>
          <a:spcPct val="0"/>
        </a:spcAft>
        <a:buClr>
          <a:srgbClr val="4E84C4"/>
        </a:buClr>
        <a:buChar char="»"/>
        <a:defRPr sz="1200">
          <a:solidFill>
            <a:schemeClr val="tx1"/>
          </a:solidFill>
          <a:latin typeface="+mn-lt"/>
        </a:defRPr>
      </a:lvl8pPr>
      <a:lvl9pPr marL="3143250" indent="-171450" algn="l" rtl="0" fontAlgn="base">
        <a:spcBef>
          <a:spcPct val="20000"/>
        </a:spcBef>
        <a:spcAft>
          <a:spcPct val="0"/>
        </a:spcAft>
        <a:buClr>
          <a:srgbClr val="4E84C4"/>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jfif"/><Relationship Id="rId9" Type="http://schemas.openxmlformats.org/officeDocument/2006/relationships/image" Target="../media/image17.jp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jpeg"/><Relationship Id="rId18" Type="http://schemas.openxmlformats.org/officeDocument/2006/relationships/image" Target="../media/image21.png"/><Relationship Id="rId3" Type="http://schemas.openxmlformats.org/officeDocument/2006/relationships/image" Target="../media/image32.png"/><Relationship Id="rId21" Type="http://schemas.openxmlformats.org/officeDocument/2006/relationships/image" Target="../media/image48.png"/><Relationship Id="rId7" Type="http://schemas.openxmlformats.org/officeDocument/2006/relationships/image" Target="../media/image35.jpe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44.png"/><Relationship Id="rId20" Type="http://schemas.openxmlformats.org/officeDocument/2006/relationships/image" Target="../media/image47.jpg"/><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6.jpg"/><Relationship Id="rId4" Type="http://schemas.microsoft.com/office/2007/relationships/hdphoto" Target="../media/hdphoto1.wdp"/><Relationship Id="rId9" Type="http://schemas.openxmlformats.org/officeDocument/2006/relationships/image" Target="../media/image37.png"/><Relationship Id="rId14" Type="http://schemas.openxmlformats.org/officeDocument/2006/relationships/image" Target="../media/image42.jpeg"/><Relationship Id="rId22"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11.xml"/><Relationship Id="rId16" Type="http://schemas.openxmlformats.org/officeDocument/2006/relationships/image" Target="../media/image61.png"/><Relationship Id="rId1" Type="http://schemas.openxmlformats.org/officeDocument/2006/relationships/slideLayout" Target="../slideLayouts/slideLayout9.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5" Type="http://schemas.openxmlformats.org/officeDocument/2006/relationships/image" Target="../media/image60.jpe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31.png"/><Relationship Id="rId1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3.jpeg"/><Relationship Id="rId7"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64.png"/><Relationship Id="rId11" Type="http://schemas.openxmlformats.org/officeDocument/2006/relationships/image" Target="../media/image21.png"/><Relationship Id="rId5" Type="http://schemas.openxmlformats.org/officeDocument/2006/relationships/image" Target="../media/image37.png"/><Relationship Id="rId10" Type="http://schemas.openxmlformats.org/officeDocument/2006/relationships/image" Target="../media/image68.png"/><Relationship Id="rId4" Type="http://schemas.openxmlformats.org/officeDocument/2006/relationships/image" Target="../media/image34.pn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5352" y="255933"/>
            <a:ext cx="2458848" cy="129022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267" y="1548631"/>
            <a:ext cx="2458848" cy="1364209"/>
          </a:xfrm>
          <a:prstGeom prst="rect">
            <a:avLst/>
          </a:prstGeom>
        </p:spPr>
      </p:pic>
      <p:sp>
        <p:nvSpPr>
          <p:cNvPr id="4" name="AutoShape 2" descr="Turismo em Moçambique: 9 principais atrações e dicas | Em Algum Lugar do  Mu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6" name="Title 2"/>
          <p:cNvSpPr txBox="1">
            <a:spLocks/>
          </p:cNvSpPr>
          <p:nvPr/>
        </p:nvSpPr>
        <p:spPr bwMode="auto">
          <a:xfrm>
            <a:off x="155574" y="4071390"/>
            <a:ext cx="8658225" cy="880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algn="ctr"/>
            <a:r>
              <a:rPr lang="pt-PT" dirty="0">
                <a:latin typeface="Tahoma" panose="020B0604030504040204" pitchFamily="34" charset="0"/>
                <a:ea typeface="Tahoma" panose="020B0604030504040204" pitchFamily="34" charset="0"/>
                <a:cs typeface="Tahoma" panose="020B0604030504040204" pitchFamily="34" charset="0"/>
              </a:rPr>
              <a:t>RECUPERAÇÃO DO EMPRESARIADO NA REGIÃO CENTRO DO PAÍS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021" y="131087"/>
            <a:ext cx="1971926" cy="884450"/>
          </a:xfrm>
          <a:prstGeom prst="rect">
            <a:avLst/>
          </a:prstGeom>
        </p:spPr>
      </p:pic>
      <p:sp>
        <p:nvSpPr>
          <p:cNvPr id="5" name="Rectangle 4"/>
          <p:cNvSpPr/>
          <p:nvPr/>
        </p:nvSpPr>
        <p:spPr>
          <a:xfrm>
            <a:off x="287501" y="6127573"/>
            <a:ext cx="2358264" cy="261610"/>
          </a:xfrm>
          <a:prstGeom prst="rect">
            <a:avLst/>
          </a:prstGeom>
        </p:spPr>
        <p:txBody>
          <a:bodyPr wrap="square">
            <a:spAutoFit/>
          </a:bodyPr>
          <a:lstStyle/>
          <a:p>
            <a:r>
              <a:rPr lang="pt-PT" sz="1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Tete, 29 de Novembro de 2022</a:t>
            </a:r>
          </a:p>
        </p:txBody>
      </p:sp>
      <p:sp>
        <p:nvSpPr>
          <p:cNvPr id="15" name="Title 2"/>
          <p:cNvSpPr txBox="1">
            <a:spLocks/>
          </p:cNvSpPr>
          <p:nvPr/>
        </p:nvSpPr>
        <p:spPr bwMode="auto">
          <a:xfrm>
            <a:off x="451139" y="4904787"/>
            <a:ext cx="8362660" cy="659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sz="1400" dirty="0">
                <a:solidFill>
                  <a:srgbClr val="C00000"/>
                </a:solidFill>
                <a:latin typeface="Tahoma" panose="020B0604030504040204" pitchFamily="34" charset="0"/>
                <a:ea typeface="Tahoma" panose="020B0604030504040204" pitchFamily="34" charset="0"/>
                <a:cs typeface="Tahoma" panose="020B0604030504040204" pitchFamily="34" charset="0"/>
              </a:rPr>
              <a:t>OPORTUNIDADES DE FINANCIAMENTO DAS </a:t>
            </a:r>
            <a:r>
              <a:rPr lang="pt-PT" sz="1400" dirty="0" err="1">
                <a:solidFill>
                  <a:srgbClr val="C00000"/>
                </a:solidFill>
                <a:latin typeface="Tahoma" panose="020B0604030504040204" pitchFamily="34" charset="0"/>
                <a:ea typeface="Tahoma" panose="020B0604030504040204" pitchFamily="34" charset="0"/>
                <a:cs typeface="Tahoma" panose="020B0604030504040204" pitchFamily="34" charset="0"/>
              </a:rPr>
              <a:t>PME´s</a:t>
            </a:r>
            <a:r>
              <a:rPr lang="pt-PT" sz="1400" dirty="0">
                <a:solidFill>
                  <a:srgbClr val="C00000"/>
                </a:solidFill>
                <a:latin typeface="Tahoma" panose="020B0604030504040204" pitchFamily="34" charset="0"/>
                <a:ea typeface="Tahoma" panose="020B0604030504040204" pitchFamily="34" charset="0"/>
                <a:cs typeface="Tahoma" panose="020B0604030504040204" pitchFamily="34" charset="0"/>
              </a:rPr>
              <a:t> ATRAVÉS DO MERCADO DE CAPITAIS</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7677" y="245360"/>
            <a:ext cx="2061819" cy="121341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7676" y="2594303"/>
            <a:ext cx="2061819" cy="1333466"/>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7677" y="1253983"/>
            <a:ext cx="2061819" cy="134010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4987" y="2519556"/>
            <a:ext cx="2105894" cy="140821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68248" y="1308647"/>
            <a:ext cx="2105895" cy="1210909"/>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66373" y="259894"/>
            <a:ext cx="2105894" cy="1282645"/>
          </a:xfrm>
          <a:prstGeom prst="rect">
            <a:avLst/>
          </a:prstGeom>
        </p:spPr>
      </p:pic>
      <p:sp>
        <p:nvSpPr>
          <p:cNvPr id="20" name="TextBox 7"/>
          <p:cNvSpPr txBox="1">
            <a:spLocks noChangeArrowheads="1"/>
          </p:cNvSpPr>
          <p:nvPr/>
        </p:nvSpPr>
        <p:spPr bwMode="auto">
          <a:xfrm>
            <a:off x="134504" y="1015536"/>
            <a:ext cx="2178008" cy="2123658"/>
          </a:xfrm>
          <a:prstGeom prst="rect">
            <a:avLst/>
          </a:prstGeom>
          <a:noFill/>
          <a:ln w="9525">
            <a:noFill/>
            <a:miter lim="800000"/>
            <a:headEnd/>
            <a:tailEnd/>
          </a:ln>
        </p:spPr>
        <p:txBody>
          <a:bodyPr wrap="square">
            <a:spAutoFit/>
          </a:bodyPr>
          <a:lstStyle/>
          <a:p>
            <a:r>
              <a:rPr lang="en-US" sz="2000" b="1" i="1" dirty="0">
                <a:solidFill>
                  <a:srgbClr val="C00000"/>
                </a:solidFill>
                <a:latin typeface="Trebuchet MS" panose="020B0603020202020204" pitchFamily="34" charset="0"/>
              </a:rPr>
              <a:t>Afonso Malache</a:t>
            </a:r>
          </a:p>
          <a:p>
            <a:endParaRPr lang="en-US" sz="1200" i="1" dirty="0">
              <a:latin typeface="Trebuchet MS" panose="020B0603020202020204" pitchFamily="34" charset="0"/>
            </a:endParaRPr>
          </a:p>
          <a:p>
            <a:r>
              <a:rPr lang="en-US" sz="1200" i="1" dirty="0" err="1">
                <a:latin typeface="Trebuchet MS" panose="020B0603020202020204" pitchFamily="34" charset="0"/>
              </a:rPr>
              <a:t>Afonso.Malache</a:t>
            </a:r>
            <a:r>
              <a:rPr lang="en-GB" sz="1200" i="1" dirty="0">
                <a:latin typeface="Trebuchet MS" panose="020B0603020202020204" pitchFamily="34" charset="0"/>
              </a:rPr>
              <a:t>@bvm.co.mz</a:t>
            </a:r>
            <a:endParaRPr lang="en-US" sz="1200" i="1" dirty="0">
              <a:latin typeface="Trebuchet MS" panose="020B0603020202020204" pitchFamily="34" charset="0"/>
            </a:endParaRPr>
          </a:p>
          <a:p>
            <a:endParaRPr lang="en-US" i="1" dirty="0">
              <a:latin typeface="Trebuchet MS" panose="020B0603020202020204" pitchFamily="34" charset="0"/>
            </a:endParaRPr>
          </a:p>
          <a:p>
            <a:r>
              <a:rPr lang="en-US" i="1" dirty="0" err="1">
                <a:latin typeface="Trebuchet MS" panose="020B0603020202020204" pitchFamily="34" charset="0"/>
              </a:rPr>
              <a:t>Cel</a:t>
            </a:r>
            <a:r>
              <a:rPr lang="en-US" i="1" dirty="0">
                <a:latin typeface="Trebuchet MS" panose="020B0603020202020204" pitchFamily="34" charset="0"/>
              </a:rPr>
              <a:t>. 82-14 90 200</a:t>
            </a:r>
          </a:p>
          <a:p>
            <a:r>
              <a:rPr lang="en-US" i="1" dirty="0">
                <a:latin typeface="Trebuchet MS" panose="020B0603020202020204" pitchFamily="34" charset="0"/>
              </a:rPr>
              <a:t>www.bvm.co.mz</a:t>
            </a:r>
          </a:p>
          <a:p>
            <a:endParaRPr lang="en-US" i="1" dirty="0">
              <a:solidFill>
                <a:schemeClr val="accent3">
                  <a:lumMod val="50000"/>
                </a:schemeClr>
              </a:solidFill>
              <a:latin typeface="Trebuchet MS" panose="020B0603020202020204" pitchFamily="34" charset="0"/>
            </a:endParaRPr>
          </a:p>
          <a:p>
            <a:r>
              <a:rPr lang="en-US" sz="1400" i="1" dirty="0" err="1">
                <a:solidFill>
                  <a:schemeClr val="accent3">
                    <a:lumMod val="50000"/>
                  </a:schemeClr>
                </a:solidFill>
                <a:latin typeface="Trebuchet MS" panose="020B0603020202020204" pitchFamily="34" charset="0"/>
              </a:rPr>
              <a:t>Linha</a:t>
            </a:r>
            <a:r>
              <a:rPr lang="en-US" sz="1400" i="1" dirty="0">
                <a:solidFill>
                  <a:schemeClr val="accent3">
                    <a:lumMod val="50000"/>
                  </a:schemeClr>
                </a:solidFill>
                <a:latin typeface="Trebuchet MS" panose="020B0603020202020204" pitchFamily="34" charset="0"/>
              </a:rPr>
              <a:t> Verde: </a:t>
            </a:r>
            <a:r>
              <a:rPr lang="en-US" sz="1600" i="1" dirty="0">
                <a:solidFill>
                  <a:schemeClr val="accent3">
                    <a:lumMod val="50000"/>
                  </a:schemeClr>
                </a:solidFill>
                <a:latin typeface="Trebuchet MS" panose="020B0603020202020204" pitchFamily="34" charset="0"/>
              </a:rPr>
              <a:t>800 4455</a:t>
            </a:r>
          </a:p>
        </p:txBody>
      </p:sp>
      <p:pic>
        <p:nvPicPr>
          <p:cNvPr id="16" name="Picture 15">
            <a:extLst>
              <a:ext uri="{FF2B5EF4-FFF2-40B4-BE49-F238E27FC236}">
                <a16:creationId xmlns:a16="http://schemas.microsoft.com/office/drawing/2014/main" id="{62677D04-2874-4C91-8DB6-90539764FC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87619" y="2910052"/>
            <a:ext cx="2443495" cy="1017718"/>
          </a:xfrm>
          <a:prstGeom prst="rect">
            <a:avLst/>
          </a:prstGeom>
        </p:spPr>
      </p:pic>
    </p:spTree>
    <p:extLst>
      <p:ext uri="{BB962C8B-B14F-4D97-AF65-F5344CB8AC3E}">
        <p14:creationId xmlns:p14="http://schemas.microsoft.com/office/powerpoint/2010/main" val="1960552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a:spLocks noGrp="1"/>
          </p:cNvSpPr>
          <p:nvPr>
            <p:ph type="title"/>
          </p:nvPr>
        </p:nvSpPr>
        <p:spPr>
          <a:xfrm>
            <a:off x="539750" y="76200"/>
            <a:ext cx="6927850" cy="595197"/>
          </a:xfrm>
        </p:spPr>
        <p:txBody>
          <a:bodyPr/>
          <a:lstStyle/>
          <a:p>
            <a:r>
              <a:rPr lang="en-US" sz="2200" dirty="0">
                <a:solidFill>
                  <a:schemeClr val="accent5">
                    <a:lumMod val="50000"/>
                  </a:schemeClr>
                </a:solidFill>
              </a:rPr>
              <a:t>REQUISITOS PARA A COTAÇÃO NA BOLSA</a:t>
            </a:r>
            <a:endParaRPr lang="en-ZA" sz="2200" dirty="0">
              <a:solidFill>
                <a:schemeClr val="accent5">
                  <a:lumMod val="50000"/>
                </a:schemeClr>
              </a:solidFill>
            </a:endParaRPr>
          </a:p>
        </p:txBody>
      </p:sp>
      <p:grpSp>
        <p:nvGrpSpPr>
          <p:cNvPr id="2" name="Group 1"/>
          <p:cNvGrpSpPr/>
          <p:nvPr/>
        </p:nvGrpSpPr>
        <p:grpSpPr>
          <a:xfrm>
            <a:off x="457200" y="914400"/>
            <a:ext cx="8229600" cy="5334000"/>
            <a:chOff x="457200" y="914400"/>
            <a:chExt cx="8229600" cy="5334000"/>
          </a:xfrm>
        </p:grpSpPr>
        <p:grpSp>
          <p:nvGrpSpPr>
            <p:cNvPr id="52" name="Group 51"/>
            <p:cNvGrpSpPr/>
            <p:nvPr/>
          </p:nvGrpSpPr>
          <p:grpSpPr>
            <a:xfrm>
              <a:off x="457201" y="1654961"/>
              <a:ext cx="1447800" cy="1393039"/>
              <a:chOff x="347302" y="2502451"/>
              <a:chExt cx="1685101" cy="1697839"/>
            </a:xfrm>
          </p:grpSpPr>
          <p:sp>
            <p:nvSpPr>
              <p:cNvPr id="7" name="Freeform 6"/>
              <p:cNvSpPr>
                <a:spLocks/>
              </p:cNvSpPr>
              <p:nvPr/>
            </p:nvSpPr>
            <p:spPr bwMode="auto">
              <a:xfrm>
                <a:off x="347302" y="2512023"/>
                <a:ext cx="719982" cy="1678695"/>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CE8014"/>
                  </a:gs>
                  <a:gs pos="100000">
                    <a:srgbClr val="C43E1A"/>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1067284" y="2502451"/>
                <a:ext cx="965119" cy="16978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F8951D"/>
                  </a:gs>
                  <a:gs pos="100000">
                    <a:srgbClr val="EF3C25"/>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TextBox 10"/>
              <p:cNvSpPr txBox="1"/>
              <p:nvPr/>
            </p:nvSpPr>
            <p:spPr>
              <a:xfrm>
                <a:off x="694882" y="2589996"/>
                <a:ext cx="744805" cy="712725"/>
              </a:xfrm>
              <a:prstGeom prst="rect">
                <a:avLst/>
              </a:prstGeom>
              <a:noFill/>
              <a:effectLst>
                <a:outerShdw blurRad="38100" dist="25400" dir="2700000" algn="tl" rotWithShape="0">
                  <a:prstClr val="black">
                    <a:alpha val="39000"/>
                  </a:prstClr>
                </a:outerShdw>
              </a:effectLst>
            </p:spPr>
            <p:txBody>
              <a:bodyPr wrap="none" rtlCol="0">
                <a:spAutoFit/>
              </a:bodyPr>
              <a:lstStyle/>
              <a:p>
                <a:pPr algn="ctr"/>
                <a:r>
                  <a:rPr lang="en-IN" sz="3200" b="1" dirty="0">
                    <a:solidFill>
                      <a:schemeClr val="bg1"/>
                    </a:solidFill>
                    <a:latin typeface="Arial" panose="020B0604020202020204" pitchFamily="34" charset="0"/>
                    <a:cs typeface="Arial" panose="020B0604020202020204" pitchFamily="34" charset="0"/>
                  </a:rPr>
                  <a:t>01</a:t>
                </a:r>
                <a:endParaRPr lang="en-IN" sz="36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457200" y="3343668"/>
                <a:ext cx="1530891" cy="352612"/>
              </a:xfrm>
              <a:prstGeom prst="rect">
                <a:avLst/>
              </a:prstGeom>
              <a:noFill/>
            </p:spPr>
            <p:txBody>
              <a:bodyPr wrap="square" rtlCol="0">
                <a:spAutoFit/>
              </a:bodyPr>
              <a:lstStyle/>
              <a:p>
                <a:pPr algn="ctr">
                  <a:lnSpc>
                    <a:spcPct val="80000"/>
                  </a:lnSpc>
                </a:pPr>
                <a:r>
                  <a:rPr lang="en-US" sz="1600" b="1" kern="0" dirty="0">
                    <a:solidFill>
                      <a:schemeClr val="tx1">
                        <a:lumMod val="75000"/>
                        <a:lumOff val="25000"/>
                      </a:schemeClr>
                    </a:solidFill>
                    <a:latin typeface="Arial" panose="020B0604020202020204" pitchFamily="34" charset="0"/>
                    <a:cs typeface="Arial" panose="020B0604020202020204" pitchFamily="34" charset="0"/>
                  </a:rPr>
                  <a:t>LEGAL</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54" name="Group 53"/>
            <p:cNvGrpSpPr/>
            <p:nvPr/>
          </p:nvGrpSpPr>
          <p:grpSpPr>
            <a:xfrm>
              <a:off x="457201" y="4855361"/>
              <a:ext cx="1447800" cy="1393039"/>
              <a:chOff x="6468299" y="2514600"/>
              <a:chExt cx="1685101" cy="1697839"/>
            </a:xfrm>
          </p:grpSpPr>
          <p:sp>
            <p:nvSpPr>
              <p:cNvPr id="25" name="Freeform 6"/>
              <p:cNvSpPr>
                <a:spLocks/>
              </p:cNvSpPr>
              <p:nvPr/>
            </p:nvSpPr>
            <p:spPr bwMode="auto">
              <a:xfrm>
                <a:off x="6468299" y="2524172"/>
                <a:ext cx="719982" cy="1678695"/>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7CAA86"/>
                  </a:gs>
                  <a:gs pos="100000">
                    <a:srgbClr val="0379A9"/>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7"/>
              <p:cNvSpPr>
                <a:spLocks/>
              </p:cNvSpPr>
              <p:nvPr/>
            </p:nvSpPr>
            <p:spPr bwMode="auto">
              <a:xfrm>
                <a:off x="7188281" y="2514600"/>
                <a:ext cx="965119" cy="16978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90C8A1"/>
                  </a:gs>
                  <a:gs pos="100000">
                    <a:srgbClr val="0189C3"/>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TextBox 28"/>
              <p:cNvSpPr txBox="1"/>
              <p:nvPr/>
            </p:nvSpPr>
            <p:spPr>
              <a:xfrm>
                <a:off x="6815879" y="2640996"/>
                <a:ext cx="744805" cy="712725"/>
              </a:xfrm>
              <a:prstGeom prst="rect">
                <a:avLst/>
              </a:prstGeom>
              <a:noFill/>
              <a:effectLst>
                <a:outerShdw blurRad="38100" dist="25400" dir="2700000" algn="tl" rotWithShape="0">
                  <a:prstClr val="black">
                    <a:alpha val="39000"/>
                  </a:prstClr>
                </a:outerShdw>
              </a:effectLst>
            </p:spPr>
            <p:txBody>
              <a:bodyPr wrap="none" rtlCol="0">
                <a:spAutoFit/>
              </a:bodyPr>
              <a:lstStyle/>
              <a:p>
                <a:pPr algn="ctr"/>
                <a:r>
                  <a:rPr lang="en-IN" sz="3200" b="1" dirty="0">
                    <a:solidFill>
                      <a:schemeClr val="bg1"/>
                    </a:solidFill>
                    <a:latin typeface="Arial" panose="020B0604020202020204" pitchFamily="34" charset="0"/>
                    <a:cs typeface="Arial" panose="020B0604020202020204" pitchFamily="34" charset="0"/>
                  </a:rPr>
                  <a:t>03</a:t>
                </a:r>
                <a:endParaRPr lang="en-IN" sz="3600" b="1"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6568344" y="3419868"/>
                <a:ext cx="1508857" cy="352612"/>
              </a:xfrm>
              <a:prstGeom prst="rect">
                <a:avLst/>
              </a:prstGeom>
              <a:noFill/>
            </p:spPr>
            <p:txBody>
              <a:bodyPr wrap="square" rtlCol="0">
                <a:spAutoFit/>
              </a:bodyPr>
              <a:lstStyle/>
              <a:p>
                <a:pPr>
                  <a:lnSpc>
                    <a:spcPct val="80000"/>
                  </a:lnSpc>
                </a:pPr>
                <a:r>
                  <a:rPr lang="en-US" sz="1600" b="1" kern="0" dirty="0">
                    <a:solidFill>
                      <a:schemeClr val="tx1">
                        <a:lumMod val="75000"/>
                        <a:lumOff val="25000"/>
                      </a:schemeClr>
                    </a:solidFill>
                    <a:latin typeface="Arial" panose="020B0604020202020204" pitchFamily="34" charset="0"/>
                    <a:cs typeface="Arial" panose="020B0604020202020204" pitchFamily="34" charset="0"/>
                  </a:rPr>
                  <a:t>MERCADO</a:t>
                </a:r>
                <a:endParaRPr lang="en-US" sz="11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53" name="Group 52"/>
            <p:cNvGrpSpPr/>
            <p:nvPr/>
          </p:nvGrpSpPr>
          <p:grpSpPr>
            <a:xfrm>
              <a:off x="457201" y="3255161"/>
              <a:ext cx="1447800" cy="1393039"/>
              <a:chOff x="3548477" y="3712361"/>
              <a:chExt cx="1685101" cy="1697839"/>
            </a:xfrm>
          </p:grpSpPr>
          <p:sp>
            <p:nvSpPr>
              <p:cNvPr id="39" name="Freeform 6"/>
              <p:cNvSpPr>
                <a:spLocks/>
              </p:cNvSpPr>
              <p:nvPr/>
            </p:nvSpPr>
            <p:spPr bwMode="auto">
              <a:xfrm flipV="1">
                <a:off x="3548477" y="3721933"/>
                <a:ext cx="719982" cy="1678695"/>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D5CE3A"/>
                  </a:gs>
                  <a:gs pos="100000">
                    <a:srgbClr val="86C125"/>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7"/>
              <p:cNvSpPr>
                <a:spLocks/>
              </p:cNvSpPr>
              <p:nvPr/>
            </p:nvSpPr>
            <p:spPr bwMode="auto">
              <a:xfrm flipV="1">
                <a:off x="4268459" y="3712361"/>
                <a:ext cx="965119" cy="16978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EAE819"/>
                  </a:gs>
                  <a:gs pos="100000">
                    <a:srgbClr val="ADDF58"/>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TextBox 42"/>
              <p:cNvSpPr txBox="1"/>
              <p:nvPr/>
            </p:nvSpPr>
            <p:spPr>
              <a:xfrm>
                <a:off x="3887358" y="3834873"/>
                <a:ext cx="744805" cy="712725"/>
              </a:xfrm>
              <a:prstGeom prst="rect">
                <a:avLst/>
              </a:prstGeom>
              <a:noFill/>
              <a:effectLst>
                <a:outerShdw blurRad="38100" dist="25400" dir="2700000" algn="tl" rotWithShape="0">
                  <a:prstClr val="black">
                    <a:alpha val="39000"/>
                  </a:prstClr>
                </a:outerShdw>
              </a:effectLst>
            </p:spPr>
            <p:txBody>
              <a:bodyPr wrap="none" rtlCol="0">
                <a:spAutoFit/>
              </a:bodyPr>
              <a:lstStyle/>
              <a:p>
                <a:pPr algn="ctr"/>
                <a:r>
                  <a:rPr lang="en-IN" sz="3200" b="1" dirty="0">
                    <a:solidFill>
                      <a:schemeClr val="bg1"/>
                    </a:solidFill>
                    <a:cs typeface="Arial" panose="020B0604020202020204" pitchFamily="34" charset="0"/>
                  </a:rPr>
                  <a:t>02</a:t>
                </a:r>
                <a:endParaRPr lang="en-IN" sz="3600" b="1"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3548477" y="4562868"/>
                <a:ext cx="1685101" cy="352612"/>
              </a:xfrm>
              <a:prstGeom prst="rect">
                <a:avLst/>
              </a:prstGeom>
              <a:noFill/>
            </p:spPr>
            <p:txBody>
              <a:bodyPr wrap="square" rtlCol="0">
                <a:spAutoFit/>
              </a:bodyPr>
              <a:lstStyle/>
              <a:p>
                <a:pPr algn="ctr">
                  <a:lnSpc>
                    <a:spcPct val="80000"/>
                  </a:lnSpc>
                </a:pPr>
                <a:r>
                  <a:rPr lang="en-US" sz="1600" b="1" kern="0" dirty="0">
                    <a:solidFill>
                      <a:schemeClr val="tx1">
                        <a:lumMod val="75000"/>
                        <a:lumOff val="25000"/>
                      </a:schemeClr>
                    </a:solidFill>
                    <a:latin typeface="Arial" panose="020B0604020202020204" pitchFamily="34" charset="0"/>
                    <a:cs typeface="Arial" panose="020B0604020202020204" pitchFamily="34" charset="0"/>
                  </a:rPr>
                  <a:t>FINANCEIRO</a:t>
                </a:r>
                <a:endParaRPr lang="en-US" sz="1050"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55" name="TextBox 54">
              <a:extLst>
                <a:ext uri="{FF2B5EF4-FFF2-40B4-BE49-F238E27FC236}">
                  <a16:creationId xmlns:a16="http://schemas.microsoft.com/office/drawing/2014/main" id="{034C13CD-CC6D-4B42-952F-6845D7879442}"/>
                </a:ext>
              </a:extLst>
            </p:cNvPr>
            <p:cNvSpPr txBox="1"/>
            <p:nvPr/>
          </p:nvSpPr>
          <p:spPr>
            <a:xfrm>
              <a:off x="2057400" y="1828800"/>
              <a:ext cx="2048052" cy="584775"/>
            </a:xfrm>
            <a:prstGeom prst="rect">
              <a:avLst/>
            </a:prstGeom>
            <a:noFill/>
          </p:spPr>
          <p:txBody>
            <a:bodyPr wrap="square" rtlCol="0">
              <a:spAutoFit/>
            </a:bodyPr>
            <a:lstStyle/>
            <a:p>
              <a:pPr marL="93663" indent="-93663">
                <a:buFont typeface="Arial" panose="020B0604020202020204" pitchFamily="34" charset="0"/>
                <a:buChar char="•"/>
              </a:pPr>
              <a:r>
                <a:rPr lang="pt-PT" sz="1600" b="1" dirty="0">
                  <a:solidFill>
                    <a:schemeClr val="accent6">
                      <a:lumMod val="50000"/>
                    </a:schemeClr>
                  </a:solidFill>
                  <a:latin typeface="Agency FB" panose="020B0503020202020204" pitchFamily="34" charset="0"/>
                </a:rPr>
                <a:t>CONFORMIDADE DA EMPRESA</a:t>
              </a:r>
            </a:p>
          </p:txBody>
        </p:sp>
        <p:sp>
          <p:nvSpPr>
            <p:cNvPr id="56" name="TextBox 55">
              <a:extLst>
                <a:ext uri="{FF2B5EF4-FFF2-40B4-BE49-F238E27FC236}">
                  <a16:creationId xmlns:a16="http://schemas.microsoft.com/office/drawing/2014/main" id="{034C13CD-CC6D-4B42-952F-6845D7879442}"/>
                </a:ext>
              </a:extLst>
            </p:cNvPr>
            <p:cNvSpPr txBox="1"/>
            <p:nvPr/>
          </p:nvSpPr>
          <p:spPr>
            <a:xfrm>
              <a:off x="2057400" y="2480846"/>
              <a:ext cx="2048052" cy="584775"/>
            </a:xfrm>
            <a:prstGeom prst="rect">
              <a:avLst/>
            </a:prstGeom>
            <a:noFill/>
          </p:spPr>
          <p:txBody>
            <a:bodyPr wrap="square" rtlCol="0">
              <a:spAutoFit/>
            </a:bodyPr>
            <a:lstStyle/>
            <a:p>
              <a:pPr marL="109538" indent="-109538">
                <a:buFont typeface="Arial" panose="020B0604020202020204" pitchFamily="34" charset="0"/>
                <a:buChar char="•"/>
              </a:pPr>
              <a:r>
                <a:rPr lang="pt-PT" sz="1600" b="1" dirty="0">
                  <a:solidFill>
                    <a:schemeClr val="accent6">
                      <a:lumMod val="50000"/>
                    </a:schemeClr>
                  </a:solidFill>
                  <a:latin typeface="Agency FB" panose="020B0503020202020204" pitchFamily="34" charset="0"/>
                </a:rPr>
                <a:t>CONFORMIDADE DAS ACÇÕES</a:t>
              </a:r>
            </a:p>
          </p:txBody>
        </p:sp>
        <p:sp>
          <p:nvSpPr>
            <p:cNvPr id="57" name="TextBox 56">
              <a:extLst>
                <a:ext uri="{FF2B5EF4-FFF2-40B4-BE49-F238E27FC236}">
                  <a16:creationId xmlns:a16="http://schemas.microsoft.com/office/drawing/2014/main" id="{034C13CD-CC6D-4B42-952F-6845D7879442}"/>
                </a:ext>
              </a:extLst>
            </p:cNvPr>
            <p:cNvSpPr txBox="1"/>
            <p:nvPr/>
          </p:nvSpPr>
          <p:spPr>
            <a:xfrm>
              <a:off x="2081842" y="3195489"/>
              <a:ext cx="2048052" cy="1600438"/>
            </a:xfrm>
            <a:prstGeom prst="rect">
              <a:avLst/>
            </a:prstGeom>
            <a:noFill/>
          </p:spPr>
          <p:txBody>
            <a:bodyPr wrap="square" rtlCol="0">
              <a:spAutoFit/>
            </a:bodyPr>
            <a:lstStyle/>
            <a:p>
              <a:pPr marL="109538" indent="-109538">
                <a:buFont typeface="Arial" panose="020B0604020202020204" pitchFamily="34" charset="0"/>
                <a:buChar char="•"/>
              </a:pPr>
              <a:r>
                <a:rPr lang="pt-PT" sz="1400" b="1" dirty="0">
                  <a:solidFill>
                    <a:schemeClr val="accent3">
                      <a:lumMod val="50000"/>
                    </a:schemeClr>
                  </a:solidFill>
                  <a:latin typeface="Agency FB" panose="020B0503020202020204" pitchFamily="34" charset="0"/>
                </a:rPr>
                <a:t>BOA SAÚDE ECONÓMICO- FINANCEIRA</a:t>
              </a:r>
            </a:p>
            <a:p>
              <a:pPr marL="109538" indent="-109538">
                <a:buFont typeface="Arial" panose="020B0604020202020204" pitchFamily="34" charset="0"/>
                <a:buChar char="•"/>
              </a:pPr>
              <a:r>
                <a:rPr lang="pt-PT" sz="1400" b="1" dirty="0">
                  <a:solidFill>
                    <a:schemeClr val="accent3">
                      <a:lumMod val="50000"/>
                    </a:schemeClr>
                  </a:solidFill>
                  <a:latin typeface="Agency FB" panose="020B0503020202020204" pitchFamily="34" charset="0"/>
                </a:rPr>
                <a:t>CAPITALIZAÇÃO BOLSISTA PREVÍSIVEL OU VALOR DE CAPITAIS PRÓPRIOS</a:t>
              </a:r>
            </a:p>
            <a:p>
              <a:pPr marL="109538" indent="-109538">
                <a:buFont typeface="Arial" panose="020B0604020202020204" pitchFamily="34" charset="0"/>
                <a:buChar char="•"/>
              </a:pPr>
              <a:r>
                <a:rPr lang="pt-PT" sz="1400" b="1" dirty="0">
                  <a:solidFill>
                    <a:schemeClr val="accent3">
                      <a:lumMod val="50000"/>
                    </a:schemeClr>
                  </a:solidFill>
                  <a:latin typeface="Agency FB" panose="020B0503020202020204" pitchFamily="34" charset="0"/>
                </a:rPr>
                <a:t>PUBLICAÇÃO DE CONTAS AUDITADAS</a:t>
              </a:r>
            </a:p>
          </p:txBody>
        </p:sp>
        <p:sp>
          <p:nvSpPr>
            <p:cNvPr id="59" name="TextBox 58">
              <a:extLst>
                <a:ext uri="{FF2B5EF4-FFF2-40B4-BE49-F238E27FC236}">
                  <a16:creationId xmlns:a16="http://schemas.microsoft.com/office/drawing/2014/main" id="{034C13CD-CC6D-4B42-952F-6845D7879442}"/>
                </a:ext>
              </a:extLst>
            </p:cNvPr>
            <p:cNvSpPr txBox="1"/>
            <p:nvPr/>
          </p:nvSpPr>
          <p:spPr>
            <a:xfrm>
              <a:off x="2086006" y="5042803"/>
              <a:ext cx="2175649" cy="584775"/>
            </a:xfrm>
            <a:prstGeom prst="rect">
              <a:avLst/>
            </a:prstGeom>
            <a:noFill/>
          </p:spPr>
          <p:txBody>
            <a:bodyPr wrap="square" rtlCol="0">
              <a:spAutoFit/>
            </a:bodyPr>
            <a:lstStyle/>
            <a:p>
              <a:pPr marL="109538" indent="-109538">
                <a:buFont typeface="Arial" panose="020B0604020202020204" pitchFamily="34" charset="0"/>
                <a:buChar char="•"/>
              </a:pPr>
              <a:r>
                <a:rPr lang="pt-PT" sz="1600" b="1" dirty="0">
                  <a:solidFill>
                    <a:schemeClr val="tx2">
                      <a:lumMod val="75000"/>
                    </a:schemeClr>
                  </a:solidFill>
                  <a:latin typeface="Agency FB" panose="020B0503020202020204" pitchFamily="34" charset="0"/>
                </a:rPr>
                <a:t>ACÇÕES LIVREMENTE TRANSMISSÍVEIS</a:t>
              </a:r>
            </a:p>
          </p:txBody>
        </p:sp>
        <p:sp>
          <p:nvSpPr>
            <p:cNvPr id="60" name="TextBox 59">
              <a:extLst>
                <a:ext uri="{FF2B5EF4-FFF2-40B4-BE49-F238E27FC236}">
                  <a16:creationId xmlns:a16="http://schemas.microsoft.com/office/drawing/2014/main" id="{034C13CD-CC6D-4B42-952F-6845D7879442}"/>
                </a:ext>
              </a:extLst>
            </p:cNvPr>
            <p:cNvSpPr txBox="1"/>
            <p:nvPr/>
          </p:nvSpPr>
          <p:spPr>
            <a:xfrm>
              <a:off x="2086006" y="5757446"/>
              <a:ext cx="2175649" cy="338554"/>
            </a:xfrm>
            <a:prstGeom prst="rect">
              <a:avLst/>
            </a:prstGeom>
            <a:noFill/>
          </p:spPr>
          <p:txBody>
            <a:bodyPr wrap="square" rtlCol="0">
              <a:spAutoFit/>
            </a:bodyPr>
            <a:lstStyle/>
            <a:p>
              <a:pPr marL="109538" indent="-109538">
                <a:buFont typeface="Arial" panose="020B0604020202020204" pitchFamily="34" charset="0"/>
                <a:buChar char="•"/>
              </a:pPr>
              <a:r>
                <a:rPr lang="pt-PT" sz="1600" b="1" dirty="0">
                  <a:solidFill>
                    <a:schemeClr val="tx2">
                      <a:lumMod val="75000"/>
                    </a:schemeClr>
                  </a:solidFill>
                  <a:latin typeface="Agency FB" panose="020B0503020202020204" pitchFamily="34" charset="0"/>
                </a:rPr>
                <a:t>DISPERSÃO ACCIONISTA</a:t>
              </a:r>
            </a:p>
          </p:txBody>
        </p:sp>
        <p:sp>
          <p:nvSpPr>
            <p:cNvPr id="61" name="TextBox 60">
              <a:extLst>
                <a:ext uri="{FF2B5EF4-FFF2-40B4-BE49-F238E27FC236}">
                  <a16:creationId xmlns:a16="http://schemas.microsoft.com/office/drawing/2014/main" id="{034C13CD-CC6D-4B42-952F-6845D7879442}"/>
                </a:ext>
              </a:extLst>
            </p:cNvPr>
            <p:cNvSpPr txBox="1"/>
            <p:nvPr/>
          </p:nvSpPr>
          <p:spPr>
            <a:xfrm>
              <a:off x="4355488" y="1828800"/>
              <a:ext cx="4331312" cy="338554"/>
            </a:xfrm>
            <a:prstGeom prst="rect">
              <a:avLst/>
            </a:prstGeom>
            <a:solidFill>
              <a:schemeClr val="accent5">
                <a:lumMod val="20000"/>
                <a:lumOff val="80000"/>
              </a:schemeClr>
            </a:solidFill>
          </p:spPr>
          <p:txBody>
            <a:bodyPr wrap="square" rtlCol="0">
              <a:spAutoFit/>
            </a:bodyPr>
            <a:lstStyle/>
            <a:p>
              <a:pPr algn="ctr"/>
              <a:r>
                <a:rPr lang="pt-PT" sz="1600" b="1" dirty="0">
                  <a:solidFill>
                    <a:schemeClr val="accent6">
                      <a:lumMod val="50000"/>
                    </a:schemeClr>
                  </a:solidFill>
                  <a:latin typeface="Agency FB" panose="020B0503020202020204" pitchFamily="34" charset="0"/>
                </a:rPr>
                <a:t>ESTATUTOS   -   REGISTO DA EMPRESA   -   NUIT                   </a:t>
              </a:r>
              <a:endParaRPr lang="pt-PT" sz="1600" b="1" dirty="0">
                <a:solidFill>
                  <a:srgbClr val="C00000"/>
                </a:solidFill>
                <a:latin typeface="Agency FB" panose="020B0503020202020204" pitchFamily="34" charset="0"/>
              </a:endParaRPr>
            </a:p>
          </p:txBody>
        </p:sp>
        <p:sp>
          <p:nvSpPr>
            <p:cNvPr id="62" name="TextBox 61">
              <a:extLst>
                <a:ext uri="{FF2B5EF4-FFF2-40B4-BE49-F238E27FC236}">
                  <a16:creationId xmlns:a16="http://schemas.microsoft.com/office/drawing/2014/main" id="{034C13CD-CC6D-4B42-952F-6845D7879442}"/>
                </a:ext>
              </a:extLst>
            </p:cNvPr>
            <p:cNvSpPr txBox="1"/>
            <p:nvPr/>
          </p:nvSpPr>
          <p:spPr>
            <a:xfrm>
              <a:off x="4355488" y="2480846"/>
              <a:ext cx="4295442" cy="338554"/>
            </a:xfrm>
            <a:prstGeom prst="rect">
              <a:avLst/>
            </a:prstGeom>
            <a:solidFill>
              <a:schemeClr val="accent5">
                <a:lumMod val="20000"/>
                <a:lumOff val="80000"/>
              </a:schemeClr>
            </a:solidFill>
          </p:spPr>
          <p:txBody>
            <a:bodyPr wrap="square" rtlCol="0">
              <a:spAutoFit/>
            </a:bodyPr>
            <a:lstStyle/>
            <a:p>
              <a:pPr algn="ctr"/>
              <a:r>
                <a:rPr lang="pt-PT" sz="1600" b="1" dirty="0">
                  <a:solidFill>
                    <a:schemeClr val="accent6">
                      <a:lumMod val="50000"/>
                    </a:schemeClr>
                  </a:solidFill>
                  <a:latin typeface="Agency FB" panose="020B0503020202020204" pitchFamily="34" charset="0"/>
                </a:rPr>
                <a:t>REGISTO  DAS  ACÇÕES  DA  EMPRESA  NA  CVM</a:t>
              </a:r>
              <a:endParaRPr lang="pt-PT" sz="1600" b="1" dirty="0">
                <a:solidFill>
                  <a:srgbClr val="C00000"/>
                </a:solidFill>
                <a:latin typeface="Agency FB" panose="020B0503020202020204" pitchFamily="34" charset="0"/>
              </a:endParaRPr>
            </a:p>
          </p:txBody>
        </p:sp>
        <p:sp>
          <p:nvSpPr>
            <p:cNvPr id="63" name="TextBox 62">
              <a:extLst>
                <a:ext uri="{FF2B5EF4-FFF2-40B4-BE49-F238E27FC236}">
                  <a16:creationId xmlns:a16="http://schemas.microsoft.com/office/drawing/2014/main" id="{034C13CD-CC6D-4B42-952F-6845D7879442}"/>
                </a:ext>
              </a:extLst>
            </p:cNvPr>
            <p:cNvSpPr txBox="1"/>
            <p:nvPr/>
          </p:nvSpPr>
          <p:spPr>
            <a:xfrm>
              <a:off x="4355488" y="3442305"/>
              <a:ext cx="3264512" cy="523220"/>
            </a:xfrm>
            <a:prstGeom prst="rect">
              <a:avLst/>
            </a:prstGeom>
            <a:noFill/>
          </p:spPr>
          <p:txBody>
            <a:bodyPr wrap="square" rtlCol="0">
              <a:spAutoFit/>
            </a:bodyPr>
            <a:lstStyle/>
            <a:p>
              <a:r>
                <a:rPr lang="pt-PT" sz="1600" b="1" dirty="0">
                  <a:solidFill>
                    <a:srgbClr val="C00000"/>
                  </a:solidFill>
                  <a:latin typeface="Agency FB" panose="020B0503020202020204" pitchFamily="34" charset="0"/>
                </a:rPr>
                <a:t>16</a:t>
              </a:r>
              <a:r>
                <a:rPr lang="pt-PT" sz="1600" b="1" dirty="0">
                  <a:solidFill>
                    <a:schemeClr val="accent3">
                      <a:lumMod val="50000"/>
                    </a:schemeClr>
                  </a:solidFill>
                  <a:latin typeface="Agency FB" panose="020B0503020202020204" pitchFamily="34" charset="0"/>
                </a:rPr>
                <a:t> MILHÕES MT	</a:t>
              </a:r>
              <a:r>
                <a:rPr lang="pt-PT" sz="1600" b="1" dirty="0">
                  <a:solidFill>
                    <a:srgbClr val="C00000"/>
                  </a:solidFill>
                  <a:latin typeface="Agency FB" panose="020B0503020202020204" pitchFamily="34" charset="0"/>
                </a:rPr>
                <a:t>4</a:t>
              </a:r>
              <a:r>
                <a:rPr lang="pt-PT" sz="1600" b="1" dirty="0">
                  <a:solidFill>
                    <a:schemeClr val="accent3">
                      <a:lumMod val="50000"/>
                    </a:schemeClr>
                  </a:solidFill>
                  <a:latin typeface="Agency FB" panose="020B0503020202020204" pitchFamily="34" charset="0"/>
                </a:rPr>
                <a:t> MILHÕES MT</a:t>
              </a:r>
            </a:p>
            <a:p>
              <a:r>
                <a:rPr lang="pt-PT" sz="1200" b="1" dirty="0">
                  <a:solidFill>
                    <a:schemeClr val="accent3">
                      <a:lumMod val="50000"/>
                    </a:schemeClr>
                  </a:solidFill>
                  <a:latin typeface="Agency FB" panose="020B0503020202020204" pitchFamily="34" charset="0"/>
                </a:rPr>
                <a:t>(28 MILHÕES MT)		(7 MILHÕES MT)                           </a:t>
              </a:r>
              <a:endParaRPr lang="pt-PT" sz="1600" b="1" dirty="0">
                <a:solidFill>
                  <a:srgbClr val="C00000"/>
                </a:solidFill>
                <a:latin typeface="Agency FB" panose="020B0503020202020204" pitchFamily="34" charset="0"/>
              </a:endParaRPr>
            </a:p>
          </p:txBody>
        </p:sp>
        <p:sp>
          <p:nvSpPr>
            <p:cNvPr id="64" name="TextBox 63">
              <a:extLst>
                <a:ext uri="{FF2B5EF4-FFF2-40B4-BE49-F238E27FC236}">
                  <a16:creationId xmlns:a16="http://schemas.microsoft.com/office/drawing/2014/main" id="{034C13CD-CC6D-4B42-952F-6845D7879442}"/>
                </a:ext>
              </a:extLst>
            </p:cNvPr>
            <p:cNvSpPr txBox="1"/>
            <p:nvPr/>
          </p:nvSpPr>
          <p:spPr>
            <a:xfrm>
              <a:off x="4355488" y="4233446"/>
              <a:ext cx="3264512" cy="338554"/>
            </a:xfrm>
            <a:prstGeom prst="rect">
              <a:avLst/>
            </a:prstGeom>
            <a:noFill/>
          </p:spPr>
          <p:txBody>
            <a:bodyPr wrap="square" rtlCol="0">
              <a:spAutoFit/>
            </a:bodyPr>
            <a:lstStyle/>
            <a:p>
              <a:r>
                <a:rPr lang="pt-PT" sz="1600" b="1" dirty="0">
                  <a:solidFill>
                    <a:schemeClr val="accent3">
                      <a:lumMod val="50000"/>
                    </a:schemeClr>
                  </a:solidFill>
                  <a:latin typeface="Agency FB" panose="020B0503020202020204" pitchFamily="34" charset="0"/>
                </a:rPr>
                <a:t>2 ANOS		9 MESES              </a:t>
              </a:r>
              <a:endParaRPr lang="pt-PT" sz="1600" b="1" dirty="0">
                <a:solidFill>
                  <a:srgbClr val="C00000"/>
                </a:solidFill>
                <a:latin typeface="Agency FB" panose="020B0503020202020204" pitchFamily="34" charset="0"/>
              </a:endParaRPr>
            </a:p>
          </p:txBody>
        </p:sp>
        <p:sp>
          <p:nvSpPr>
            <p:cNvPr id="65" name="TextBox 64">
              <a:extLst>
                <a:ext uri="{FF2B5EF4-FFF2-40B4-BE49-F238E27FC236}">
                  <a16:creationId xmlns:a16="http://schemas.microsoft.com/office/drawing/2014/main" id="{034C13CD-CC6D-4B42-952F-6845D7879442}"/>
                </a:ext>
              </a:extLst>
            </p:cNvPr>
            <p:cNvSpPr txBox="1"/>
            <p:nvPr/>
          </p:nvSpPr>
          <p:spPr>
            <a:xfrm>
              <a:off x="4360862" y="5587425"/>
              <a:ext cx="4325938" cy="584775"/>
            </a:xfrm>
            <a:prstGeom prst="rect">
              <a:avLst/>
            </a:prstGeom>
            <a:noFill/>
          </p:spPr>
          <p:txBody>
            <a:bodyPr wrap="square" rtlCol="0">
              <a:spAutoFit/>
            </a:bodyPr>
            <a:lstStyle/>
            <a:p>
              <a:r>
                <a:rPr lang="pt-PT" sz="1600" b="1" dirty="0">
                  <a:solidFill>
                    <a:srgbClr val="C00000"/>
                  </a:solidFill>
                  <a:latin typeface="Agency FB" panose="020B0503020202020204" pitchFamily="34" charset="0"/>
                </a:rPr>
                <a:t>15% </a:t>
              </a:r>
              <a:r>
                <a:rPr lang="pt-PT" sz="1600" b="1" dirty="0">
                  <a:solidFill>
                    <a:schemeClr val="tx2">
                      <a:lumMod val="75000"/>
                    </a:schemeClr>
                  </a:solidFill>
                  <a:latin typeface="Agency FB" panose="020B0503020202020204" pitchFamily="34" charset="0"/>
                </a:rPr>
                <a:t>DAS ACÇÕES	</a:t>
              </a:r>
              <a:r>
                <a:rPr lang="pt-PT" sz="1600" b="1" dirty="0">
                  <a:solidFill>
                    <a:srgbClr val="C00000"/>
                  </a:solidFill>
                  <a:latin typeface="Agency FB" panose="020B0503020202020204" pitchFamily="34" charset="0"/>
                </a:rPr>
                <a:t>5% </a:t>
              </a:r>
              <a:r>
                <a:rPr lang="pt-PT" sz="1600" b="1" dirty="0">
                  <a:solidFill>
                    <a:schemeClr val="tx2">
                      <a:lumMod val="75000"/>
                    </a:schemeClr>
                  </a:solidFill>
                  <a:latin typeface="Agency FB" panose="020B0503020202020204" pitchFamily="34" charset="0"/>
                </a:rPr>
                <a:t>DAS ACÇÕES              </a:t>
              </a:r>
              <a:r>
                <a:rPr lang="pt-PT" sz="1600" b="1" dirty="0">
                  <a:solidFill>
                    <a:srgbClr val="C00000"/>
                  </a:solidFill>
                  <a:latin typeface="Agency FB" panose="020B0503020202020204" pitchFamily="34" charset="0"/>
                </a:rPr>
                <a:t>PRAZO</a:t>
              </a:r>
            </a:p>
            <a:p>
              <a:r>
                <a:rPr lang="pt-PT" sz="1600" b="1" dirty="0">
                  <a:solidFill>
                    <a:schemeClr val="tx2">
                      <a:lumMod val="75000"/>
                    </a:schemeClr>
                  </a:solidFill>
                  <a:latin typeface="Agency FB" panose="020B0503020202020204" pitchFamily="34" charset="0"/>
                </a:rPr>
                <a:t>A COTAR NA BVM	A COTAR NA BVM             </a:t>
              </a:r>
              <a:r>
                <a:rPr lang="pt-PT" sz="1600" b="1" dirty="0">
                  <a:solidFill>
                    <a:srgbClr val="C00000"/>
                  </a:solidFill>
                  <a:latin typeface="Agency FB" panose="020B0503020202020204" pitchFamily="34" charset="0"/>
                </a:rPr>
                <a:t>2 ANOS</a:t>
              </a:r>
            </a:p>
          </p:txBody>
        </p:sp>
        <p:cxnSp>
          <p:nvCxnSpPr>
            <p:cNvPr id="67" name="Conexão recta 10"/>
            <p:cNvCxnSpPr/>
            <p:nvPr/>
          </p:nvCxnSpPr>
          <p:spPr bwMode="auto">
            <a:xfrm flipV="1">
              <a:off x="471870" y="4751871"/>
              <a:ext cx="8102236" cy="363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cxnSp>
          <p:nvCxnSpPr>
            <p:cNvPr id="68" name="Conexão recta 10"/>
            <p:cNvCxnSpPr/>
            <p:nvPr/>
          </p:nvCxnSpPr>
          <p:spPr bwMode="auto">
            <a:xfrm flipV="1">
              <a:off x="457200" y="3156802"/>
              <a:ext cx="8102236" cy="363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cxnSp>
          <p:nvCxnSpPr>
            <p:cNvPr id="69" name="Conexão recta 10"/>
            <p:cNvCxnSpPr/>
            <p:nvPr/>
          </p:nvCxnSpPr>
          <p:spPr bwMode="auto">
            <a:xfrm flipV="1">
              <a:off x="471870" y="1507083"/>
              <a:ext cx="8102236" cy="3630"/>
            </a:xfrm>
            <a:prstGeom prst="line">
              <a:avLst/>
            </a:prstGeom>
            <a:solidFill>
              <a:srgbClr val="E1EBFF"/>
            </a:solidFill>
            <a:ln w="9525" cap="flat" cmpd="sng" algn="ctr">
              <a:solidFill>
                <a:srgbClr val="7A0000"/>
              </a:solidFill>
              <a:prstDash val="solid"/>
              <a:round/>
              <a:headEnd type="none" w="med" len="med"/>
              <a:tailEnd type="none" w="med" len="med"/>
            </a:ln>
            <a:effectLst/>
          </p:spPr>
        </p:cxnSp>
        <p:cxnSp>
          <p:nvCxnSpPr>
            <p:cNvPr id="71" name="Conexão recta 10"/>
            <p:cNvCxnSpPr/>
            <p:nvPr/>
          </p:nvCxnSpPr>
          <p:spPr bwMode="auto">
            <a:xfrm>
              <a:off x="4191000" y="914400"/>
              <a:ext cx="0" cy="525600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034C13CD-CC6D-4B42-952F-6845D7879442}"/>
                </a:ext>
              </a:extLst>
            </p:cNvPr>
            <p:cNvSpPr txBox="1"/>
            <p:nvPr/>
          </p:nvSpPr>
          <p:spPr>
            <a:xfrm>
              <a:off x="4343400" y="914400"/>
              <a:ext cx="1562300" cy="584775"/>
            </a:xfrm>
            <a:prstGeom prst="rect">
              <a:avLst/>
            </a:prstGeom>
            <a:noFill/>
          </p:spPr>
          <p:txBody>
            <a:bodyPr wrap="square" rtlCol="0">
              <a:spAutoFit/>
            </a:bodyPr>
            <a:lstStyle/>
            <a:p>
              <a:r>
                <a:rPr lang="pt-PT" sz="1600" b="1" dirty="0">
                  <a:solidFill>
                    <a:schemeClr val="tx2">
                      <a:lumMod val="50000"/>
                    </a:schemeClr>
                  </a:solidFill>
                  <a:latin typeface="Agency FB" panose="020B0503020202020204" pitchFamily="34" charset="0"/>
                </a:rPr>
                <a:t>MERCADO DE</a:t>
              </a:r>
            </a:p>
            <a:p>
              <a:r>
                <a:rPr lang="pt-PT" sz="1600" b="1" dirty="0">
                  <a:solidFill>
                    <a:schemeClr val="tx2">
                      <a:lumMod val="50000"/>
                    </a:schemeClr>
                  </a:solidFill>
                  <a:latin typeface="Agency FB" panose="020B0503020202020204" pitchFamily="34" charset="0"/>
                </a:rPr>
                <a:t>COTAÇÕES OFICIAIS</a:t>
              </a:r>
            </a:p>
          </p:txBody>
        </p:sp>
        <p:sp>
          <p:nvSpPr>
            <p:cNvPr id="77" name="TextBox 76">
              <a:extLst>
                <a:ext uri="{FF2B5EF4-FFF2-40B4-BE49-F238E27FC236}">
                  <a16:creationId xmlns:a16="http://schemas.microsoft.com/office/drawing/2014/main" id="{034C13CD-CC6D-4B42-952F-6845D7879442}"/>
                </a:ext>
              </a:extLst>
            </p:cNvPr>
            <p:cNvSpPr txBox="1"/>
            <p:nvPr/>
          </p:nvSpPr>
          <p:spPr>
            <a:xfrm>
              <a:off x="6222388" y="914400"/>
              <a:ext cx="890424" cy="584775"/>
            </a:xfrm>
            <a:prstGeom prst="rect">
              <a:avLst/>
            </a:prstGeom>
            <a:noFill/>
          </p:spPr>
          <p:txBody>
            <a:bodyPr wrap="square" rtlCol="0">
              <a:spAutoFit/>
            </a:bodyPr>
            <a:lstStyle/>
            <a:p>
              <a:r>
                <a:rPr lang="pt-PT" sz="1600" b="1" dirty="0">
                  <a:solidFill>
                    <a:srgbClr val="C00000"/>
                  </a:solidFill>
                  <a:latin typeface="Agency FB" panose="020B0503020202020204" pitchFamily="34" charset="0"/>
                </a:rPr>
                <a:t>SEGUNDO</a:t>
              </a:r>
            </a:p>
            <a:p>
              <a:r>
                <a:rPr lang="pt-PT" sz="1600" b="1" dirty="0">
                  <a:solidFill>
                    <a:srgbClr val="C00000"/>
                  </a:solidFill>
                  <a:latin typeface="Agency FB" panose="020B0503020202020204" pitchFamily="34" charset="0"/>
                </a:rPr>
                <a:t>MERCADO</a:t>
              </a:r>
            </a:p>
          </p:txBody>
        </p:sp>
        <p:sp>
          <p:nvSpPr>
            <p:cNvPr id="78" name="TextBox 77">
              <a:extLst>
                <a:ext uri="{FF2B5EF4-FFF2-40B4-BE49-F238E27FC236}">
                  <a16:creationId xmlns:a16="http://schemas.microsoft.com/office/drawing/2014/main" id="{034C13CD-CC6D-4B42-952F-6845D7879442}"/>
                </a:ext>
              </a:extLst>
            </p:cNvPr>
            <p:cNvSpPr txBox="1"/>
            <p:nvPr/>
          </p:nvSpPr>
          <p:spPr>
            <a:xfrm>
              <a:off x="474184" y="1057095"/>
              <a:ext cx="4428829" cy="338554"/>
            </a:xfrm>
            <a:prstGeom prst="rect">
              <a:avLst/>
            </a:prstGeom>
            <a:noFill/>
          </p:spPr>
          <p:txBody>
            <a:bodyPr wrap="square" rtlCol="0">
              <a:spAutoFit/>
            </a:bodyPr>
            <a:lstStyle/>
            <a:p>
              <a:r>
                <a:rPr lang="pt-PT" sz="1600" b="1" dirty="0">
                  <a:solidFill>
                    <a:schemeClr val="tx2">
                      <a:lumMod val="50000"/>
                    </a:schemeClr>
                  </a:solidFill>
                  <a:latin typeface="Agency FB" panose="020B0503020202020204" pitchFamily="34" charset="0"/>
                </a:rPr>
                <a:t>TIPO DE REQUISITOS </a:t>
              </a:r>
            </a:p>
          </p:txBody>
        </p:sp>
        <p:sp>
          <p:nvSpPr>
            <p:cNvPr id="79" name="TextBox 78">
              <a:extLst>
                <a:ext uri="{FF2B5EF4-FFF2-40B4-BE49-F238E27FC236}">
                  <a16:creationId xmlns:a16="http://schemas.microsoft.com/office/drawing/2014/main" id="{034C13CD-CC6D-4B42-952F-6845D7879442}"/>
                </a:ext>
              </a:extLst>
            </p:cNvPr>
            <p:cNvSpPr txBox="1"/>
            <p:nvPr/>
          </p:nvSpPr>
          <p:spPr>
            <a:xfrm>
              <a:off x="2226783" y="1066800"/>
              <a:ext cx="1878669" cy="338554"/>
            </a:xfrm>
            <a:prstGeom prst="rect">
              <a:avLst/>
            </a:prstGeom>
            <a:noFill/>
          </p:spPr>
          <p:txBody>
            <a:bodyPr wrap="square" rtlCol="0">
              <a:spAutoFit/>
            </a:bodyPr>
            <a:lstStyle/>
            <a:p>
              <a:r>
                <a:rPr lang="pt-PT" sz="1600" b="1" dirty="0">
                  <a:solidFill>
                    <a:schemeClr val="tx2">
                      <a:lumMod val="50000"/>
                    </a:schemeClr>
                  </a:solidFill>
                  <a:latin typeface="Agency FB" panose="020B0503020202020204" pitchFamily="34" charset="0"/>
                </a:rPr>
                <a:t>REQUISITOS ADMISSÃO</a:t>
              </a:r>
            </a:p>
          </p:txBody>
        </p:sp>
        <p:sp>
          <p:nvSpPr>
            <p:cNvPr id="66" name="TextBox 65">
              <a:extLst>
                <a:ext uri="{FF2B5EF4-FFF2-40B4-BE49-F238E27FC236}">
                  <a16:creationId xmlns:a16="http://schemas.microsoft.com/office/drawing/2014/main" id="{034C13CD-CC6D-4B42-952F-6845D7879442}"/>
                </a:ext>
              </a:extLst>
            </p:cNvPr>
            <p:cNvSpPr txBox="1"/>
            <p:nvPr/>
          </p:nvSpPr>
          <p:spPr>
            <a:xfrm>
              <a:off x="4375629" y="5029200"/>
              <a:ext cx="4295442" cy="338554"/>
            </a:xfrm>
            <a:prstGeom prst="rect">
              <a:avLst/>
            </a:prstGeom>
            <a:solidFill>
              <a:schemeClr val="accent5">
                <a:lumMod val="20000"/>
                <a:lumOff val="80000"/>
              </a:schemeClr>
            </a:solidFill>
          </p:spPr>
          <p:txBody>
            <a:bodyPr wrap="square" rtlCol="0">
              <a:spAutoFit/>
            </a:bodyPr>
            <a:lstStyle/>
            <a:p>
              <a:pPr algn="ctr"/>
              <a:r>
                <a:rPr lang="pt-PT" sz="1600" b="1" dirty="0">
                  <a:solidFill>
                    <a:schemeClr val="tx2">
                      <a:lumMod val="75000"/>
                    </a:schemeClr>
                  </a:solidFill>
                  <a:latin typeface="Agency FB" panose="020B0503020202020204" pitchFamily="34" charset="0"/>
                </a:rPr>
                <a:t>ESTATUTOS   SEM   DIREITOS   DE   PREFERÊNCIA</a:t>
              </a:r>
              <a:endParaRPr lang="pt-PT" sz="1600" b="1" dirty="0">
                <a:solidFill>
                  <a:srgbClr val="C00000"/>
                </a:solidFill>
                <a:latin typeface="Agency FB" panose="020B0503020202020204" pitchFamily="34" charset="0"/>
              </a:endParaRPr>
            </a:p>
          </p:txBody>
        </p:sp>
      </p:grpSp>
      <p:sp>
        <p:nvSpPr>
          <p:cNvPr id="41" name="Rectangle 36">
            <a:extLst>
              <a:ext uri="{FF2B5EF4-FFF2-40B4-BE49-F238E27FC236}">
                <a16:creationId xmlns:a16="http://schemas.microsoft.com/office/drawing/2014/main" id="{7FE195E8-F152-434E-9C42-6E86C3A72CD9}"/>
              </a:ext>
            </a:extLst>
          </p:cNvPr>
          <p:cNvSpPr>
            <a:spLocks noChangeArrowheads="1"/>
          </p:cNvSpPr>
          <p:nvPr/>
        </p:nvSpPr>
        <p:spPr bwMode="auto">
          <a:xfrm>
            <a:off x="5791200" y="6383923"/>
            <a:ext cx="274273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Bolsa de Valores de Moçambique, 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sp>
        <p:nvSpPr>
          <p:cNvPr id="42" name="TextBox 41">
            <a:extLst>
              <a:ext uri="{FF2B5EF4-FFF2-40B4-BE49-F238E27FC236}">
                <a16:creationId xmlns:a16="http://schemas.microsoft.com/office/drawing/2014/main" id="{034C13CD-CC6D-4B42-952F-6845D7879442}"/>
              </a:ext>
            </a:extLst>
          </p:cNvPr>
          <p:cNvSpPr txBox="1"/>
          <p:nvPr/>
        </p:nvSpPr>
        <p:spPr>
          <a:xfrm>
            <a:off x="7720176" y="914400"/>
            <a:ext cx="890424" cy="584775"/>
          </a:xfrm>
          <a:prstGeom prst="rect">
            <a:avLst/>
          </a:prstGeom>
          <a:noFill/>
        </p:spPr>
        <p:txBody>
          <a:bodyPr wrap="square" rtlCol="0">
            <a:spAutoFit/>
          </a:bodyPr>
          <a:lstStyle/>
          <a:p>
            <a:r>
              <a:rPr lang="pt-PT" sz="1600" b="1" dirty="0">
                <a:solidFill>
                  <a:srgbClr val="C00000"/>
                </a:solidFill>
                <a:latin typeface="Agency FB" panose="020B0503020202020204" pitchFamily="34" charset="0"/>
              </a:rPr>
              <a:t>TERCEIRO</a:t>
            </a:r>
          </a:p>
          <a:p>
            <a:r>
              <a:rPr lang="pt-PT" sz="1600" b="1" dirty="0">
                <a:solidFill>
                  <a:srgbClr val="C00000"/>
                </a:solidFill>
                <a:latin typeface="Agency FB" panose="020B0503020202020204" pitchFamily="34" charset="0"/>
              </a:rPr>
              <a:t>MERCADO</a:t>
            </a:r>
          </a:p>
        </p:txBody>
      </p:sp>
      <p:cxnSp>
        <p:nvCxnSpPr>
          <p:cNvPr id="47" name="Conexão recta 10"/>
          <p:cNvCxnSpPr/>
          <p:nvPr/>
        </p:nvCxnSpPr>
        <p:spPr bwMode="auto">
          <a:xfrm>
            <a:off x="5943600" y="3202200"/>
            <a:ext cx="0" cy="154800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cxnSp>
        <p:nvCxnSpPr>
          <p:cNvPr id="49" name="Conexão recta 10"/>
          <p:cNvCxnSpPr/>
          <p:nvPr/>
        </p:nvCxnSpPr>
        <p:spPr bwMode="auto">
          <a:xfrm>
            <a:off x="5943600" y="5486400"/>
            <a:ext cx="0" cy="72000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cxnSp>
        <p:nvCxnSpPr>
          <p:cNvPr id="46" name="Conexão recta 10"/>
          <p:cNvCxnSpPr/>
          <p:nvPr/>
        </p:nvCxnSpPr>
        <p:spPr bwMode="auto">
          <a:xfrm>
            <a:off x="5943600" y="914400"/>
            <a:ext cx="0" cy="61200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sp>
        <p:nvSpPr>
          <p:cNvPr id="3" name="Rectangle 2"/>
          <p:cNvSpPr/>
          <p:nvPr/>
        </p:nvSpPr>
        <p:spPr>
          <a:xfrm>
            <a:off x="7848600" y="3673137"/>
            <a:ext cx="699230" cy="584775"/>
          </a:xfrm>
          <a:prstGeom prst="rect">
            <a:avLst/>
          </a:prstGeom>
        </p:spPr>
        <p:txBody>
          <a:bodyPr wrap="none">
            <a:spAutoFit/>
          </a:bodyPr>
          <a:lstStyle/>
          <a:p>
            <a:pPr algn="ctr"/>
            <a:r>
              <a:rPr lang="pt-PT" sz="1600" b="1" dirty="0">
                <a:solidFill>
                  <a:srgbClr val="C00000"/>
                </a:solidFill>
                <a:latin typeface="Agency FB" panose="020B0503020202020204" pitchFamily="34" charset="0"/>
              </a:rPr>
              <a:t>PRAZO</a:t>
            </a:r>
          </a:p>
          <a:p>
            <a:pPr algn="ctr"/>
            <a:r>
              <a:rPr lang="pt-PT" sz="1600" b="1" dirty="0">
                <a:solidFill>
                  <a:srgbClr val="C00000"/>
                </a:solidFill>
                <a:latin typeface="Agency FB" panose="020B0503020202020204" pitchFamily="34" charset="0"/>
              </a:rPr>
              <a:t>2 ANOS</a:t>
            </a:r>
            <a:endParaRPr lang="pt-PT" sz="1600" dirty="0"/>
          </a:p>
        </p:txBody>
      </p:sp>
      <p:sp>
        <p:nvSpPr>
          <p:cNvPr id="50" name="Slide Number Placeholder 4"/>
          <p:cNvSpPr txBox="1">
            <a:spLocks/>
          </p:cNvSpPr>
          <p:nvPr/>
        </p:nvSpPr>
        <p:spPr>
          <a:xfrm>
            <a:off x="8686800" y="6324600"/>
            <a:ext cx="211138" cy="228600"/>
          </a:xfrm>
          <a:prstGeom prst="rect">
            <a:avLst/>
          </a:prstGeom>
          <a:solidFill>
            <a:srgbClr val="0771B0"/>
          </a:solidFill>
          <a:ln>
            <a:noFill/>
          </a:ln>
        </p:spPr>
        <p:txBody>
          <a:bodyPr vert="horz" wrap="none" lIns="0" tIns="0" rIns="0" bIns="0" rtlCol="0" anchor="ctr"/>
          <a:lstStyle>
            <a:defPPr>
              <a:defRPr lang="en-US"/>
            </a:defPPr>
            <a:lvl1pPr algn="ctr" rtl="0" fontAlgn="auto">
              <a:spcBef>
                <a:spcPts val="0"/>
              </a:spcBef>
              <a:spcAft>
                <a:spcPts val="0"/>
              </a:spcAft>
              <a:defRPr sz="1000" b="1"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96E69268-9C8B-4EBF-A9EE-DC5DC2D48DC3}" type="slidenum">
              <a:rPr lang="en-US" smtClean="0"/>
              <a:pPr/>
              <a:t>10</a:t>
            </a:fld>
            <a:endParaRPr lang="en-US"/>
          </a:p>
        </p:txBody>
      </p:sp>
      <p:cxnSp>
        <p:nvCxnSpPr>
          <p:cNvPr id="51" name="Conexão recta 10"/>
          <p:cNvCxnSpPr/>
          <p:nvPr/>
        </p:nvCxnSpPr>
        <p:spPr bwMode="auto">
          <a:xfrm>
            <a:off x="7617125" y="887175"/>
            <a:ext cx="0" cy="61200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cxnSp>
        <p:nvCxnSpPr>
          <p:cNvPr id="72" name="Conexão recta 10"/>
          <p:cNvCxnSpPr/>
          <p:nvPr/>
        </p:nvCxnSpPr>
        <p:spPr bwMode="auto">
          <a:xfrm>
            <a:off x="7622876" y="3202200"/>
            <a:ext cx="0" cy="154800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cxnSp>
        <p:nvCxnSpPr>
          <p:cNvPr id="73" name="Conexão recta 10"/>
          <p:cNvCxnSpPr/>
          <p:nvPr/>
        </p:nvCxnSpPr>
        <p:spPr bwMode="auto">
          <a:xfrm>
            <a:off x="7617125" y="5450400"/>
            <a:ext cx="0" cy="720000"/>
          </a:xfrm>
          <a:prstGeom prst="line">
            <a:avLst/>
          </a:prstGeom>
          <a:solidFill>
            <a:srgbClr val="E1EBFF"/>
          </a:solidFill>
          <a:ln w="9525" cap="flat" cmpd="sng" algn="ctr">
            <a:solidFill>
              <a:schemeClr val="tx1">
                <a:lumMod val="75000"/>
                <a:lumOff val="25000"/>
              </a:schemeClr>
            </a:solidFill>
            <a:prstDash val="solid"/>
            <a:round/>
            <a:headEnd type="none" w="med" len="med"/>
            <a:tailEnd type="none" w="med" len="med"/>
          </a:ln>
          <a:effectLst/>
        </p:spPr>
      </p:cxn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1930383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BE98DDB-D539-40AA-91E3-3FD28024D0AD}"/>
              </a:ext>
            </a:extLst>
          </p:cNvPr>
          <p:cNvSpPr txBox="1">
            <a:spLocks/>
          </p:cNvSpPr>
          <p:nvPr/>
        </p:nvSpPr>
        <p:spPr bwMode="auto">
          <a:xfrm>
            <a:off x="539750" y="0"/>
            <a:ext cx="692785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a:lnSpc>
                <a:spcPct val="100000"/>
              </a:lnSpc>
            </a:pPr>
            <a:endParaRPr lang="en-ZA" dirty="0">
              <a:solidFill>
                <a:srgbClr val="C00000"/>
              </a:solidFill>
            </a:endParaRPr>
          </a:p>
        </p:txBody>
      </p:sp>
      <p:sp>
        <p:nvSpPr>
          <p:cNvPr id="17" name="Title 2"/>
          <p:cNvSpPr>
            <a:spLocks noGrp="1"/>
          </p:cNvSpPr>
          <p:nvPr>
            <p:ph type="title"/>
          </p:nvPr>
        </p:nvSpPr>
        <p:spPr>
          <a:xfrm>
            <a:off x="615950" y="309562"/>
            <a:ext cx="6927850" cy="452438"/>
          </a:xfrm>
        </p:spPr>
        <p:txBody>
          <a:bodyPr/>
          <a:lstStyle/>
          <a:p>
            <a:r>
              <a:rPr lang="pt-PT" sz="2400" dirty="0">
                <a:solidFill>
                  <a:schemeClr val="accent1">
                    <a:lumMod val="50000"/>
                  </a:schemeClr>
                </a:solidFill>
              </a:rPr>
              <a:t> TERCEIRO MERCADO DA BVM</a:t>
            </a:r>
            <a:endParaRPr lang="en-ZA" sz="2400" dirty="0">
              <a:solidFill>
                <a:srgbClr val="C00000"/>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
        <p:nvSpPr>
          <p:cNvPr id="8" name="Slide Number Placeholder 4">
            <a:extLst>
              <a:ext uri="{FF2B5EF4-FFF2-40B4-BE49-F238E27FC236}">
                <a16:creationId xmlns:a16="http://schemas.microsoft.com/office/drawing/2014/main" id="{A95F03E5-2BD2-4C91-B2A0-3C4C4F1FC1DC}"/>
              </a:ext>
            </a:extLst>
          </p:cNvPr>
          <p:cNvSpPr txBox="1">
            <a:spLocks/>
          </p:cNvSpPr>
          <p:nvPr/>
        </p:nvSpPr>
        <p:spPr>
          <a:xfrm>
            <a:off x="8667929" y="6324600"/>
            <a:ext cx="217258" cy="228600"/>
          </a:xfrm>
          <a:prstGeom prst="rect">
            <a:avLst/>
          </a:prstGeom>
          <a:solidFill>
            <a:srgbClr val="0771B0"/>
          </a:solidFill>
          <a:ln>
            <a:noFill/>
          </a:ln>
        </p:spPr>
        <p:txBody>
          <a:bodyPr vert="horz" wrap="none" lIns="0" tIns="0" rIns="0" bIns="0" rtlCol="0" anchor="ctr"/>
          <a:lstStyle>
            <a:defPPr>
              <a:defRPr lang="en-US"/>
            </a:defPPr>
            <a:lvl1pPr algn="ctr" rtl="0" fontAlgn="auto">
              <a:spcBef>
                <a:spcPts val="0"/>
              </a:spcBef>
              <a:spcAft>
                <a:spcPts val="0"/>
              </a:spcAft>
              <a:defRPr sz="1000" b="1"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96E69268-9C8B-4EBF-A9EE-DC5DC2D48DC3}" type="slidenum">
              <a:rPr lang="en-US" smtClean="0"/>
              <a:pPr/>
              <a:t>11</a:t>
            </a:fld>
            <a:endParaRPr lang="en-US"/>
          </a:p>
        </p:txBody>
      </p:sp>
      <p:sp>
        <p:nvSpPr>
          <p:cNvPr id="11" name="Rectangle 36">
            <a:extLst>
              <a:ext uri="{FF2B5EF4-FFF2-40B4-BE49-F238E27FC236}">
                <a16:creationId xmlns:a16="http://schemas.microsoft.com/office/drawing/2014/main" id="{D0D1947D-7582-49B5-9363-A1102648C8D7}"/>
              </a:ext>
            </a:extLst>
          </p:cNvPr>
          <p:cNvSpPr>
            <a:spLocks noChangeArrowheads="1"/>
          </p:cNvSpPr>
          <p:nvPr/>
        </p:nvSpPr>
        <p:spPr bwMode="auto">
          <a:xfrm>
            <a:off x="5791200" y="6383923"/>
            <a:ext cx="274273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Bolsa de Valores de Moçambique, 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7422101" y="5486400"/>
            <a:ext cx="1171985" cy="520956"/>
          </a:xfrm>
          <a:prstGeom prst="rect">
            <a:avLst/>
          </a:prstGeom>
          <a:noFill/>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2101" y="1924058"/>
            <a:ext cx="744998" cy="474157"/>
          </a:xfrm>
          <a:prstGeom prst="rect">
            <a:avLst/>
          </a:prstGeom>
          <a:noFill/>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7422101" y="3513185"/>
            <a:ext cx="990600" cy="954173"/>
          </a:xfrm>
          <a:prstGeom prst="rect">
            <a:avLst/>
          </a:prstGeom>
          <a:noFill/>
        </p:spPr>
      </p:pic>
      <p:pic>
        <p:nvPicPr>
          <p:cNvPr id="15" name="Picture 14"/>
          <p:cNvPicPr/>
          <p:nvPr/>
        </p:nvPicPr>
        <p:blipFill>
          <a:blip r:embed="rId7">
            <a:extLst>
              <a:ext uri="{28A0092B-C50C-407E-A947-70E740481C1C}">
                <a14:useLocalDpi xmlns:a14="http://schemas.microsoft.com/office/drawing/2010/main" val="0"/>
              </a:ext>
            </a:extLst>
          </a:blip>
          <a:srcRect/>
          <a:stretch>
            <a:fillRect/>
          </a:stretch>
        </p:blipFill>
        <p:spPr bwMode="auto">
          <a:xfrm>
            <a:off x="7422101" y="2583232"/>
            <a:ext cx="990600" cy="744936"/>
          </a:xfrm>
          <a:prstGeom prst="rect">
            <a:avLst/>
          </a:prstGeom>
          <a:noFill/>
        </p:spPr>
      </p:pic>
      <p:pic>
        <p:nvPicPr>
          <p:cNvPr id="16" name="Picture 15"/>
          <p:cNvPicPr/>
          <p:nvPr/>
        </p:nvPicPr>
        <p:blipFill>
          <a:blip r:embed="rId8">
            <a:extLst>
              <a:ext uri="{28A0092B-C50C-407E-A947-70E740481C1C}">
                <a14:useLocalDpi xmlns:a14="http://schemas.microsoft.com/office/drawing/2010/main" val="0"/>
              </a:ext>
            </a:extLst>
          </a:blip>
          <a:srcRect/>
          <a:stretch>
            <a:fillRect/>
          </a:stretch>
        </p:blipFill>
        <p:spPr bwMode="auto">
          <a:xfrm>
            <a:off x="7422101" y="4652375"/>
            <a:ext cx="1049798" cy="649008"/>
          </a:xfrm>
          <a:prstGeom prst="rect">
            <a:avLst/>
          </a:prstGeom>
          <a:noFill/>
        </p:spPr>
      </p:pic>
      <p:sp>
        <p:nvSpPr>
          <p:cNvPr id="22" name="TextBox 21"/>
          <p:cNvSpPr txBox="1"/>
          <p:nvPr/>
        </p:nvSpPr>
        <p:spPr>
          <a:xfrm>
            <a:off x="304800" y="1268699"/>
            <a:ext cx="2573532" cy="4662815"/>
          </a:xfrm>
          <a:prstGeom prst="rect">
            <a:avLst/>
          </a:prstGeom>
          <a:noFill/>
        </p:spPr>
        <p:txBody>
          <a:bodyPr wrap="square" rtlCol="0">
            <a:spAutoFit/>
          </a:bodyPr>
          <a:lstStyle/>
          <a:p>
            <a:pPr marL="180975" indent="-180975">
              <a:buFont typeface="Arial" panose="020B0604020202020204" pitchFamily="34" charset="0"/>
              <a:buChar char="•"/>
            </a:pPr>
            <a:endParaRPr lang="pt-PT" sz="700" b="1" dirty="0">
              <a:solidFill>
                <a:schemeClr val="tx2">
                  <a:lumMod val="50000"/>
                </a:schemeClr>
              </a:solidFill>
              <a:latin typeface="Arial Narrow" panose="020B0606020202030204" pitchFamily="34" charset="0"/>
            </a:endParaRPr>
          </a:p>
          <a:p>
            <a:pPr marL="180975" indent="-180975">
              <a:buFont typeface="Arial" panose="020B0604020202020204" pitchFamily="34" charset="0"/>
              <a:buChar char="•"/>
            </a:pPr>
            <a:r>
              <a:rPr lang="pt-PT" sz="1400" b="1" dirty="0">
                <a:solidFill>
                  <a:schemeClr val="tx2">
                    <a:lumMod val="50000"/>
                  </a:schemeClr>
                </a:solidFill>
                <a:latin typeface="Arial Narrow" panose="020B0606020202030204" pitchFamily="34" charset="0"/>
              </a:rPr>
              <a:t>Mercado criado em </a:t>
            </a:r>
            <a:r>
              <a:rPr lang="pt-PT" sz="1400" b="1" dirty="0">
                <a:solidFill>
                  <a:srgbClr val="FF0000"/>
                </a:solidFill>
                <a:latin typeface="Arial Narrow" panose="020B0606020202030204" pitchFamily="34" charset="0"/>
              </a:rPr>
              <a:t>Novembro de 2019</a:t>
            </a:r>
            <a:r>
              <a:rPr lang="pt-PT" sz="1400" b="1" dirty="0">
                <a:solidFill>
                  <a:schemeClr val="tx2">
                    <a:lumMod val="50000"/>
                  </a:schemeClr>
                </a:solidFill>
                <a:latin typeface="Arial Narrow" panose="020B0606020202030204" pitchFamily="34" charset="0"/>
              </a:rPr>
              <a:t> para a realidade das empresas em Moçambique</a:t>
            </a:r>
          </a:p>
          <a:p>
            <a:endParaRPr lang="pt-PT" sz="1200" b="1" dirty="0">
              <a:solidFill>
                <a:schemeClr val="tx2">
                  <a:lumMod val="50000"/>
                </a:schemeClr>
              </a:solidFill>
              <a:latin typeface="Arial Narrow" panose="020B0606020202030204" pitchFamily="34" charset="0"/>
            </a:endParaRPr>
          </a:p>
          <a:p>
            <a:pPr marL="180975" indent="-180975">
              <a:buFont typeface="Arial" panose="020B0604020202020204" pitchFamily="34" charset="0"/>
              <a:buChar char="•"/>
            </a:pPr>
            <a:r>
              <a:rPr lang="pt-PT" sz="1400" b="1" dirty="0">
                <a:solidFill>
                  <a:schemeClr val="tx2">
                    <a:lumMod val="50000"/>
                  </a:schemeClr>
                </a:solidFill>
                <a:latin typeface="Arial Narrow" panose="020B0606020202030204" pitchFamily="34" charset="0"/>
              </a:rPr>
              <a:t>Mercado bolsista de </a:t>
            </a:r>
            <a:r>
              <a:rPr lang="pt-PT" sz="1400" b="1" dirty="0">
                <a:solidFill>
                  <a:srgbClr val="FF0000"/>
                </a:solidFill>
                <a:latin typeface="Arial Narrow" panose="020B0606020202030204" pitchFamily="34" charset="0"/>
              </a:rPr>
              <a:t>incubação</a:t>
            </a:r>
            <a:r>
              <a:rPr lang="pt-PT" sz="1400" b="1" dirty="0">
                <a:solidFill>
                  <a:schemeClr val="tx2">
                    <a:lumMod val="50000"/>
                  </a:schemeClr>
                </a:solidFill>
                <a:latin typeface="Arial Narrow" panose="020B0606020202030204" pitchFamily="34" charset="0"/>
              </a:rPr>
              <a:t> para os mercados oficiais de bolsa</a:t>
            </a:r>
          </a:p>
          <a:p>
            <a:pPr marL="180975" indent="-180975">
              <a:buFont typeface="Arial" panose="020B0604020202020204" pitchFamily="34" charset="0"/>
              <a:buChar char="•"/>
            </a:pPr>
            <a:endParaRPr lang="pt-PT" sz="1200" b="1" dirty="0">
              <a:solidFill>
                <a:schemeClr val="tx2">
                  <a:lumMod val="50000"/>
                </a:schemeClr>
              </a:solidFill>
              <a:latin typeface="Arial Narrow" panose="020B0606020202030204" pitchFamily="34" charset="0"/>
            </a:endParaRPr>
          </a:p>
          <a:p>
            <a:pPr marL="180975" indent="-180975">
              <a:buFont typeface="Arial" panose="020B0604020202020204" pitchFamily="34" charset="0"/>
              <a:buChar char="•"/>
            </a:pPr>
            <a:r>
              <a:rPr lang="pt-PT" sz="1400" b="1" dirty="0">
                <a:solidFill>
                  <a:schemeClr val="tx2">
                    <a:lumMod val="50000"/>
                  </a:schemeClr>
                </a:solidFill>
                <a:latin typeface="Arial Narrow" panose="020B0606020202030204" pitchFamily="34" charset="0"/>
              </a:rPr>
              <a:t>Permite a cotação de empresas que no momento da admissão </a:t>
            </a:r>
            <a:r>
              <a:rPr lang="pt-PT" sz="1400" b="1" dirty="0">
                <a:solidFill>
                  <a:srgbClr val="FF0000"/>
                </a:solidFill>
                <a:latin typeface="Arial Narrow" panose="020B0606020202030204" pitchFamily="34" charset="0"/>
              </a:rPr>
              <a:t>não possuem todos os requisitos </a:t>
            </a:r>
            <a:r>
              <a:rPr lang="pt-PT" sz="1400" b="1" dirty="0">
                <a:solidFill>
                  <a:schemeClr val="tx2">
                    <a:lumMod val="50000"/>
                  </a:schemeClr>
                </a:solidFill>
                <a:latin typeface="Arial Narrow" panose="020B0606020202030204" pitchFamily="34" charset="0"/>
              </a:rPr>
              <a:t>para serem cotadas nos mercados oficiais, mas que assumem o compromisso público de os alcançar no prazo de 2 anos (máximo 3)</a:t>
            </a:r>
          </a:p>
          <a:p>
            <a:pPr marL="180975" indent="-180975">
              <a:buFont typeface="Arial" panose="020B0604020202020204" pitchFamily="34" charset="0"/>
              <a:buChar char="•"/>
            </a:pPr>
            <a:endParaRPr lang="pt-PT" sz="1400" b="1" dirty="0">
              <a:solidFill>
                <a:schemeClr val="tx2">
                  <a:lumMod val="50000"/>
                </a:schemeClr>
              </a:solidFill>
              <a:latin typeface="Arial Narrow" panose="020B0606020202030204" pitchFamily="34" charset="0"/>
            </a:endParaRPr>
          </a:p>
          <a:p>
            <a:pPr marL="180975" indent="-180975">
              <a:buFont typeface="Arial" panose="020B0604020202020204" pitchFamily="34" charset="0"/>
              <a:buChar char="•"/>
            </a:pPr>
            <a:r>
              <a:rPr lang="pt-PT" sz="1400" b="1" dirty="0">
                <a:solidFill>
                  <a:schemeClr val="tx2">
                    <a:lumMod val="50000"/>
                  </a:schemeClr>
                </a:solidFill>
                <a:latin typeface="Arial Narrow" panose="020B0606020202030204" pitchFamily="34" charset="0"/>
              </a:rPr>
              <a:t>Têm de cumprir todas as obrigações na prestação de informação ao mercado e aos investidores</a:t>
            </a:r>
          </a:p>
        </p:txBody>
      </p:sp>
      <p:sp>
        <p:nvSpPr>
          <p:cNvPr id="23" name="TextBox 22"/>
          <p:cNvSpPr txBox="1"/>
          <p:nvPr/>
        </p:nvSpPr>
        <p:spPr>
          <a:xfrm>
            <a:off x="7321501" y="1194257"/>
            <a:ext cx="1691197" cy="461665"/>
          </a:xfrm>
          <a:prstGeom prst="rect">
            <a:avLst/>
          </a:prstGeom>
          <a:noFill/>
        </p:spPr>
        <p:txBody>
          <a:bodyPr wrap="square" rtlCol="0">
            <a:spAutoFit/>
          </a:bodyPr>
          <a:lstStyle/>
          <a:p>
            <a:r>
              <a:rPr lang="pt-PT" sz="1200" b="1" dirty="0">
                <a:solidFill>
                  <a:srgbClr val="FF0000"/>
                </a:solidFill>
                <a:latin typeface="Arial Narrow" panose="020B0606020202030204" pitchFamily="34" charset="0"/>
              </a:rPr>
              <a:t>Parceiros da BVM </a:t>
            </a:r>
          </a:p>
          <a:p>
            <a:r>
              <a:rPr lang="pt-PT" sz="1200" b="1" dirty="0">
                <a:solidFill>
                  <a:srgbClr val="FF0000"/>
                </a:solidFill>
                <a:latin typeface="Arial Narrow" panose="020B0606020202030204" pitchFamily="34" charset="0"/>
              </a:rPr>
              <a:t>no Terceiro Mercado</a:t>
            </a:r>
          </a:p>
        </p:txBody>
      </p:sp>
      <p:sp>
        <p:nvSpPr>
          <p:cNvPr id="24" name="TextBox 23"/>
          <p:cNvSpPr txBox="1"/>
          <p:nvPr/>
        </p:nvSpPr>
        <p:spPr>
          <a:xfrm>
            <a:off x="3827268" y="4419600"/>
            <a:ext cx="2649732" cy="1600438"/>
          </a:xfrm>
          <a:prstGeom prst="rect">
            <a:avLst/>
          </a:prstGeom>
          <a:noFill/>
        </p:spPr>
        <p:txBody>
          <a:bodyPr wrap="square" rtlCol="0">
            <a:spAutoFit/>
          </a:bodyPr>
          <a:lstStyle/>
          <a:p>
            <a:pPr marL="180975" indent="-180975">
              <a:buFont typeface="Arial" panose="020B0604020202020204" pitchFamily="34" charset="0"/>
              <a:buChar char="•"/>
            </a:pPr>
            <a:r>
              <a:rPr lang="pt-PT" sz="1400" b="1" dirty="0">
                <a:solidFill>
                  <a:schemeClr val="tx2">
                    <a:lumMod val="50000"/>
                  </a:schemeClr>
                </a:solidFill>
                <a:latin typeface="Arial Narrow" panose="020B0606020202030204" pitchFamily="34" charset="0"/>
              </a:rPr>
              <a:t>“</a:t>
            </a:r>
            <a:r>
              <a:rPr lang="pt-PT" sz="1400" b="1" dirty="0">
                <a:solidFill>
                  <a:srgbClr val="FF0000"/>
                </a:solidFill>
                <a:latin typeface="Arial Narrow" panose="020B0606020202030204" pitchFamily="34" charset="0"/>
              </a:rPr>
              <a:t>Porta de Entrada</a:t>
            </a:r>
            <a:r>
              <a:rPr lang="pt-PT" sz="1400" b="1" dirty="0">
                <a:solidFill>
                  <a:schemeClr val="tx2">
                    <a:lumMod val="50000"/>
                  </a:schemeClr>
                </a:solidFill>
                <a:latin typeface="Arial Narrow" panose="020B0606020202030204" pitchFamily="34" charset="0"/>
              </a:rPr>
              <a:t>” das empresas para a cotação na Bolsa de Valores</a:t>
            </a:r>
          </a:p>
          <a:p>
            <a:pPr marL="180975" indent="-180975">
              <a:buFont typeface="Arial" panose="020B0604020202020204" pitchFamily="34" charset="0"/>
              <a:buChar char="•"/>
            </a:pPr>
            <a:endParaRPr lang="pt-PT" sz="1400" b="1" dirty="0">
              <a:solidFill>
                <a:schemeClr val="tx2">
                  <a:lumMod val="50000"/>
                </a:schemeClr>
              </a:solidFill>
              <a:latin typeface="Arial Narrow" panose="020B0606020202030204" pitchFamily="34" charset="0"/>
            </a:endParaRPr>
          </a:p>
          <a:p>
            <a:pPr marL="180975" indent="-180975">
              <a:buFont typeface="Arial" panose="020B0604020202020204" pitchFamily="34" charset="0"/>
              <a:buChar char="•"/>
            </a:pPr>
            <a:r>
              <a:rPr lang="pt-PT" sz="1400" b="1" dirty="0">
                <a:solidFill>
                  <a:srgbClr val="FF0000"/>
                </a:solidFill>
                <a:latin typeface="Arial Narrow" panose="020B0606020202030204" pitchFamily="34" charset="0"/>
              </a:rPr>
              <a:t>Todas as empresas cotadas </a:t>
            </a:r>
            <a:r>
              <a:rPr lang="pt-PT" sz="1400" b="1" dirty="0">
                <a:solidFill>
                  <a:schemeClr val="tx2">
                    <a:lumMod val="50000"/>
                  </a:schemeClr>
                </a:solidFill>
                <a:latin typeface="Arial Narrow" panose="020B0606020202030204" pitchFamily="34" charset="0"/>
              </a:rPr>
              <a:t>no mercado </a:t>
            </a:r>
            <a:r>
              <a:rPr lang="pt-PT" sz="1400" b="1" dirty="0" err="1">
                <a:solidFill>
                  <a:schemeClr val="tx2">
                    <a:lumMod val="50000"/>
                  </a:schemeClr>
                </a:solidFill>
                <a:latin typeface="Arial Narrow" panose="020B0606020202030204" pitchFamily="34" charset="0"/>
              </a:rPr>
              <a:t>accionista</a:t>
            </a:r>
            <a:r>
              <a:rPr lang="pt-PT" sz="1400" b="1" dirty="0">
                <a:solidFill>
                  <a:schemeClr val="tx2">
                    <a:lumMod val="50000"/>
                  </a:schemeClr>
                </a:solidFill>
                <a:latin typeface="Arial Narrow" panose="020B0606020202030204" pitchFamily="34" charset="0"/>
              </a:rPr>
              <a:t> </a:t>
            </a:r>
            <a:r>
              <a:rPr lang="pt-PT" sz="1400" b="1" dirty="0">
                <a:solidFill>
                  <a:srgbClr val="FF0000"/>
                </a:solidFill>
                <a:latin typeface="Arial Narrow" panose="020B0606020202030204" pitchFamily="34" charset="0"/>
              </a:rPr>
              <a:t>depois de 2019</a:t>
            </a:r>
            <a:r>
              <a:rPr lang="pt-PT" sz="1400" b="1" dirty="0">
                <a:solidFill>
                  <a:schemeClr val="tx2">
                    <a:lumMod val="50000"/>
                  </a:schemeClr>
                </a:solidFill>
                <a:latin typeface="Arial Narrow" panose="020B0606020202030204" pitchFamily="34" charset="0"/>
              </a:rPr>
              <a:t> estão no </a:t>
            </a:r>
            <a:r>
              <a:rPr lang="pt-PT" sz="1400" b="1" dirty="0">
                <a:solidFill>
                  <a:srgbClr val="FF0000"/>
                </a:solidFill>
                <a:latin typeface="Arial Narrow" panose="020B0606020202030204" pitchFamily="34" charset="0"/>
              </a:rPr>
              <a:t>Terceiro Mercado</a:t>
            </a:r>
          </a:p>
        </p:txBody>
      </p:sp>
      <p:pic>
        <p:nvPicPr>
          <p:cNvPr id="2" name="Picture 1"/>
          <p:cNvPicPr>
            <a:picLocks noChangeAspect="1"/>
          </p:cNvPicPr>
          <p:nvPr/>
        </p:nvPicPr>
        <p:blipFill>
          <a:blip r:embed="rId9"/>
          <a:stretch>
            <a:fillRect/>
          </a:stretch>
        </p:blipFill>
        <p:spPr>
          <a:xfrm>
            <a:off x="3429000" y="990600"/>
            <a:ext cx="2819794" cy="3010320"/>
          </a:xfrm>
          <a:prstGeom prst="rect">
            <a:avLst/>
          </a:prstGeom>
        </p:spPr>
      </p:pic>
    </p:spTree>
    <p:extLst>
      <p:ext uri="{BB962C8B-B14F-4D97-AF65-F5344CB8AC3E}">
        <p14:creationId xmlns:p14="http://schemas.microsoft.com/office/powerpoint/2010/main" val="274444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3784423" y="1944675"/>
            <a:ext cx="2495299" cy="923330"/>
          </a:xfrm>
          <a:prstGeom prst="rect">
            <a:avLst/>
          </a:prstGeom>
          <a:noFill/>
        </p:spPr>
        <p:txBody>
          <a:bodyPr wrap="square" rtlCol="0">
            <a:spAutoFit/>
          </a:bodyPr>
          <a:lstStyle/>
          <a:p>
            <a:r>
              <a:rPr lang="en-US" kern="0" dirty="0">
                <a:solidFill>
                  <a:schemeClr val="tx1">
                    <a:lumMod val="75000"/>
                    <a:lumOff val="25000"/>
                  </a:schemeClr>
                </a:solidFill>
                <a:latin typeface="Agency FB" panose="020B0503020202020204" pitchFamily="34" charset="0"/>
                <a:cs typeface="Arial" panose="020B0604020202020204" pitchFamily="34" charset="0"/>
              </a:rPr>
              <a:t>A taxa de </a:t>
            </a:r>
            <a:r>
              <a:rPr lang="en-US" kern="0" dirty="0" err="1">
                <a:solidFill>
                  <a:schemeClr val="tx1">
                    <a:lumMod val="75000"/>
                    <a:lumOff val="25000"/>
                  </a:schemeClr>
                </a:solidFill>
                <a:latin typeface="Agency FB" panose="020B0503020202020204" pitchFamily="34" charset="0"/>
                <a:cs typeface="Arial" panose="020B0604020202020204" pitchFamily="34" charset="0"/>
              </a:rPr>
              <a:t>juro</a:t>
            </a:r>
            <a:r>
              <a:rPr lang="en-US" kern="0" dirty="0">
                <a:solidFill>
                  <a:schemeClr val="tx1">
                    <a:lumMod val="75000"/>
                    <a:lumOff val="25000"/>
                  </a:schemeClr>
                </a:solidFill>
                <a:latin typeface="Agency FB" panose="020B0503020202020204" pitchFamily="34" charset="0"/>
                <a:cs typeface="Arial" panose="020B0604020202020204" pitchFamily="34" charset="0"/>
              </a:rPr>
              <a:t> no MC é </a:t>
            </a:r>
            <a:r>
              <a:rPr lang="en-US" kern="0" dirty="0" err="1">
                <a:solidFill>
                  <a:schemeClr val="tx1">
                    <a:lumMod val="75000"/>
                    <a:lumOff val="25000"/>
                  </a:schemeClr>
                </a:solidFill>
                <a:latin typeface="Agency FB" panose="020B0503020202020204" pitchFamily="34" charset="0"/>
                <a:cs typeface="Arial" panose="020B0604020202020204" pitchFamily="34" charset="0"/>
              </a:rPr>
              <a:t>mais</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baixa</a:t>
            </a:r>
            <a:r>
              <a:rPr lang="en-US" kern="0" dirty="0">
                <a:solidFill>
                  <a:schemeClr val="tx1">
                    <a:lumMod val="75000"/>
                    <a:lumOff val="25000"/>
                  </a:schemeClr>
                </a:solidFill>
                <a:latin typeface="Agency FB" panose="020B0503020202020204" pitchFamily="34" charset="0"/>
                <a:cs typeface="Arial" panose="020B0604020202020204" pitchFamily="34" charset="0"/>
              </a:rPr>
              <a:t> que </a:t>
            </a:r>
            <a:r>
              <a:rPr lang="en-US" kern="0" dirty="0" err="1">
                <a:solidFill>
                  <a:schemeClr val="tx1">
                    <a:lumMod val="75000"/>
                    <a:lumOff val="25000"/>
                  </a:schemeClr>
                </a:solidFill>
                <a:latin typeface="Agency FB" panose="020B0503020202020204" pitchFamily="34" charset="0"/>
                <a:cs typeface="Arial" panose="020B0604020202020204" pitchFamily="34" charset="0"/>
              </a:rPr>
              <a:t>outras</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alternativas</a:t>
            </a:r>
            <a:r>
              <a:rPr lang="en-US" kern="0" dirty="0">
                <a:solidFill>
                  <a:schemeClr val="tx1">
                    <a:lumMod val="75000"/>
                    <a:lumOff val="25000"/>
                  </a:schemeClr>
                </a:solidFill>
                <a:latin typeface="Agency FB" panose="020B0503020202020204" pitchFamily="34" charset="0"/>
                <a:cs typeface="Arial" panose="020B0604020202020204" pitchFamily="34" charset="0"/>
              </a:rPr>
              <a:t> de </a:t>
            </a:r>
            <a:r>
              <a:rPr lang="en-US" kern="0" dirty="0" err="1">
                <a:solidFill>
                  <a:schemeClr val="tx1">
                    <a:lumMod val="75000"/>
                    <a:lumOff val="25000"/>
                  </a:schemeClr>
                </a:solidFill>
                <a:latin typeface="Agency FB" panose="020B0503020202020204" pitchFamily="34" charset="0"/>
                <a:cs typeface="Arial" panose="020B0604020202020204" pitchFamily="34" charset="0"/>
              </a:rPr>
              <a:t>financiamento</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comercial</a:t>
            </a:r>
            <a:r>
              <a:rPr lang="en-US" kern="0" dirty="0">
                <a:solidFill>
                  <a:schemeClr val="tx1">
                    <a:lumMod val="75000"/>
                    <a:lumOff val="25000"/>
                  </a:schemeClr>
                </a:solidFill>
                <a:latin typeface="Agency FB" panose="020B0503020202020204" pitchFamily="34" charset="0"/>
                <a:cs typeface="Arial" panose="020B0604020202020204" pitchFamily="34" charset="0"/>
              </a:rPr>
              <a:t> </a:t>
            </a:r>
            <a:endParaRPr lang="en-US" dirty="0">
              <a:solidFill>
                <a:schemeClr val="tx1">
                  <a:lumMod val="75000"/>
                  <a:lumOff val="25000"/>
                </a:schemeClr>
              </a:solidFill>
              <a:latin typeface="Agency FB" panose="020B0503020202020204" pitchFamily="34" charset="0"/>
              <a:cs typeface="Arial" panose="020B0604020202020204" pitchFamily="34" charset="0"/>
            </a:endParaRPr>
          </a:p>
        </p:txBody>
      </p:sp>
      <p:sp>
        <p:nvSpPr>
          <p:cNvPr id="139" name="TextBox 138"/>
          <p:cNvSpPr txBox="1"/>
          <p:nvPr/>
        </p:nvSpPr>
        <p:spPr>
          <a:xfrm>
            <a:off x="3792072" y="1599769"/>
            <a:ext cx="2372799" cy="323165"/>
          </a:xfrm>
          <a:prstGeom prst="rect">
            <a:avLst/>
          </a:prstGeom>
          <a:noFill/>
        </p:spPr>
        <p:txBody>
          <a:bodyPr wrap="square" rtlCol="0">
            <a:spAutoFit/>
          </a:bodyPr>
          <a:lstStyle/>
          <a:p>
            <a:r>
              <a:rPr lang="en-US" sz="1500" b="1" dirty="0">
                <a:solidFill>
                  <a:srgbClr val="C00000"/>
                </a:solidFill>
                <a:cs typeface="Arial" panose="020B0604020202020204" pitchFamily="34" charset="0"/>
              </a:rPr>
              <a:t>CUSTO DO DINHEIRO</a:t>
            </a:r>
          </a:p>
        </p:txBody>
      </p:sp>
      <p:sp>
        <p:nvSpPr>
          <p:cNvPr id="8" name="Freeform 6"/>
          <p:cNvSpPr>
            <a:spLocks/>
          </p:cNvSpPr>
          <p:nvPr/>
        </p:nvSpPr>
        <p:spPr bwMode="auto">
          <a:xfrm>
            <a:off x="4430200" y="3074577"/>
            <a:ext cx="893201" cy="1242146"/>
          </a:xfrm>
          <a:custGeom>
            <a:avLst/>
            <a:gdLst>
              <a:gd name="T0" fmla="*/ 375 w 750"/>
              <a:gd name="T1" fmla="*/ 0 h 1043"/>
              <a:gd name="T2" fmla="*/ 646 w 750"/>
              <a:gd name="T3" fmla="*/ 271 h 1043"/>
              <a:gd name="T4" fmla="*/ 675 w 750"/>
              <a:gd name="T5" fmla="*/ 304 h 1043"/>
              <a:gd name="T6" fmla="*/ 700 w 750"/>
              <a:gd name="T7" fmla="*/ 340 h 1043"/>
              <a:gd name="T8" fmla="*/ 720 w 750"/>
              <a:gd name="T9" fmla="*/ 379 h 1043"/>
              <a:gd name="T10" fmla="*/ 734 w 750"/>
              <a:gd name="T11" fmla="*/ 418 h 1043"/>
              <a:gd name="T12" fmla="*/ 745 w 750"/>
              <a:gd name="T13" fmla="*/ 459 h 1043"/>
              <a:gd name="T14" fmla="*/ 750 w 750"/>
              <a:gd name="T15" fmla="*/ 501 h 1043"/>
              <a:gd name="T16" fmla="*/ 750 w 750"/>
              <a:gd name="T17" fmla="*/ 543 h 1043"/>
              <a:gd name="T18" fmla="*/ 745 w 750"/>
              <a:gd name="T19" fmla="*/ 584 h 1043"/>
              <a:gd name="T20" fmla="*/ 734 w 750"/>
              <a:gd name="T21" fmla="*/ 625 h 1043"/>
              <a:gd name="T22" fmla="*/ 720 w 750"/>
              <a:gd name="T23" fmla="*/ 665 h 1043"/>
              <a:gd name="T24" fmla="*/ 700 w 750"/>
              <a:gd name="T25" fmla="*/ 703 h 1043"/>
              <a:gd name="T26" fmla="*/ 675 w 750"/>
              <a:gd name="T27" fmla="*/ 739 h 1043"/>
              <a:gd name="T28" fmla="*/ 646 w 750"/>
              <a:gd name="T29" fmla="*/ 773 h 1043"/>
              <a:gd name="T30" fmla="*/ 375 w 750"/>
              <a:gd name="T31" fmla="*/ 1043 h 1043"/>
              <a:gd name="T32" fmla="*/ 104 w 750"/>
              <a:gd name="T33" fmla="*/ 773 h 1043"/>
              <a:gd name="T34" fmla="*/ 75 w 750"/>
              <a:gd name="T35" fmla="*/ 739 h 1043"/>
              <a:gd name="T36" fmla="*/ 50 w 750"/>
              <a:gd name="T37" fmla="*/ 703 h 1043"/>
              <a:gd name="T38" fmla="*/ 30 w 750"/>
              <a:gd name="T39" fmla="*/ 665 h 1043"/>
              <a:gd name="T40" fmla="*/ 16 w 750"/>
              <a:gd name="T41" fmla="*/ 625 h 1043"/>
              <a:gd name="T42" fmla="*/ 5 w 750"/>
              <a:gd name="T43" fmla="*/ 584 h 1043"/>
              <a:gd name="T44" fmla="*/ 0 w 750"/>
              <a:gd name="T45" fmla="*/ 543 h 1043"/>
              <a:gd name="T46" fmla="*/ 0 w 750"/>
              <a:gd name="T47" fmla="*/ 501 h 1043"/>
              <a:gd name="T48" fmla="*/ 5 w 750"/>
              <a:gd name="T49" fmla="*/ 459 h 1043"/>
              <a:gd name="T50" fmla="*/ 16 w 750"/>
              <a:gd name="T51" fmla="*/ 418 h 1043"/>
              <a:gd name="T52" fmla="*/ 30 w 750"/>
              <a:gd name="T53" fmla="*/ 379 h 1043"/>
              <a:gd name="T54" fmla="*/ 50 w 750"/>
              <a:gd name="T55" fmla="*/ 340 h 1043"/>
              <a:gd name="T56" fmla="*/ 75 w 750"/>
              <a:gd name="T57" fmla="*/ 304 h 1043"/>
              <a:gd name="T58" fmla="*/ 104 w 750"/>
              <a:gd name="T59" fmla="*/ 271 h 1043"/>
              <a:gd name="T60" fmla="*/ 375 w 750"/>
              <a:gd name="T61"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0" h="1043">
                <a:moveTo>
                  <a:pt x="375" y="0"/>
                </a:moveTo>
                <a:lnTo>
                  <a:pt x="646" y="271"/>
                </a:lnTo>
                <a:lnTo>
                  <a:pt x="675" y="304"/>
                </a:lnTo>
                <a:lnTo>
                  <a:pt x="700" y="340"/>
                </a:lnTo>
                <a:lnTo>
                  <a:pt x="720" y="379"/>
                </a:lnTo>
                <a:lnTo>
                  <a:pt x="734" y="418"/>
                </a:lnTo>
                <a:lnTo>
                  <a:pt x="745" y="459"/>
                </a:lnTo>
                <a:lnTo>
                  <a:pt x="750" y="501"/>
                </a:lnTo>
                <a:lnTo>
                  <a:pt x="750" y="543"/>
                </a:lnTo>
                <a:lnTo>
                  <a:pt x="745" y="584"/>
                </a:lnTo>
                <a:lnTo>
                  <a:pt x="734" y="625"/>
                </a:lnTo>
                <a:lnTo>
                  <a:pt x="720" y="665"/>
                </a:lnTo>
                <a:lnTo>
                  <a:pt x="700" y="703"/>
                </a:lnTo>
                <a:lnTo>
                  <a:pt x="675" y="739"/>
                </a:lnTo>
                <a:lnTo>
                  <a:pt x="646" y="773"/>
                </a:lnTo>
                <a:lnTo>
                  <a:pt x="375" y="1043"/>
                </a:lnTo>
                <a:lnTo>
                  <a:pt x="104" y="773"/>
                </a:lnTo>
                <a:lnTo>
                  <a:pt x="75" y="739"/>
                </a:lnTo>
                <a:lnTo>
                  <a:pt x="50" y="703"/>
                </a:lnTo>
                <a:lnTo>
                  <a:pt x="30" y="665"/>
                </a:lnTo>
                <a:lnTo>
                  <a:pt x="16" y="625"/>
                </a:lnTo>
                <a:lnTo>
                  <a:pt x="5" y="584"/>
                </a:lnTo>
                <a:lnTo>
                  <a:pt x="0" y="543"/>
                </a:lnTo>
                <a:lnTo>
                  <a:pt x="0" y="501"/>
                </a:lnTo>
                <a:lnTo>
                  <a:pt x="5" y="459"/>
                </a:lnTo>
                <a:lnTo>
                  <a:pt x="16" y="418"/>
                </a:lnTo>
                <a:lnTo>
                  <a:pt x="30" y="379"/>
                </a:lnTo>
                <a:lnTo>
                  <a:pt x="50" y="340"/>
                </a:lnTo>
                <a:lnTo>
                  <a:pt x="75" y="304"/>
                </a:lnTo>
                <a:lnTo>
                  <a:pt x="104" y="271"/>
                </a:lnTo>
                <a:lnTo>
                  <a:pt x="375" y="0"/>
                </a:lnTo>
                <a:close/>
              </a:path>
            </a:pathLst>
          </a:custGeom>
          <a:solidFill>
            <a:schemeClr val="tx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7"/>
          <p:cNvSpPr>
            <a:spLocks/>
          </p:cNvSpPr>
          <p:nvPr/>
        </p:nvSpPr>
        <p:spPr bwMode="auto">
          <a:xfrm>
            <a:off x="5630662" y="4626365"/>
            <a:ext cx="1244528" cy="890819"/>
          </a:xfrm>
          <a:custGeom>
            <a:avLst/>
            <a:gdLst>
              <a:gd name="T0" fmla="*/ 501 w 1045"/>
              <a:gd name="T1" fmla="*/ 0 h 748"/>
              <a:gd name="T2" fmla="*/ 544 w 1045"/>
              <a:gd name="T3" fmla="*/ 0 h 748"/>
              <a:gd name="T4" fmla="*/ 586 w 1045"/>
              <a:gd name="T5" fmla="*/ 5 h 748"/>
              <a:gd name="T6" fmla="*/ 626 w 1045"/>
              <a:gd name="T7" fmla="*/ 14 h 748"/>
              <a:gd name="T8" fmla="*/ 666 w 1045"/>
              <a:gd name="T9" fmla="*/ 30 h 748"/>
              <a:gd name="T10" fmla="*/ 704 w 1045"/>
              <a:gd name="T11" fmla="*/ 49 h 748"/>
              <a:gd name="T12" fmla="*/ 740 w 1045"/>
              <a:gd name="T13" fmla="*/ 73 h 748"/>
              <a:gd name="T14" fmla="*/ 774 w 1045"/>
              <a:gd name="T15" fmla="*/ 103 h 748"/>
              <a:gd name="T16" fmla="*/ 1045 w 1045"/>
              <a:gd name="T17" fmla="*/ 375 h 748"/>
              <a:gd name="T18" fmla="*/ 774 w 1045"/>
              <a:gd name="T19" fmla="*/ 645 h 748"/>
              <a:gd name="T20" fmla="*/ 740 w 1045"/>
              <a:gd name="T21" fmla="*/ 675 h 748"/>
              <a:gd name="T22" fmla="*/ 704 w 1045"/>
              <a:gd name="T23" fmla="*/ 699 h 748"/>
              <a:gd name="T24" fmla="*/ 666 w 1045"/>
              <a:gd name="T25" fmla="*/ 719 h 748"/>
              <a:gd name="T26" fmla="*/ 626 w 1045"/>
              <a:gd name="T27" fmla="*/ 734 h 748"/>
              <a:gd name="T28" fmla="*/ 586 w 1045"/>
              <a:gd name="T29" fmla="*/ 744 h 748"/>
              <a:gd name="T30" fmla="*/ 544 w 1045"/>
              <a:gd name="T31" fmla="*/ 748 h 748"/>
              <a:gd name="T32" fmla="*/ 501 w 1045"/>
              <a:gd name="T33" fmla="*/ 748 h 748"/>
              <a:gd name="T34" fmla="*/ 460 w 1045"/>
              <a:gd name="T35" fmla="*/ 744 h 748"/>
              <a:gd name="T36" fmla="*/ 419 w 1045"/>
              <a:gd name="T37" fmla="*/ 734 h 748"/>
              <a:gd name="T38" fmla="*/ 379 w 1045"/>
              <a:gd name="T39" fmla="*/ 719 h 748"/>
              <a:gd name="T40" fmla="*/ 341 w 1045"/>
              <a:gd name="T41" fmla="*/ 699 h 748"/>
              <a:gd name="T42" fmla="*/ 305 w 1045"/>
              <a:gd name="T43" fmla="*/ 675 h 748"/>
              <a:gd name="T44" fmla="*/ 272 w 1045"/>
              <a:gd name="T45" fmla="*/ 645 h 748"/>
              <a:gd name="T46" fmla="*/ 0 w 1045"/>
              <a:gd name="T47" fmla="*/ 375 h 748"/>
              <a:gd name="T48" fmla="*/ 272 w 1045"/>
              <a:gd name="T49" fmla="*/ 103 h 748"/>
              <a:gd name="T50" fmla="*/ 305 w 1045"/>
              <a:gd name="T51" fmla="*/ 73 h 748"/>
              <a:gd name="T52" fmla="*/ 341 w 1045"/>
              <a:gd name="T53" fmla="*/ 49 h 748"/>
              <a:gd name="T54" fmla="*/ 379 w 1045"/>
              <a:gd name="T55" fmla="*/ 30 h 748"/>
              <a:gd name="T56" fmla="*/ 419 w 1045"/>
              <a:gd name="T57" fmla="*/ 14 h 748"/>
              <a:gd name="T58" fmla="*/ 460 w 1045"/>
              <a:gd name="T59" fmla="*/ 5 h 748"/>
              <a:gd name="T60" fmla="*/ 501 w 1045"/>
              <a:gd name="T61"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5" h="748">
                <a:moveTo>
                  <a:pt x="501" y="0"/>
                </a:moveTo>
                <a:lnTo>
                  <a:pt x="544" y="0"/>
                </a:lnTo>
                <a:lnTo>
                  <a:pt x="586" y="5"/>
                </a:lnTo>
                <a:lnTo>
                  <a:pt x="626" y="14"/>
                </a:lnTo>
                <a:lnTo>
                  <a:pt x="666" y="30"/>
                </a:lnTo>
                <a:lnTo>
                  <a:pt x="704" y="49"/>
                </a:lnTo>
                <a:lnTo>
                  <a:pt x="740" y="73"/>
                </a:lnTo>
                <a:lnTo>
                  <a:pt x="774" y="103"/>
                </a:lnTo>
                <a:lnTo>
                  <a:pt x="1045" y="375"/>
                </a:lnTo>
                <a:lnTo>
                  <a:pt x="774" y="645"/>
                </a:lnTo>
                <a:lnTo>
                  <a:pt x="740" y="675"/>
                </a:lnTo>
                <a:lnTo>
                  <a:pt x="704" y="699"/>
                </a:lnTo>
                <a:lnTo>
                  <a:pt x="666" y="719"/>
                </a:lnTo>
                <a:lnTo>
                  <a:pt x="626" y="734"/>
                </a:lnTo>
                <a:lnTo>
                  <a:pt x="586" y="744"/>
                </a:lnTo>
                <a:lnTo>
                  <a:pt x="544" y="748"/>
                </a:lnTo>
                <a:lnTo>
                  <a:pt x="501" y="748"/>
                </a:lnTo>
                <a:lnTo>
                  <a:pt x="460" y="744"/>
                </a:lnTo>
                <a:lnTo>
                  <a:pt x="419" y="734"/>
                </a:lnTo>
                <a:lnTo>
                  <a:pt x="379" y="719"/>
                </a:lnTo>
                <a:lnTo>
                  <a:pt x="341" y="699"/>
                </a:lnTo>
                <a:lnTo>
                  <a:pt x="305" y="675"/>
                </a:lnTo>
                <a:lnTo>
                  <a:pt x="272" y="645"/>
                </a:lnTo>
                <a:lnTo>
                  <a:pt x="0" y="375"/>
                </a:lnTo>
                <a:lnTo>
                  <a:pt x="272" y="103"/>
                </a:lnTo>
                <a:lnTo>
                  <a:pt x="305" y="73"/>
                </a:lnTo>
                <a:lnTo>
                  <a:pt x="341" y="49"/>
                </a:lnTo>
                <a:lnTo>
                  <a:pt x="379" y="30"/>
                </a:lnTo>
                <a:lnTo>
                  <a:pt x="419" y="14"/>
                </a:lnTo>
                <a:lnTo>
                  <a:pt x="460" y="5"/>
                </a:lnTo>
                <a:lnTo>
                  <a:pt x="501"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 name="Freeform 8"/>
          <p:cNvSpPr>
            <a:spLocks/>
          </p:cNvSpPr>
          <p:nvPr/>
        </p:nvSpPr>
        <p:spPr bwMode="auto">
          <a:xfrm>
            <a:off x="2878411" y="4626365"/>
            <a:ext cx="1243336" cy="890819"/>
          </a:xfrm>
          <a:custGeom>
            <a:avLst/>
            <a:gdLst>
              <a:gd name="T0" fmla="*/ 501 w 1044"/>
              <a:gd name="T1" fmla="*/ 0 h 748"/>
              <a:gd name="T2" fmla="*/ 543 w 1044"/>
              <a:gd name="T3" fmla="*/ 0 h 748"/>
              <a:gd name="T4" fmla="*/ 584 w 1044"/>
              <a:gd name="T5" fmla="*/ 5 h 748"/>
              <a:gd name="T6" fmla="*/ 625 w 1044"/>
              <a:gd name="T7" fmla="*/ 14 h 748"/>
              <a:gd name="T8" fmla="*/ 666 w 1044"/>
              <a:gd name="T9" fmla="*/ 30 h 748"/>
              <a:gd name="T10" fmla="*/ 704 w 1044"/>
              <a:gd name="T11" fmla="*/ 49 h 748"/>
              <a:gd name="T12" fmla="*/ 739 w 1044"/>
              <a:gd name="T13" fmla="*/ 73 h 748"/>
              <a:gd name="T14" fmla="*/ 773 w 1044"/>
              <a:gd name="T15" fmla="*/ 103 h 748"/>
              <a:gd name="T16" fmla="*/ 1044 w 1044"/>
              <a:gd name="T17" fmla="*/ 375 h 748"/>
              <a:gd name="T18" fmla="*/ 773 w 1044"/>
              <a:gd name="T19" fmla="*/ 645 h 748"/>
              <a:gd name="T20" fmla="*/ 739 w 1044"/>
              <a:gd name="T21" fmla="*/ 675 h 748"/>
              <a:gd name="T22" fmla="*/ 704 w 1044"/>
              <a:gd name="T23" fmla="*/ 699 h 748"/>
              <a:gd name="T24" fmla="*/ 666 w 1044"/>
              <a:gd name="T25" fmla="*/ 719 h 748"/>
              <a:gd name="T26" fmla="*/ 625 w 1044"/>
              <a:gd name="T27" fmla="*/ 734 h 748"/>
              <a:gd name="T28" fmla="*/ 584 w 1044"/>
              <a:gd name="T29" fmla="*/ 744 h 748"/>
              <a:gd name="T30" fmla="*/ 543 w 1044"/>
              <a:gd name="T31" fmla="*/ 748 h 748"/>
              <a:gd name="T32" fmla="*/ 501 w 1044"/>
              <a:gd name="T33" fmla="*/ 748 h 748"/>
              <a:gd name="T34" fmla="*/ 459 w 1044"/>
              <a:gd name="T35" fmla="*/ 744 h 748"/>
              <a:gd name="T36" fmla="*/ 418 w 1044"/>
              <a:gd name="T37" fmla="*/ 734 h 748"/>
              <a:gd name="T38" fmla="*/ 379 w 1044"/>
              <a:gd name="T39" fmla="*/ 719 h 748"/>
              <a:gd name="T40" fmla="*/ 340 w 1044"/>
              <a:gd name="T41" fmla="*/ 699 h 748"/>
              <a:gd name="T42" fmla="*/ 304 w 1044"/>
              <a:gd name="T43" fmla="*/ 675 h 748"/>
              <a:gd name="T44" fmla="*/ 271 w 1044"/>
              <a:gd name="T45" fmla="*/ 645 h 748"/>
              <a:gd name="T46" fmla="*/ 0 w 1044"/>
              <a:gd name="T47" fmla="*/ 375 h 748"/>
              <a:gd name="T48" fmla="*/ 271 w 1044"/>
              <a:gd name="T49" fmla="*/ 103 h 748"/>
              <a:gd name="T50" fmla="*/ 304 w 1044"/>
              <a:gd name="T51" fmla="*/ 73 h 748"/>
              <a:gd name="T52" fmla="*/ 340 w 1044"/>
              <a:gd name="T53" fmla="*/ 49 h 748"/>
              <a:gd name="T54" fmla="*/ 379 w 1044"/>
              <a:gd name="T55" fmla="*/ 30 h 748"/>
              <a:gd name="T56" fmla="*/ 418 w 1044"/>
              <a:gd name="T57" fmla="*/ 14 h 748"/>
              <a:gd name="T58" fmla="*/ 459 w 1044"/>
              <a:gd name="T59" fmla="*/ 5 h 748"/>
              <a:gd name="T60" fmla="*/ 501 w 1044"/>
              <a:gd name="T61"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4" h="748">
                <a:moveTo>
                  <a:pt x="501" y="0"/>
                </a:moveTo>
                <a:lnTo>
                  <a:pt x="543" y="0"/>
                </a:lnTo>
                <a:lnTo>
                  <a:pt x="584" y="5"/>
                </a:lnTo>
                <a:lnTo>
                  <a:pt x="625" y="14"/>
                </a:lnTo>
                <a:lnTo>
                  <a:pt x="666" y="30"/>
                </a:lnTo>
                <a:lnTo>
                  <a:pt x="704" y="49"/>
                </a:lnTo>
                <a:lnTo>
                  <a:pt x="739" y="73"/>
                </a:lnTo>
                <a:lnTo>
                  <a:pt x="773" y="103"/>
                </a:lnTo>
                <a:lnTo>
                  <a:pt x="1044" y="375"/>
                </a:lnTo>
                <a:lnTo>
                  <a:pt x="773" y="645"/>
                </a:lnTo>
                <a:lnTo>
                  <a:pt x="739" y="675"/>
                </a:lnTo>
                <a:lnTo>
                  <a:pt x="704" y="699"/>
                </a:lnTo>
                <a:lnTo>
                  <a:pt x="666" y="719"/>
                </a:lnTo>
                <a:lnTo>
                  <a:pt x="625" y="734"/>
                </a:lnTo>
                <a:lnTo>
                  <a:pt x="584" y="744"/>
                </a:lnTo>
                <a:lnTo>
                  <a:pt x="543" y="748"/>
                </a:lnTo>
                <a:lnTo>
                  <a:pt x="501" y="748"/>
                </a:lnTo>
                <a:lnTo>
                  <a:pt x="459" y="744"/>
                </a:lnTo>
                <a:lnTo>
                  <a:pt x="418" y="734"/>
                </a:lnTo>
                <a:lnTo>
                  <a:pt x="379" y="719"/>
                </a:lnTo>
                <a:lnTo>
                  <a:pt x="340" y="699"/>
                </a:lnTo>
                <a:lnTo>
                  <a:pt x="304" y="675"/>
                </a:lnTo>
                <a:lnTo>
                  <a:pt x="271" y="645"/>
                </a:lnTo>
                <a:lnTo>
                  <a:pt x="0" y="375"/>
                </a:lnTo>
                <a:lnTo>
                  <a:pt x="271" y="103"/>
                </a:lnTo>
                <a:lnTo>
                  <a:pt x="304" y="73"/>
                </a:lnTo>
                <a:lnTo>
                  <a:pt x="340" y="49"/>
                </a:lnTo>
                <a:lnTo>
                  <a:pt x="379" y="30"/>
                </a:lnTo>
                <a:lnTo>
                  <a:pt x="418" y="14"/>
                </a:lnTo>
                <a:lnTo>
                  <a:pt x="459" y="5"/>
                </a:lnTo>
                <a:lnTo>
                  <a:pt x="501"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 name="Freeform 9"/>
          <p:cNvSpPr>
            <a:spLocks/>
          </p:cNvSpPr>
          <p:nvPr/>
        </p:nvSpPr>
        <p:spPr bwMode="auto">
          <a:xfrm>
            <a:off x="3466733" y="3656944"/>
            <a:ext cx="884865" cy="875338"/>
          </a:xfrm>
          <a:custGeom>
            <a:avLst/>
            <a:gdLst>
              <a:gd name="T0" fmla="*/ 0 w 743"/>
              <a:gd name="T1" fmla="*/ 0 h 735"/>
              <a:gd name="T2" fmla="*/ 381 w 743"/>
              <a:gd name="T3" fmla="*/ 0 h 735"/>
              <a:gd name="T4" fmla="*/ 425 w 743"/>
              <a:gd name="T5" fmla="*/ 3 h 735"/>
              <a:gd name="T6" fmla="*/ 468 w 743"/>
              <a:gd name="T7" fmla="*/ 11 h 735"/>
              <a:gd name="T8" fmla="*/ 510 w 743"/>
              <a:gd name="T9" fmla="*/ 24 h 735"/>
              <a:gd name="T10" fmla="*/ 550 w 743"/>
              <a:gd name="T11" fmla="*/ 42 h 735"/>
              <a:gd name="T12" fmla="*/ 586 w 743"/>
              <a:gd name="T13" fmla="*/ 65 h 735"/>
              <a:gd name="T14" fmla="*/ 620 w 743"/>
              <a:gd name="T15" fmla="*/ 90 h 735"/>
              <a:gd name="T16" fmla="*/ 650 w 743"/>
              <a:gd name="T17" fmla="*/ 121 h 735"/>
              <a:gd name="T18" fmla="*/ 677 w 743"/>
              <a:gd name="T19" fmla="*/ 153 h 735"/>
              <a:gd name="T20" fmla="*/ 699 w 743"/>
              <a:gd name="T21" fmla="*/ 190 h 735"/>
              <a:gd name="T22" fmla="*/ 718 w 743"/>
              <a:gd name="T23" fmla="*/ 229 h 735"/>
              <a:gd name="T24" fmla="*/ 732 w 743"/>
              <a:gd name="T25" fmla="*/ 269 h 735"/>
              <a:gd name="T26" fmla="*/ 740 w 743"/>
              <a:gd name="T27" fmla="*/ 312 h 735"/>
              <a:gd name="T28" fmla="*/ 743 w 743"/>
              <a:gd name="T29" fmla="*/ 357 h 735"/>
              <a:gd name="T30" fmla="*/ 743 w 743"/>
              <a:gd name="T31" fmla="*/ 735 h 735"/>
              <a:gd name="T32" fmla="*/ 352 w 743"/>
              <a:gd name="T33" fmla="*/ 735 h 735"/>
              <a:gd name="T34" fmla="*/ 308 w 743"/>
              <a:gd name="T35" fmla="*/ 732 h 735"/>
              <a:gd name="T36" fmla="*/ 266 w 743"/>
              <a:gd name="T37" fmla="*/ 723 h 735"/>
              <a:gd name="T38" fmla="*/ 225 w 743"/>
              <a:gd name="T39" fmla="*/ 711 h 735"/>
              <a:gd name="T40" fmla="*/ 186 w 743"/>
              <a:gd name="T41" fmla="*/ 694 h 735"/>
              <a:gd name="T42" fmla="*/ 151 w 743"/>
              <a:gd name="T43" fmla="*/ 673 h 735"/>
              <a:gd name="T44" fmla="*/ 118 w 743"/>
              <a:gd name="T45" fmla="*/ 647 h 735"/>
              <a:gd name="T46" fmla="*/ 88 w 743"/>
              <a:gd name="T47" fmla="*/ 619 h 735"/>
              <a:gd name="T48" fmla="*/ 62 w 743"/>
              <a:gd name="T49" fmla="*/ 586 h 735"/>
              <a:gd name="T50" fmla="*/ 41 w 743"/>
              <a:gd name="T51" fmla="*/ 550 h 735"/>
              <a:gd name="T52" fmla="*/ 23 w 743"/>
              <a:gd name="T53" fmla="*/ 513 h 735"/>
              <a:gd name="T54" fmla="*/ 10 w 743"/>
              <a:gd name="T55" fmla="*/ 472 h 735"/>
              <a:gd name="T56" fmla="*/ 2 w 743"/>
              <a:gd name="T57" fmla="*/ 430 h 735"/>
              <a:gd name="T58" fmla="*/ 0 w 743"/>
              <a:gd name="T59" fmla="*/ 386 h 735"/>
              <a:gd name="T60" fmla="*/ 0 w 743"/>
              <a:gd name="T6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3" h="735">
                <a:moveTo>
                  <a:pt x="0" y="0"/>
                </a:moveTo>
                <a:lnTo>
                  <a:pt x="381" y="0"/>
                </a:lnTo>
                <a:lnTo>
                  <a:pt x="425" y="3"/>
                </a:lnTo>
                <a:lnTo>
                  <a:pt x="468" y="11"/>
                </a:lnTo>
                <a:lnTo>
                  <a:pt x="510" y="24"/>
                </a:lnTo>
                <a:lnTo>
                  <a:pt x="550" y="42"/>
                </a:lnTo>
                <a:lnTo>
                  <a:pt x="586" y="65"/>
                </a:lnTo>
                <a:lnTo>
                  <a:pt x="620" y="90"/>
                </a:lnTo>
                <a:lnTo>
                  <a:pt x="650" y="121"/>
                </a:lnTo>
                <a:lnTo>
                  <a:pt x="677" y="153"/>
                </a:lnTo>
                <a:lnTo>
                  <a:pt x="699" y="190"/>
                </a:lnTo>
                <a:lnTo>
                  <a:pt x="718" y="229"/>
                </a:lnTo>
                <a:lnTo>
                  <a:pt x="732" y="269"/>
                </a:lnTo>
                <a:lnTo>
                  <a:pt x="740" y="312"/>
                </a:lnTo>
                <a:lnTo>
                  <a:pt x="743" y="357"/>
                </a:lnTo>
                <a:lnTo>
                  <a:pt x="743" y="735"/>
                </a:lnTo>
                <a:lnTo>
                  <a:pt x="352" y="735"/>
                </a:lnTo>
                <a:lnTo>
                  <a:pt x="308" y="732"/>
                </a:lnTo>
                <a:lnTo>
                  <a:pt x="266" y="723"/>
                </a:lnTo>
                <a:lnTo>
                  <a:pt x="225" y="711"/>
                </a:lnTo>
                <a:lnTo>
                  <a:pt x="186" y="694"/>
                </a:lnTo>
                <a:lnTo>
                  <a:pt x="151" y="673"/>
                </a:lnTo>
                <a:lnTo>
                  <a:pt x="118" y="647"/>
                </a:lnTo>
                <a:lnTo>
                  <a:pt x="88" y="619"/>
                </a:lnTo>
                <a:lnTo>
                  <a:pt x="62" y="586"/>
                </a:lnTo>
                <a:lnTo>
                  <a:pt x="41" y="550"/>
                </a:lnTo>
                <a:lnTo>
                  <a:pt x="23" y="513"/>
                </a:lnTo>
                <a:lnTo>
                  <a:pt x="10" y="472"/>
                </a:lnTo>
                <a:lnTo>
                  <a:pt x="2" y="430"/>
                </a:lnTo>
                <a:lnTo>
                  <a:pt x="0" y="386"/>
                </a:lnTo>
                <a:lnTo>
                  <a:pt x="0"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10"/>
          <p:cNvSpPr>
            <a:spLocks/>
          </p:cNvSpPr>
          <p:nvPr/>
        </p:nvSpPr>
        <p:spPr bwMode="auto">
          <a:xfrm>
            <a:off x="5405576" y="3656944"/>
            <a:ext cx="874146" cy="875338"/>
          </a:xfrm>
          <a:custGeom>
            <a:avLst/>
            <a:gdLst>
              <a:gd name="T0" fmla="*/ 359 w 734"/>
              <a:gd name="T1" fmla="*/ 0 h 735"/>
              <a:gd name="T2" fmla="*/ 734 w 734"/>
              <a:gd name="T3" fmla="*/ 0 h 735"/>
              <a:gd name="T4" fmla="*/ 734 w 734"/>
              <a:gd name="T5" fmla="*/ 386 h 735"/>
              <a:gd name="T6" fmla="*/ 731 w 734"/>
              <a:gd name="T7" fmla="*/ 430 h 735"/>
              <a:gd name="T8" fmla="*/ 724 w 734"/>
              <a:gd name="T9" fmla="*/ 472 h 735"/>
              <a:gd name="T10" fmla="*/ 712 w 734"/>
              <a:gd name="T11" fmla="*/ 513 h 735"/>
              <a:gd name="T12" fmla="*/ 694 w 734"/>
              <a:gd name="T13" fmla="*/ 550 h 735"/>
              <a:gd name="T14" fmla="*/ 673 w 734"/>
              <a:gd name="T15" fmla="*/ 586 h 735"/>
              <a:gd name="T16" fmla="*/ 648 w 734"/>
              <a:gd name="T17" fmla="*/ 619 h 735"/>
              <a:gd name="T18" fmla="*/ 619 w 734"/>
              <a:gd name="T19" fmla="*/ 647 h 735"/>
              <a:gd name="T20" fmla="*/ 587 w 734"/>
              <a:gd name="T21" fmla="*/ 673 h 735"/>
              <a:gd name="T22" fmla="*/ 553 w 734"/>
              <a:gd name="T23" fmla="*/ 694 h 735"/>
              <a:gd name="T24" fmla="*/ 514 w 734"/>
              <a:gd name="T25" fmla="*/ 711 h 735"/>
              <a:gd name="T26" fmla="*/ 474 w 734"/>
              <a:gd name="T27" fmla="*/ 723 h 735"/>
              <a:gd name="T28" fmla="*/ 432 w 734"/>
              <a:gd name="T29" fmla="*/ 732 h 735"/>
              <a:gd name="T30" fmla="*/ 388 w 734"/>
              <a:gd name="T31" fmla="*/ 735 h 735"/>
              <a:gd name="T32" fmla="*/ 0 w 734"/>
              <a:gd name="T33" fmla="*/ 735 h 735"/>
              <a:gd name="T34" fmla="*/ 0 w 734"/>
              <a:gd name="T35" fmla="*/ 357 h 735"/>
              <a:gd name="T36" fmla="*/ 3 w 734"/>
              <a:gd name="T37" fmla="*/ 312 h 735"/>
              <a:gd name="T38" fmla="*/ 11 w 734"/>
              <a:gd name="T39" fmla="*/ 269 h 735"/>
              <a:gd name="T40" fmla="*/ 24 w 734"/>
              <a:gd name="T41" fmla="*/ 229 h 735"/>
              <a:gd name="T42" fmla="*/ 43 w 734"/>
              <a:gd name="T43" fmla="*/ 190 h 735"/>
              <a:gd name="T44" fmla="*/ 65 w 734"/>
              <a:gd name="T45" fmla="*/ 153 h 735"/>
              <a:gd name="T46" fmla="*/ 92 w 734"/>
              <a:gd name="T47" fmla="*/ 121 h 735"/>
              <a:gd name="T48" fmla="*/ 121 w 734"/>
              <a:gd name="T49" fmla="*/ 90 h 735"/>
              <a:gd name="T50" fmla="*/ 155 w 734"/>
              <a:gd name="T51" fmla="*/ 65 h 735"/>
              <a:gd name="T52" fmla="*/ 191 w 734"/>
              <a:gd name="T53" fmla="*/ 42 h 735"/>
              <a:gd name="T54" fmla="*/ 230 w 734"/>
              <a:gd name="T55" fmla="*/ 24 h 735"/>
              <a:gd name="T56" fmla="*/ 272 w 734"/>
              <a:gd name="T57" fmla="*/ 11 h 735"/>
              <a:gd name="T58" fmla="*/ 315 w 734"/>
              <a:gd name="T59" fmla="*/ 3 h 735"/>
              <a:gd name="T60" fmla="*/ 359 w 734"/>
              <a:gd name="T6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735">
                <a:moveTo>
                  <a:pt x="359" y="0"/>
                </a:moveTo>
                <a:lnTo>
                  <a:pt x="734" y="0"/>
                </a:lnTo>
                <a:lnTo>
                  <a:pt x="734" y="386"/>
                </a:lnTo>
                <a:lnTo>
                  <a:pt x="731" y="430"/>
                </a:lnTo>
                <a:lnTo>
                  <a:pt x="724" y="472"/>
                </a:lnTo>
                <a:lnTo>
                  <a:pt x="712" y="513"/>
                </a:lnTo>
                <a:lnTo>
                  <a:pt x="694" y="550"/>
                </a:lnTo>
                <a:lnTo>
                  <a:pt x="673" y="586"/>
                </a:lnTo>
                <a:lnTo>
                  <a:pt x="648" y="619"/>
                </a:lnTo>
                <a:lnTo>
                  <a:pt x="619" y="647"/>
                </a:lnTo>
                <a:lnTo>
                  <a:pt x="587" y="673"/>
                </a:lnTo>
                <a:lnTo>
                  <a:pt x="553" y="694"/>
                </a:lnTo>
                <a:lnTo>
                  <a:pt x="514" y="711"/>
                </a:lnTo>
                <a:lnTo>
                  <a:pt x="474" y="723"/>
                </a:lnTo>
                <a:lnTo>
                  <a:pt x="432" y="732"/>
                </a:lnTo>
                <a:lnTo>
                  <a:pt x="388" y="735"/>
                </a:lnTo>
                <a:lnTo>
                  <a:pt x="0" y="735"/>
                </a:lnTo>
                <a:lnTo>
                  <a:pt x="0" y="357"/>
                </a:lnTo>
                <a:lnTo>
                  <a:pt x="3" y="312"/>
                </a:lnTo>
                <a:lnTo>
                  <a:pt x="11" y="269"/>
                </a:lnTo>
                <a:lnTo>
                  <a:pt x="24" y="229"/>
                </a:lnTo>
                <a:lnTo>
                  <a:pt x="43" y="190"/>
                </a:lnTo>
                <a:lnTo>
                  <a:pt x="65" y="153"/>
                </a:lnTo>
                <a:lnTo>
                  <a:pt x="92" y="121"/>
                </a:lnTo>
                <a:lnTo>
                  <a:pt x="121" y="90"/>
                </a:lnTo>
                <a:lnTo>
                  <a:pt x="155" y="65"/>
                </a:lnTo>
                <a:lnTo>
                  <a:pt x="191" y="42"/>
                </a:lnTo>
                <a:lnTo>
                  <a:pt x="230" y="24"/>
                </a:lnTo>
                <a:lnTo>
                  <a:pt x="272" y="11"/>
                </a:lnTo>
                <a:lnTo>
                  <a:pt x="315" y="3"/>
                </a:lnTo>
                <a:lnTo>
                  <a:pt x="359"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23" name="Group 22"/>
          <p:cNvGrpSpPr/>
          <p:nvPr/>
        </p:nvGrpSpPr>
        <p:grpSpPr>
          <a:xfrm>
            <a:off x="4325398" y="4575156"/>
            <a:ext cx="1102806" cy="1597044"/>
            <a:chOff x="5356226" y="3367088"/>
            <a:chExt cx="1470025" cy="2128838"/>
          </a:xfrm>
        </p:grpSpPr>
        <p:sp>
          <p:nvSpPr>
            <p:cNvPr id="18" name="Freeform 11"/>
            <p:cNvSpPr>
              <a:spLocks/>
            </p:cNvSpPr>
            <p:nvPr/>
          </p:nvSpPr>
          <p:spPr bwMode="auto">
            <a:xfrm>
              <a:off x="5868988" y="5160963"/>
              <a:ext cx="442913" cy="76200"/>
            </a:xfrm>
            <a:custGeom>
              <a:avLst/>
              <a:gdLst>
                <a:gd name="T0" fmla="*/ 31 w 279"/>
                <a:gd name="T1" fmla="*/ 0 h 48"/>
                <a:gd name="T2" fmla="*/ 249 w 279"/>
                <a:gd name="T3" fmla="*/ 0 h 48"/>
                <a:gd name="T4" fmla="*/ 261 w 279"/>
                <a:gd name="T5" fmla="*/ 2 h 48"/>
                <a:gd name="T6" fmla="*/ 270 w 279"/>
                <a:gd name="T7" fmla="*/ 7 h 48"/>
                <a:gd name="T8" fmla="*/ 277 w 279"/>
                <a:gd name="T9" fmla="*/ 16 h 48"/>
                <a:gd name="T10" fmla="*/ 279 w 279"/>
                <a:gd name="T11" fmla="*/ 25 h 48"/>
                <a:gd name="T12" fmla="*/ 277 w 279"/>
                <a:gd name="T13" fmla="*/ 34 h 48"/>
                <a:gd name="T14" fmla="*/ 270 w 279"/>
                <a:gd name="T15" fmla="*/ 41 h 48"/>
                <a:gd name="T16" fmla="*/ 261 w 279"/>
                <a:gd name="T17" fmla="*/ 46 h 48"/>
                <a:gd name="T18" fmla="*/ 249 w 279"/>
                <a:gd name="T19" fmla="*/ 48 h 48"/>
                <a:gd name="T20" fmla="*/ 31 w 279"/>
                <a:gd name="T21" fmla="*/ 48 h 48"/>
                <a:gd name="T22" fmla="*/ 19 w 279"/>
                <a:gd name="T23" fmla="*/ 46 h 48"/>
                <a:gd name="T24" fmla="*/ 9 w 279"/>
                <a:gd name="T25" fmla="*/ 41 h 48"/>
                <a:gd name="T26" fmla="*/ 3 w 279"/>
                <a:gd name="T27" fmla="*/ 34 h 48"/>
                <a:gd name="T28" fmla="*/ 0 w 279"/>
                <a:gd name="T29" fmla="*/ 25 h 48"/>
                <a:gd name="T30" fmla="*/ 3 w 279"/>
                <a:gd name="T31" fmla="*/ 16 h 48"/>
                <a:gd name="T32" fmla="*/ 9 w 279"/>
                <a:gd name="T33" fmla="*/ 7 h 48"/>
                <a:gd name="T34" fmla="*/ 19 w 279"/>
                <a:gd name="T35" fmla="*/ 2 h 48"/>
                <a:gd name="T36" fmla="*/ 31 w 279"/>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48">
                  <a:moveTo>
                    <a:pt x="31" y="0"/>
                  </a:moveTo>
                  <a:lnTo>
                    <a:pt x="249" y="0"/>
                  </a:lnTo>
                  <a:lnTo>
                    <a:pt x="261" y="2"/>
                  </a:lnTo>
                  <a:lnTo>
                    <a:pt x="270" y="7"/>
                  </a:lnTo>
                  <a:lnTo>
                    <a:pt x="277" y="16"/>
                  </a:lnTo>
                  <a:lnTo>
                    <a:pt x="279" y="25"/>
                  </a:lnTo>
                  <a:lnTo>
                    <a:pt x="277" y="34"/>
                  </a:lnTo>
                  <a:lnTo>
                    <a:pt x="270" y="41"/>
                  </a:lnTo>
                  <a:lnTo>
                    <a:pt x="261" y="46"/>
                  </a:lnTo>
                  <a:lnTo>
                    <a:pt x="249" y="48"/>
                  </a:lnTo>
                  <a:lnTo>
                    <a:pt x="31" y="48"/>
                  </a:lnTo>
                  <a:lnTo>
                    <a:pt x="19" y="46"/>
                  </a:lnTo>
                  <a:lnTo>
                    <a:pt x="9" y="41"/>
                  </a:lnTo>
                  <a:lnTo>
                    <a:pt x="3" y="34"/>
                  </a:lnTo>
                  <a:lnTo>
                    <a:pt x="0" y="25"/>
                  </a:lnTo>
                  <a:lnTo>
                    <a:pt x="3" y="16"/>
                  </a:lnTo>
                  <a:lnTo>
                    <a:pt x="9" y="7"/>
                  </a:lnTo>
                  <a:lnTo>
                    <a:pt x="19" y="2"/>
                  </a:lnTo>
                  <a:lnTo>
                    <a:pt x="31" y="0"/>
                  </a:lnTo>
                  <a:close/>
                </a:path>
              </a:pathLst>
            </a:custGeom>
            <a:solidFill>
              <a:schemeClr val="bg1">
                <a:lumMod val="6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12"/>
            <p:cNvSpPr>
              <a:spLocks/>
            </p:cNvSpPr>
            <p:nvPr/>
          </p:nvSpPr>
          <p:spPr bwMode="auto">
            <a:xfrm>
              <a:off x="5868988" y="5248275"/>
              <a:ext cx="442913" cy="76200"/>
            </a:xfrm>
            <a:custGeom>
              <a:avLst/>
              <a:gdLst>
                <a:gd name="T0" fmla="*/ 31 w 279"/>
                <a:gd name="T1" fmla="*/ 0 h 48"/>
                <a:gd name="T2" fmla="*/ 249 w 279"/>
                <a:gd name="T3" fmla="*/ 0 h 48"/>
                <a:gd name="T4" fmla="*/ 261 w 279"/>
                <a:gd name="T5" fmla="*/ 2 h 48"/>
                <a:gd name="T6" fmla="*/ 270 w 279"/>
                <a:gd name="T7" fmla="*/ 7 h 48"/>
                <a:gd name="T8" fmla="*/ 277 w 279"/>
                <a:gd name="T9" fmla="*/ 15 h 48"/>
                <a:gd name="T10" fmla="*/ 279 w 279"/>
                <a:gd name="T11" fmla="*/ 24 h 48"/>
                <a:gd name="T12" fmla="*/ 277 w 279"/>
                <a:gd name="T13" fmla="*/ 33 h 48"/>
                <a:gd name="T14" fmla="*/ 270 w 279"/>
                <a:gd name="T15" fmla="*/ 41 h 48"/>
                <a:gd name="T16" fmla="*/ 261 w 279"/>
                <a:gd name="T17" fmla="*/ 46 h 48"/>
                <a:gd name="T18" fmla="*/ 249 w 279"/>
                <a:gd name="T19" fmla="*/ 48 h 48"/>
                <a:gd name="T20" fmla="*/ 31 w 279"/>
                <a:gd name="T21" fmla="*/ 48 h 48"/>
                <a:gd name="T22" fmla="*/ 19 w 279"/>
                <a:gd name="T23" fmla="*/ 46 h 48"/>
                <a:gd name="T24" fmla="*/ 9 w 279"/>
                <a:gd name="T25" fmla="*/ 41 h 48"/>
                <a:gd name="T26" fmla="*/ 3 w 279"/>
                <a:gd name="T27" fmla="*/ 33 h 48"/>
                <a:gd name="T28" fmla="*/ 0 w 279"/>
                <a:gd name="T29" fmla="*/ 24 h 48"/>
                <a:gd name="T30" fmla="*/ 3 w 279"/>
                <a:gd name="T31" fmla="*/ 15 h 48"/>
                <a:gd name="T32" fmla="*/ 9 w 279"/>
                <a:gd name="T33" fmla="*/ 7 h 48"/>
                <a:gd name="T34" fmla="*/ 19 w 279"/>
                <a:gd name="T35" fmla="*/ 2 h 48"/>
                <a:gd name="T36" fmla="*/ 31 w 279"/>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48">
                  <a:moveTo>
                    <a:pt x="31" y="0"/>
                  </a:moveTo>
                  <a:lnTo>
                    <a:pt x="249" y="0"/>
                  </a:lnTo>
                  <a:lnTo>
                    <a:pt x="261" y="2"/>
                  </a:lnTo>
                  <a:lnTo>
                    <a:pt x="270" y="7"/>
                  </a:lnTo>
                  <a:lnTo>
                    <a:pt x="277" y="15"/>
                  </a:lnTo>
                  <a:lnTo>
                    <a:pt x="279" y="24"/>
                  </a:lnTo>
                  <a:lnTo>
                    <a:pt x="277" y="33"/>
                  </a:lnTo>
                  <a:lnTo>
                    <a:pt x="270" y="41"/>
                  </a:lnTo>
                  <a:lnTo>
                    <a:pt x="261" y="46"/>
                  </a:lnTo>
                  <a:lnTo>
                    <a:pt x="249" y="48"/>
                  </a:lnTo>
                  <a:lnTo>
                    <a:pt x="31" y="48"/>
                  </a:lnTo>
                  <a:lnTo>
                    <a:pt x="19" y="46"/>
                  </a:lnTo>
                  <a:lnTo>
                    <a:pt x="9" y="41"/>
                  </a:lnTo>
                  <a:lnTo>
                    <a:pt x="3" y="33"/>
                  </a:lnTo>
                  <a:lnTo>
                    <a:pt x="0" y="24"/>
                  </a:lnTo>
                  <a:lnTo>
                    <a:pt x="3" y="15"/>
                  </a:lnTo>
                  <a:lnTo>
                    <a:pt x="9" y="7"/>
                  </a:lnTo>
                  <a:lnTo>
                    <a:pt x="19" y="2"/>
                  </a:lnTo>
                  <a:lnTo>
                    <a:pt x="31" y="0"/>
                  </a:lnTo>
                  <a:close/>
                </a:path>
              </a:pathLst>
            </a:custGeom>
            <a:solidFill>
              <a:schemeClr val="bg1">
                <a:lumMod val="6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Freeform 13"/>
            <p:cNvSpPr>
              <a:spLocks/>
            </p:cNvSpPr>
            <p:nvPr/>
          </p:nvSpPr>
          <p:spPr bwMode="auto">
            <a:xfrm>
              <a:off x="5868988" y="5334000"/>
              <a:ext cx="442913" cy="76200"/>
            </a:xfrm>
            <a:custGeom>
              <a:avLst/>
              <a:gdLst>
                <a:gd name="T0" fmla="*/ 31 w 279"/>
                <a:gd name="T1" fmla="*/ 0 h 48"/>
                <a:gd name="T2" fmla="*/ 249 w 279"/>
                <a:gd name="T3" fmla="*/ 0 h 48"/>
                <a:gd name="T4" fmla="*/ 261 w 279"/>
                <a:gd name="T5" fmla="*/ 2 h 48"/>
                <a:gd name="T6" fmla="*/ 270 w 279"/>
                <a:gd name="T7" fmla="*/ 7 h 48"/>
                <a:gd name="T8" fmla="*/ 277 w 279"/>
                <a:gd name="T9" fmla="*/ 14 h 48"/>
                <a:gd name="T10" fmla="*/ 279 w 279"/>
                <a:gd name="T11" fmla="*/ 25 h 48"/>
                <a:gd name="T12" fmla="*/ 277 w 279"/>
                <a:gd name="T13" fmla="*/ 34 h 48"/>
                <a:gd name="T14" fmla="*/ 270 w 279"/>
                <a:gd name="T15" fmla="*/ 41 h 48"/>
                <a:gd name="T16" fmla="*/ 261 w 279"/>
                <a:gd name="T17" fmla="*/ 46 h 48"/>
                <a:gd name="T18" fmla="*/ 249 w 279"/>
                <a:gd name="T19" fmla="*/ 48 h 48"/>
                <a:gd name="T20" fmla="*/ 31 w 279"/>
                <a:gd name="T21" fmla="*/ 48 h 48"/>
                <a:gd name="T22" fmla="*/ 19 w 279"/>
                <a:gd name="T23" fmla="*/ 46 h 48"/>
                <a:gd name="T24" fmla="*/ 9 w 279"/>
                <a:gd name="T25" fmla="*/ 41 h 48"/>
                <a:gd name="T26" fmla="*/ 3 w 279"/>
                <a:gd name="T27" fmla="*/ 34 h 48"/>
                <a:gd name="T28" fmla="*/ 0 w 279"/>
                <a:gd name="T29" fmla="*/ 25 h 48"/>
                <a:gd name="T30" fmla="*/ 3 w 279"/>
                <a:gd name="T31" fmla="*/ 14 h 48"/>
                <a:gd name="T32" fmla="*/ 9 w 279"/>
                <a:gd name="T33" fmla="*/ 7 h 48"/>
                <a:gd name="T34" fmla="*/ 19 w 279"/>
                <a:gd name="T35" fmla="*/ 2 h 48"/>
                <a:gd name="T36" fmla="*/ 31 w 279"/>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48">
                  <a:moveTo>
                    <a:pt x="31" y="0"/>
                  </a:moveTo>
                  <a:lnTo>
                    <a:pt x="249" y="0"/>
                  </a:lnTo>
                  <a:lnTo>
                    <a:pt x="261" y="2"/>
                  </a:lnTo>
                  <a:lnTo>
                    <a:pt x="270" y="7"/>
                  </a:lnTo>
                  <a:lnTo>
                    <a:pt x="277" y="14"/>
                  </a:lnTo>
                  <a:lnTo>
                    <a:pt x="279" y="25"/>
                  </a:lnTo>
                  <a:lnTo>
                    <a:pt x="277" y="34"/>
                  </a:lnTo>
                  <a:lnTo>
                    <a:pt x="270" y="41"/>
                  </a:lnTo>
                  <a:lnTo>
                    <a:pt x="261" y="46"/>
                  </a:lnTo>
                  <a:lnTo>
                    <a:pt x="249" y="48"/>
                  </a:lnTo>
                  <a:lnTo>
                    <a:pt x="31" y="48"/>
                  </a:lnTo>
                  <a:lnTo>
                    <a:pt x="19" y="46"/>
                  </a:lnTo>
                  <a:lnTo>
                    <a:pt x="9" y="41"/>
                  </a:lnTo>
                  <a:lnTo>
                    <a:pt x="3" y="34"/>
                  </a:lnTo>
                  <a:lnTo>
                    <a:pt x="0" y="25"/>
                  </a:lnTo>
                  <a:lnTo>
                    <a:pt x="3" y="14"/>
                  </a:lnTo>
                  <a:lnTo>
                    <a:pt x="9" y="7"/>
                  </a:lnTo>
                  <a:lnTo>
                    <a:pt x="19" y="2"/>
                  </a:lnTo>
                  <a:lnTo>
                    <a:pt x="31" y="0"/>
                  </a:lnTo>
                  <a:close/>
                </a:path>
              </a:pathLst>
            </a:custGeom>
            <a:solidFill>
              <a:schemeClr val="bg1">
                <a:lumMod val="6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14"/>
            <p:cNvSpPr>
              <a:spLocks/>
            </p:cNvSpPr>
            <p:nvPr/>
          </p:nvSpPr>
          <p:spPr bwMode="auto">
            <a:xfrm>
              <a:off x="5964238" y="5421313"/>
              <a:ext cx="250825" cy="74613"/>
            </a:xfrm>
            <a:custGeom>
              <a:avLst/>
              <a:gdLst>
                <a:gd name="T0" fmla="*/ 0 w 158"/>
                <a:gd name="T1" fmla="*/ 0 h 47"/>
                <a:gd name="T2" fmla="*/ 158 w 158"/>
                <a:gd name="T3" fmla="*/ 0 h 47"/>
                <a:gd name="T4" fmla="*/ 155 w 158"/>
                <a:gd name="T5" fmla="*/ 12 h 47"/>
                <a:gd name="T6" fmla="*/ 147 w 158"/>
                <a:gd name="T7" fmla="*/ 24 h 47"/>
                <a:gd name="T8" fmla="*/ 135 w 158"/>
                <a:gd name="T9" fmla="*/ 34 h 47"/>
                <a:gd name="T10" fmla="*/ 119 w 158"/>
                <a:gd name="T11" fmla="*/ 41 h 47"/>
                <a:gd name="T12" fmla="*/ 100 w 158"/>
                <a:gd name="T13" fmla="*/ 46 h 47"/>
                <a:gd name="T14" fmla="*/ 79 w 158"/>
                <a:gd name="T15" fmla="*/ 47 h 47"/>
                <a:gd name="T16" fmla="*/ 58 w 158"/>
                <a:gd name="T17" fmla="*/ 46 h 47"/>
                <a:gd name="T18" fmla="*/ 39 w 158"/>
                <a:gd name="T19" fmla="*/ 41 h 47"/>
                <a:gd name="T20" fmla="*/ 23 w 158"/>
                <a:gd name="T21" fmla="*/ 34 h 47"/>
                <a:gd name="T22" fmla="*/ 11 w 158"/>
                <a:gd name="T23" fmla="*/ 24 h 47"/>
                <a:gd name="T24" fmla="*/ 3 w 158"/>
                <a:gd name="T25" fmla="*/ 12 h 47"/>
                <a:gd name="T26" fmla="*/ 0 w 158"/>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47">
                  <a:moveTo>
                    <a:pt x="0" y="0"/>
                  </a:moveTo>
                  <a:lnTo>
                    <a:pt x="158" y="0"/>
                  </a:lnTo>
                  <a:lnTo>
                    <a:pt x="155" y="12"/>
                  </a:lnTo>
                  <a:lnTo>
                    <a:pt x="147" y="24"/>
                  </a:lnTo>
                  <a:lnTo>
                    <a:pt x="135" y="34"/>
                  </a:lnTo>
                  <a:lnTo>
                    <a:pt x="119" y="41"/>
                  </a:lnTo>
                  <a:lnTo>
                    <a:pt x="100" y="46"/>
                  </a:lnTo>
                  <a:lnTo>
                    <a:pt x="79" y="47"/>
                  </a:lnTo>
                  <a:lnTo>
                    <a:pt x="58" y="46"/>
                  </a:lnTo>
                  <a:lnTo>
                    <a:pt x="39" y="41"/>
                  </a:lnTo>
                  <a:lnTo>
                    <a:pt x="23" y="34"/>
                  </a:lnTo>
                  <a:lnTo>
                    <a:pt x="11" y="24"/>
                  </a:lnTo>
                  <a:lnTo>
                    <a:pt x="3" y="12"/>
                  </a:lnTo>
                  <a:lnTo>
                    <a:pt x="0" y="0"/>
                  </a:lnTo>
                  <a:close/>
                </a:path>
              </a:pathLst>
            </a:custGeom>
            <a:solidFill>
              <a:schemeClr val="bg1">
                <a:lumMod val="6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2" name="Freeform 15"/>
            <p:cNvSpPr>
              <a:spLocks noEditPoints="1"/>
            </p:cNvSpPr>
            <p:nvPr/>
          </p:nvSpPr>
          <p:spPr bwMode="auto">
            <a:xfrm>
              <a:off x="5356226" y="3367088"/>
              <a:ext cx="1470025" cy="1770063"/>
            </a:xfrm>
            <a:custGeom>
              <a:avLst/>
              <a:gdLst>
                <a:gd name="T0" fmla="*/ 391 w 926"/>
                <a:gd name="T1" fmla="*/ 221 h 1115"/>
                <a:gd name="T2" fmla="*/ 298 w 926"/>
                <a:gd name="T3" fmla="*/ 276 h 1115"/>
                <a:gd name="T4" fmla="*/ 235 w 926"/>
                <a:gd name="T5" fmla="*/ 365 h 1115"/>
                <a:gd name="T6" fmla="*/ 212 w 926"/>
                <a:gd name="T7" fmla="*/ 477 h 1115"/>
                <a:gd name="T8" fmla="*/ 236 w 926"/>
                <a:gd name="T9" fmla="*/ 592 h 1115"/>
                <a:gd name="T10" fmla="*/ 276 w 926"/>
                <a:gd name="T11" fmla="*/ 655 h 1115"/>
                <a:gd name="T12" fmla="*/ 283 w 926"/>
                <a:gd name="T13" fmla="*/ 662 h 1115"/>
                <a:gd name="T14" fmla="*/ 310 w 926"/>
                <a:gd name="T15" fmla="*/ 695 h 1115"/>
                <a:gd name="T16" fmla="*/ 346 w 926"/>
                <a:gd name="T17" fmla="*/ 745 h 1115"/>
                <a:gd name="T18" fmla="*/ 362 w 926"/>
                <a:gd name="T19" fmla="*/ 788 h 1115"/>
                <a:gd name="T20" fmla="*/ 374 w 926"/>
                <a:gd name="T21" fmla="*/ 827 h 1115"/>
                <a:gd name="T22" fmla="*/ 403 w 926"/>
                <a:gd name="T23" fmla="*/ 850 h 1115"/>
                <a:gd name="T24" fmla="*/ 523 w 926"/>
                <a:gd name="T25" fmla="*/ 850 h 1115"/>
                <a:gd name="T26" fmla="*/ 551 w 926"/>
                <a:gd name="T27" fmla="*/ 827 h 1115"/>
                <a:gd name="T28" fmla="*/ 564 w 926"/>
                <a:gd name="T29" fmla="*/ 788 h 1115"/>
                <a:gd name="T30" fmla="*/ 579 w 926"/>
                <a:gd name="T31" fmla="*/ 745 h 1115"/>
                <a:gd name="T32" fmla="*/ 623 w 926"/>
                <a:gd name="T33" fmla="*/ 685 h 1115"/>
                <a:gd name="T34" fmla="*/ 677 w 926"/>
                <a:gd name="T35" fmla="*/ 615 h 1115"/>
                <a:gd name="T36" fmla="*/ 711 w 926"/>
                <a:gd name="T37" fmla="*/ 514 h 1115"/>
                <a:gd name="T38" fmla="*/ 703 w 926"/>
                <a:gd name="T39" fmla="*/ 400 h 1115"/>
                <a:gd name="T40" fmla="*/ 652 w 926"/>
                <a:gd name="T41" fmla="*/ 302 h 1115"/>
                <a:gd name="T42" fmla="*/ 569 w 926"/>
                <a:gd name="T43" fmla="*/ 235 h 1115"/>
                <a:gd name="T44" fmla="*/ 463 w 926"/>
                <a:gd name="T45" fmla="*/ 210 h 1115"/>
                <a:gd name="T46" fmla="*/ 569 w 926"/>
                <a:gd name="T47" fmla="*/ 13 h 1115"/>
                <a:gd name="T48" fmla="*/ 711 w 926"/>
                <a:gd name="T49" fmla="*/ 73 h 1115"/>
                <a:gd name="T50" fmla="*/ 824 w 926"/>
                <a:gd name="T51" fmla="*/ 173 h 1115"/>
                <a:gd name="T52" fmla="*/ 900 w 926"/>
                <a:gd name="T53" fmla="*/ 308 h 1115"/>
                <a:gd name="T54" fmla="*/ 926 w 926"/>
                <a:gd name="T55" fmla="*/ 463 h 1115"/>
                <a:gd name="T56" fmla="*/ 904 w 926"/>
                <a:gd name="T57" fmla="*/ 606 h 1115"/>
                <a:gd name="T58" fmla="*/ 842 w 926"/>
                <a:gd name="T59" fmla="*/ 730 h 1115"/>
                <a:gd name="T60" fmla="*/ 766 w 926"/>
                <a:gd name="T61" fmla="*/ 816 h 1115"/>
                <a:gd name="T62" fmla="*/ 712 w 926"/>
                <a:gd name="T63" fmla="*/ 881 h 1115"/>
                <a:gd name="T64" fmla="*/ 670 w 926"/>
                <a:gd name="T65" fmla="*/ 947 h 1115"/>
                <a:gd name="T66" fmla="*/ 650 w 926"/>
                <a:gd name="T67" fmla="*/ 1000 h 1115"/>
                <a:gd name="T68" fmla="*/ 635 w 926"/>
                <a:gd name="T69" fmla="*/ 1051 h 1115"/>
                <a:gd name="T70" fmla="*/ 611 w 926"/>
                <a:gd name="T71" fmla="*/ 1092 h 1115"/>
                <a:gd name="T72" fmla="*/ 566 w 926"/>
                <a:gd name="T73" fmla="*/ 1113 h 1115"/>
                <a:gd name="T74" fmla="*/ 359 w 926"/>
                <a:gd name="T75" fmla="*/ 1113 h 1115"/>
                <a:gd name="T76" fmla="*/ 314 w 926"/>
                <a:gd name="T77" fmla="*/ 1092 h 1115"/>
                <a:gd name="T78" fmla="*/ 291 w 926"/>
                <a:gd name="T79" fmla="*/ 1051 h 1115"/>
                <a:gd name="T80" fmla="*/ 276 w 926"/>
                <a:gd name="T81" fmla="*/ 1000 h 1115"/>
                <a:gd name="T82" fmla="*/ 256 w 926"/>
                <a:gd name="T83" fmla="*/ 947 h 1115"/>
                <a:gd name="T84" fmla="*/ 211 w 926"/>
                <a:gd name="T85" fmla="*/ 879 h 1115"/>
                <a:gd name="T86" fmla="*/ 155 w 926"/>
                <a:gd name="T87" fmla="*/ 813 h 1115"/>
                <a:gd name="T88" fmla="*/ 119 w 926"/>
                <a:gd name="T89" fmla="*/ 774 h 1115"/>
                <a:gd name="T90" fmla="*/ 118 w 926"/>
                <a:gd name="T91" fmla="*/ 773 h 1115"/>
                <a:gd name="T92" fmla="*/ 40 w 926"/>
                <a:gd name="T93" fmla="*/ 654 h 1115"/>
                <a:gd name="T94" fmla="*/ 2 w 926"/>
                <a:gd name="T95" fmla="*/ 513 h 1115"/>
                <a:gd name="T96" fmla="*/ 12 w 926"/>
                <a:gd name="T97" fmla="*/ 358 h 1115"/>
                <a:gd name="T98" fmla="*/ 72 w 926"/>
                <a:gd name="T99" fmla="*/ 215 h 1115"/>
                <a:gd name="T100" fmla="*/ 173 w 926"/>
                <a:gd name="T101" fmla="*/ 102 h 1115"/>
                <a:gd name="T102" fmla="*/ 306 w 926"/>
                <a:gd name="T103" fmla="*/ 27 h 1115"/>
                <a:gd name="T104" fmla="*/ 463 w 926"/>
                <a:gd name="T105"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6" h="1115">
                  <a:moveTo>
                    <a:pt x="463" y="210"/>
                  </a:moveTo>
                  <a:lnTo>
                    <a:pt x="426" y="213"/>
                  </a:lnTo>
                  <a:lnTo>
                    <a:pt x="391" y="221"/>
                  </a:lnTo>
                  <a:lnTo>
                    <a:pt x="357" y="235"/>
                  </a:lnTo>
                  <a:lnTo>
                    <a:pt x="327" y="253"/>
                  </a:lnTo>
                  <a:lnTo>
                    <a:pt x="298" y="276"/>
                  </a:lnTo>
                  <a:lnTo>
                    <a:pt x="274" y="302"/>
                  </a:lnTo>
                  <a:lnTo>
                    <a:pt x="252" y="332"/>
                  </a:lnTo>
                  <a:lnTo>
                    <a:pt x="235" y="365"/>
                  </a:lnTo>
                  <a:lnTo>
                    <a:pt x="223" y="400"/>
                  </a:lnTo>
                  <a:lnTo>
                    <a:pt x="215" y="438"/>
                  </a:lnTo>
                  <a:lnTo>
                    <a:pt x="212" y="477"/>
                  </a:lnTo>
                  <a:lnTo>
                    <a:pt x="215" y="517"/>
                  </a:lnTo>
                  <a:lnTo>
                    <a:pt x="223" y="556"/>
                  </a:lnTo>
                  <a:lnTo>
                    <a:pt x="236" y="592"/>
                  </a:lnTo>
                  <a:lnTo>
                    <a:pt x="254" y="625"/>
                  </a:lnTo>
                  <a:lnTo>
                    <a:pt x="276" y="655"/>
                  </a:lnTo>
                  <a:lnTo>
                    <a:pt x="276" y="655"/>
                  </a:lnTo>
                  <a:lnTo>
                    <a:pt x="277" y="656"/>
                  </a:lnTo>
                  <a:lnTo>
                    <a:pt x="277" y="656"/>
                  </a:lnTo>
                  <a:lnTo>
                    <a:pt x="283" y="662"/>
                  </a:lnTo>
                  <a:lnTo>
                    <a:pt x="288" y="668"/>
                  </a:lnTo>
                  <a:lnTo>
                    <a:pt x="298" y="680"/>
                  </a:lnTo>
                  <a:lnTo>
                    <a:pt x="310" y="695"/>
                  </a:lnTo>
                  <a:lnTo>
                    <a:pt x="322" y="711"/>
                  </a:lnTo>
                  <a:lnTo>
                    <a:pt x="335" y="727"/>
                  </a:lnTo>
                  <a:lnTo>
                    <a:pt x="346" y="745"/>
                  </a:lnTo>
                  <a:lnTo>
                    <a:pt x="353" y="759"/>
                  </a:lnTo>
                  <a:lnTo>
                    <a:pt x="358" y="773"/>
                  </a:lnTo>
                  <a:lnTo>
                    <a:pt x="362" y="788"/>
                  </a:lnTo>
                  <a:lnTo>
                    <a:pt x="365" y="802"/>
                  </a:lnTo>
                  <a:lnTo>
                    <a:pt x="369" y="816"/>
                  </a:lnTo>
                  <a:lnTo>
                    <a:pt x="374" y="827"/>
                  </a:lnTo>
                  <a:lnTo>
                    <a:pt x="382" y="837"/>
                  </a:lnTo>
                  <a:lnTo>
                    <a:pt x="391" y="845"/>
                  </a:lnTo>
                  <a:lnTo>
                    <a:pt x="403" y="850"/>
                  </a:lnTo>
                  <a:lnTo>
                    <a:pt x="418" y="852"/>
                  </a:lnTo>
                  <a:lnTo>
                    <a:pt x="507" y="852"/>
                  </a:lnTo>
                  <a:lnTo>
                    <a:pt x="523" y="850"/>
                  </a:lnTo>
                  <a:lnTo>
                    <a:pt x="535" y="845"/>
                  </a:lnTo>
                  <a:lnTo>
                    <a:pt x="544" y="837"/>
                  </a:lnTo>
                  <a:lnTo>
                    <a:pt x="551" y="827"/>
                  </a:lnTo>
                  <a:lnTo>
                    <a:pt x="556" y="816"/>
                  </a:lnTo>
                  <a:lnTo>
                    <a:pt x="560" y="802"/>
                  </a:lnTo>
                  <a:lnTo>
                    <a:pt x="564" y="788"/>
                  </a:lnTo>
                  <a:lnTo>
                    <a:pt x="568" y="773"/>
                  </a:lnTo>
                  <a:lnTo>
                    <a:pt x="573" y="759"/>
                  </a:lnTo>
                  <a:lnTo>
                    <a:pt x="579" y="745"/>
                  </a:lnTo>
                  <a:lnTo>
                    <a:pt x="593" y="724"/>
                  </a:lnTo>
                  <a:lnTo>
                    <a:pt x="609" y="704"/>
                  </a:lnTo>
                  <a:lnTo>
                    <a:pt x="623" y="685"/>
                  </a:lnTo>
                  <a:lnTo>
                    <a:pt x="636" y="670"/>
                  </a:lnTo>
                  <a:lnTo>
                    <a:pt x="658" y="645"/>
                  </a:lnTo>
                  <a:lnTo>
                    <a:pt x="677" y="615"/>
                  </a:lnTo>
                  <a:lnTo>
                    <a:pt x="693" y="584"/>
                  </a:lnTo>
                  <a:lnTo>
                    <a:pt x="704" y="550"/>
                  </a:lnTo>
                  <a:lnTo>
                    <a:pt x="711" y="514"/>
                  </a:lnTo>
                  <a:lnTo>
                    <a:pt x="713" y="477"/>
                  </a:lnTo>
                  <a:lnTo>
                    <a:pt x="711" y="438"/>
                  </a:lnTo>
                  <a:lnTo>
                    <a:pt x="703" y="400"/>
                  </a:lnTo>
                  <a:lnTo>
                    <a:pt x="690" y="365"/>
                  </a:lnTo>
                  <a:lnTo>
                    <a:pt x="674" y="332"/>
                  </a:lnTo>
                  <a:lnTo>
                    <a:pt x="652" y="302"/>
                  </a:lnTo>
                  <a:lnTo>
                    <a:pt x="628" y="276"/>
                  </a:lnTo>
                  <a:lnTo>
                    <a:pt x="599" y="253"/>
                  </a:lnTo>
                  <a:lnTo>
                    <a:pt x="569" y="235"/>
                  </a:lnTo>
                  <a:lnTo>
                    <a:pt x="535" y="221"/>
                  </a:lnTo>
                  <a:lnTo>
                    <a:pt x="500" y="213"/>
                  </a:lnTo>
                  <a:lnTo>
                    <a:pt x="463" y="210"/>
                  </a:lnTo>
                  <a:close/>
                  <a:moveTo>
                    <a:pt x="463" y="0"/>
                  </a:moveTo>
                  <a:lnTo>
                    <a:pt x="517" y="3"/>
                  </a:lnTo>
                  <a:lnTo>
                    <a:pt x="569" y="13"/>
                  </a:lnTo>
                  <a:lnTo>
                    <a:pt x="619" y="27"/>
                  </a:lnTo>
                  <a:lnTo>
                    <a:pt x="667" y="47"/>
                  </a:lnTo>
                  <a:lnTo>
                    <a:pt x="711" y="73"/>
                  </a:lnTo>
                  <a:lnTo>
                    <a:pt x="753" y="102"/>
                  </a:lnTo>
                  <a:lnTo>
                    <a:pt x="791" y="136"/>
                  </a:lnTo>
                  <a:lnTo>
                    <a:pt x="824" y="173"/>
                  </a:lnTo>
                  <a:lnTo>
                    <a:pt x="854" y="215"/>
                  </a:lnTo>
                  <a:lnTo>
                    <a:pt x="879" y="260"/>
                  </a:lnTo>
                  <a:lnTo>
                    <a:pt x="900" y="308"/>
                  </a:lnTo>
                  <a:lnTo>
                    <a:pt x="914" y="358"/>
                  </a:lnTo>
                  <a:lnTo>
                    <a:pt x="923" y="410"/>
                  </a:lnTo>
                  <a:lnTo>
                    <a:pt x="926" y="463"/>
                  </a:lnTo>
                  <a:lnTo>
                    <a:pt x="924" y="512"/>
                  </a:lnTo>
                  <a:lnTo>
                    <a:pt x="916" y="560"/>
                  </a:lnTo>
                  <a:lnTo>
                    <a:pt x="904" y="606"/>
                  </a:lnTo>
                  <a:lnTo>
                    <a:pt x="888" y="650"/>
                  </a:lnTo>
                  <a:lnTo>
                    <a:pt x="867" y="691"/>
                  </a:lnTo>
                  <a:lnTo>
                    <a:pt x="842" y="730"/>
                  </a:lnTo>
                  <a:lnTo>
                    <a:pt x="814" y="766"/>
                  </a:lnTo>
                  <a:lnTo>
                    <a:pt x="782" y="799"/>
                  </a:lnTo>
                  <a:lnTo>
                    <a:pt x="766" y="816"/>
                  </a:lnTo>
                  <a:lnTo>
                    <a:pt x="749" y="835"/>
                  </a:lnTo>
                  <a:lnTo>
                    <a:pt x="731" y="857"/>
                  </a:lnTo>
                  <a:lnTo>
                    <a:pt x="712" y="881"/>
                  </a:lnTo>
                  <a:lnTo>
                    <a:pt x="695" y="905"/>
                  </a:lnTo>
                  <a:lnTo>
                    <a:pt x="679" y="930"/>
                  </a:lnTo>
                  <a:lnTo>
                    <a:pt x="670" y="947"/>
                  </a:lnTo>
                  <a:lnTo>
                    <a:pt x="662" y="964"/>
                  </a:lnTo>
                  <a:lnTo>
                    <a:pt x="655" y="982"/>
                  </a:lnTo>
                  <a:lnTo>
                    <a:pt x="650" y="1000"/>
                  </a:lnTo>
                  <a:lnTo>
                    <a:pt x="645" y="1017"/>
                  </a:lnTo>
                  <a:lnTo>
                    <a:pt x="640" y="1035"/>
                  </a:lnTo>
                  <a:lnTo>
                    <a:pt x="635" y="1051"/>
                  </a:lnTo>
                  <a:lnTo>
                    <a:pt x="629" y="1066"/>
                  </a:lnTo>
                  <a:lnTo>
                    <a:pt x="621" y="1079"/>
                  </a:lnTo>
                  <a:lnTo>
                    <a:pt x="611" y="1092"/>
                  </a:lnTo>
                  <a:lnTo>
                    <a:pt x="598" y="1101"/>
                  </a:lnTo>
                  <a:lnTo>
                    <a:pt x="584" y="1109"/>
                  </a:lnTo>
                  <a:lnTo>
                    <a:pt x="566" y="1113"/>
                  </a:lnTo>
                  <a:lnTo>
                    <a:pt x="544" y="1115"/>
                  </a:lnTo>
                  <a:lnTo>
                    <a:pt x="380" y="1115"/>
                  </a:lnTo>
                  <a:lnTo>
                    <a:pt x="359" y="1113"/>
                  </a:lnTo>
                  <a:lnTo>
                    <a:pt x="342" y="1109"/>
                  </a:lnTo>
                  <a:lnTo>
                    <a:pt x="327" y="1101"/>
                  </a:lnTo>
                  <a:lnTo>
                    <a:pt x="314" y="1092"/>
                  </a:lnTo>
                  <a:lnTo>
                    <a:pt x="305" y="1079"/>
                  </a:lnTo>
                  <a:lnTo>
                    <a:pt x="297" y="1066"/>
                  </a:lnTo>
                  <a:lnTo>
                    <a:pt x="291" y="1051"/>
                  </a:lnTo>
                  <a:lnTo>
                    <a:pt x="285" y="1035"/>
                  </a:lnTo>
                  <a:lnTo>
                    <a:pt x="280" y="1017"/>
                  </a:lnTo>
                  <a:lnTo>
                    <a:pt x="276" y="1000"/>
                  </a:lnTo>
                  <a:lnTo>
                    <a:pt x="270" y="982"/>
                  </a:lnTo>
                  <a:lnTo>
                    <a:pt x="263" y="964"/>
                  </a:lnTo>
                  <a:lnTo>
                    <a:pt x="256" y="947"/>
                  </a:lnTo>
                  <a:lnTo>
                    <a:pt x="247" y="930"/>
                  </a:lnTo>
                  <a:lnTo>
                    <a:pt x="230" y="904"/>
                  </a:lnTo>
                  <a:lnTo>
                    <a:pt x="211" y="879"/>
                  </a:lnTo>
                  <a:lnTo>
                    <a:pt x="192" y="854"/>
                  </a:lnTo>
                  <a:lnTo>
                    <a:pt x="173" y="832"/>
                  </a:lnTo>
                  <a:lnTo>
                    <a:pt x="155" y="813"/>
                  </a:lnTo>
                  <a:lnTo>
                    <a:pt x="140" y="796"/>
                  </a:lnTo>
                  <a:lnTo>
                    <a:pt x="119" y="775"/>
                  </a:lnTo>
                  <a:lnTo>
                    <a:pt x="119" y="774"/>
                  </a:lnTo>
                  <a:lnTo>
                    <a:pt x="118" y="773"/>
                  </a:lnTo>
                  <a:lnTo>
                    <a:pt x="118" y="773"/>
                  </a:lnTo>
                  <a:lnTo>
                    <a:pt x="118" y="773"/>
                  </a:lnTo>
                  <a:lnTo>
                    <a:pt x="88" y="736"/>
                  </a:lnTo>
                  <a:lnTo>
                    <a:pt x="62" y="697"/>
                  </a:lnTo>
                  <a:lnTo>
                    <a:pt x="40" y="654"/>
                  </a:lnTo>
                  <a:lnTo>
                    <a:pt x="23" y="609"/>
                  </a:lnTo>
                  <a:lnTo>
                    <a:pt x="10" y="562"/>
                  </a:lnTo>
                  <a:lnTo>
                    <a:pt x="2" y="513"/>
                  </a:lnTo>
                  <a:lnTo>
                    <a:pt x="0" y="463"/>
                  </a:lnTo>
                  <a:lnTo>
                    <a:pt x="3" y="410"/>
                  </a:lnTo>
                  <a:lnTo>
                    <a:pt x="12" y="358"/>
                  </a:lnTo>
                  <a:lnTo>
                    <a:pt x="26" y="308"/>
                  </a:lnTo>
                  <a:lnTo>
                    <a:pt x="47" y="260"/>
                  </a:lnTo>
                  <a:lnTo>
                    <a:pt x="72" y="215"/>
                  </a:lnTo>
                  <a:lnTo>
                    <a:pt x="102" y="173"/>
                  </a:lnTo>
                  <a:lnTo>
                    <a:pt x="135" y="136"/>
                  </a:lnTo>
                  <a:lnTo>
                    <a:pt x="173" y="102"/>
                  </a:lnTo>
                  <a:lnTo>
                    <a:pt x="215" y="73"/>
                  </a:lnTo>
                  <a:lnTo>
                    <a:pt x="259" y="47"/>
                  </a:lnTo>
                  <a:lnTo>
                    <a:pt x="306" y="27"/>
                  </a:lnTo>
                  <a:lnTo>
                    <a:pt x="357" y="13"/>
                  </a:lnTo>
                  <a:lnTo>
                    <a:pt x="409" y="3"/>
                  </a:lnTo>
                  <a:lnTo>
                    <a:pt x="463" y="0"/>
                  </a:lnTo>
                  <a:close/>
                </a:path>
              </a:pathLst>
            </a:custGeom>
            <a:solidFill>
              <a:schemeClr val="bg1">
                <a:lumMod val="6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77" name="TextBox 76"/>
          <p:cNvSpPr txBox="1"/>
          <p:nvPr/>
        </p:nvSpPr>
        <p:spPr>
          <a:xfrm>
            <a:off x="7014608" y="5094982"/>
            <a:ext cx="1976992" cy="1077218"/>
          </a:xfrm>
          <a:prstGeom prst="rect">
            <a:avLst/>
          </a:prstGeom>
          <a:noFill/>
        </p:spPr>
        <p:txBody>
          <a:bodyPr wrap="square" rtlCol="0">
            <a:spAutoFit/>
          </a:bodyPr>
          <a:lstStyle/>
          <a:p>
            <a:r>
              <a:rPr lang="en-US" sz="1600" kern="0" dirty="0">
                <a:solidFill>
                  <a:schemeClr val="tx1">
                    <a:lumMod val="75000"/>
                    <a:lumOff val="25000"/>
                  </a:schemeClr>
                </a:solidFill>
                <a:latin typeface="Agency FB" panose="020B0503020202020204" pitchFamily="34" charset="0"/>
                <a:cs typeface="Arial" panose="020B0604020202020204" pitchFamily="34" charset="0"/>
              </a:rPr>
              <a:t>O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número</a:t>
            </a:r>
            <a:r>
              <a:rPr lang="en-US" sz="1600" kern="0" dirty="0">
                <a:solidFill>
                  <a:schemeClr val="tx1">
                    <a:lumMod val="75000"/>
                    <a:lumOff val="25000"/>
                  </a:schemeClr>
                </a:solidFill>
                <a:latin typeface="Agency FB" panose="020B0503020202020204" pitchFamily="34" charset="0"/>
                <a:cs typeface="Arial" panose="020B0604020202020204" pitchFamily="34" charset="0"/>
              </a:rPr>
              <a:t> de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potenciais</a:t>
            </a:r>
            <a:r>
              <a:rPr lang="en-US" sz="1600" kern="0" dirty="0">
                <a:solidFill>
                  <a:schemeClr val="tx1">
                    <a:lumMod val="75000"/>
                    <a:lumOff val="25000"/>
                  </a:schemeClr>
                </a:solidFill>
                <a:latin typeface="Agency FB" panose="020B0503020202020204" pitchFamily="34" charset="0"/>
                <a:cs typeface="Arial" panose="020B0604020202020204" pitchFamily="34" charset="0"/>
              </a:rPr>
              <a:t>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financiadores</a:t>
            </a:r>
            <a:r>
              <a:rPr lang="en-US" sz="1600" kern="0" dirty="0">
                <a:solidFill>
                  <a:schemeClr val="tx1">
                    <a:lumMod val="75000"/>
                    <a:lumOff val="25000"/>
                  </a:schemeClr>
                </a:solidFill>
                <a:latin typeface="Agency FB" panose="020B0503020202020204" pitchFamily="34" charset="0"/>
                <a:cs typeface="Arial" panose="020B0604020202020204" pitchFamily="34" charset="0"/>
              </a:rPr>
              <a:t> da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empresa</a:t>
            </a:r>
            <a:r>
              <a:rPr lang="en-US" sz="1600" kern="0" dirty="0">
                <a:solidFill>
                  <a:schemeClr val="tx1">
                    <a:lumMod val="75000"/>
                    <a:lumOff val="25000"/>
                  </a:schemeClr>
                </a:solidFill>
                <a:latin typeface="Agency FB" panose="020B0503020202020204" pitchFamily="34" charset="0"/>
                <a:cs typeface="Arial" panose="020B0604020202020204" pitchFamily="34" charset="0"/>
              </a:rPr>
              <a:t> é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muito</a:t>
            </a:r>
            <a:r>
              <a:rPr lang="en-US" sz="1600" kern="0" dirty="0">
                <a:solidFill>
                  <a:schemeClr val="tx1">
                    <a:lumMod val="75000"/>
                    <a:lumOff val="25000"/>
                  </a:schemeClr>
                </a:solidFill>
                <a:latin typeface="Agency FB" panose="020B0503020202020204" pitchFamily="34" charset="0"/>
                <a:cs typeface="Arial" panose="020B0604020202020204" pitchFamily="34" charset="0"/>
              </a:rPr>
              <a:t>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grande</a:t>
            </a:r>
            <a:r>
              <a:rPr lang="en-US" sz="1600" kern="0" dirty="0">
                <a:solidFill>
                  <a:schemeClr val="tx1">
                    <a:lumMod val="75000"/>
                    <a:lumOff val="25000"/>
                  </a:schemeClr>
                </a:solidFill>
                <a:latin typeface="Agency FB" panose="020B0503020202020204" pitchFamily="34" charset="0"/>
                <a:cs typeface="Arial" panose="020B0604020202020204" pitchFamily="34" charset="0"/>
              </a:rPr>
              <a:t>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poupança</a:t>
            </a:r>
            <a:r>
              <a:rPr lang="en-US" sz="1600" kern="0" dirty="0">
                <a:solidFill>
                  <a:schemeClr val="tx1">
                    <a:lumMod val="75000"/>
                    <a:lumOff val="25000"/>
                  </a:schemeClr>
                </a:solidFill>
                <a:latin typeface="Agency FB" panose="020B0503020202020204" pitchFamily="34" charset="0"/>
                <a:cs typeface="Arial" panose="020B0604020202020204" pitchFamily="34" charset="0"/>
              </a:rPr>
              <a:t> vs.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investimento</a:t>
            </a:r>
            <a:r>
              <a:rPr lang="en-US" sz="1600" kern="0" dirty="0">
                <a:solidFill>
                  <a:schemeClr val="tx1">
                    <a:lumMod val="75000"/>
                    <a:lumOff val="25000"/>
                  </a:schemeClr>
                </a:solidFill>
                <a:latin typeface="Agency FB" panose="020B0503020202020204" pitchFamily="34" charset="0"/>
                <a:cs typeface="Arial" panose="020B0604020202020204" pitchFamily="34" charset="0"/>
              </a:rPr>
              <a:t> </a:t>
            </a:r>
            <a:r>
              <a:rPr lang="en-US" sz="1600" kern="0" dirty="0" err="1">
                <a:solidFill>
                  <a:schemeClr val="tx1">
                    <a:lumMod val="75000"/>
                    <a:lumOff val="25000"/>
                  </a:schemeClr>
                </a:solidFill>
                <a:latin typeface="Agency FB" panose="020B0503020202020204" pitchFamily="34" charset="0"/>
                <a:cs typeface="Arial" panose="020B0604020202020204" pitchFamily="34" charset="0"/>
              </a:rPr>
              <a:t>produtivo</a:t>
            </a:r>
            <a:r>
              <a:rPr lang="en-US" sz="1600" kern="0" dirty="0">
                <a:solidFill>
                  <a:schemeClr val="tx1">
                    <a:lumMod val="75000"/>
                    <a:lumOff val="25000"/>
                  </a:schemeClr>
                </a:solidFill>
                <a:latin typeface="Agency FB" panose="020B0503020202020204" pitchFamily="34" charset="0"/>
                <a:cs typeface="Arial" panose="020B0604020202020204" pitchFamily="34" charset="0"/>
              </a:rPr>
              <a:t>) </a:t>
            </a:r>
            <a:endParaRPr lang="en-US" sz="1600" dirty="0">
              <a:solidFill>
                <a:schemeClr val="tx1">
                  <a:lumMod val="75000"/>
                  <a:lumOff val="25000"/>
                </a:schemeClr>
              </a:solidFill>
              <a:latin typeface="Agency FB" panose="020B0503020202020204" pitchFamily="34" charset="0"/>
              <a:cs typeface="Arial" panose="020B0604020202020204" pitchFamily="34" charset="0"/>
            </a:endParaRPr>
          </a:p>
        </p:txBody>
      </p:sp>
      <p:sp>
        <p:nvSpPr>
          <p:cNvPr id="78" name="TextBox 77"/>
          <p:cNvSpPr txBox="1"/>
          <p:nvPr/>
        </p:nvSpPr>
        <p:spPr>
          <a:xfrm>
            <a:off x="7014608" y="4540202"/>
            <a:ext cx="2137975" cy="553998"/>
          </a:xfrm>
          <a:prstGeom prst="rect">
            <a:avLst/>
          </a:prstGeom>
          <a:noFill/>
        </p:spPr>
        <p:txBody>
          <a:bodyPr wrap="square" rtlCol="0">
            <a:spAutoFit/>
          </a:bodyPr>
          <a:lstStyle/>
          <a:p>
            <a:r>
              <a:rPr lang="en-US" sz="1500" b="1" dirty="0">
                <a:solidFill>
                  <a:srgbClr val="C00000"/>
                </a:solidFill>
                <a:cs typeface="Arial" panose="020B0604020202020204" pitchFamily="34" charset="0"/>
              </a:rPr>
              <a:t>UNIVERSO DE INVESTIDORES</a:t>
            </a:r>
          </a:p>
        </p:txBody>
      </p:sp>
      <p:sp>
        <p:nvSpPr>
          <p:cNvPr id="80" name="TextBox 79"/>
          <p:cNvSpPr txBox="1"/>
          <p:nvPr/>
        </p:nvSpPr>
        <p:spPr>
          <a:xfrm>
            <a:off x="381000" y="4990360"/>
            <a:ext cx="2328809" cy="1200329"/>
          </a:xfrm>
          <a:prstGeom prst="rect">
            <a:avLst/>
          </a:prstGeom>
          <a:noFill/>
        </p:spPr>
        <p:txBody>
          <a:bodyPr wrap="square" rtlCol="0">
            <a:spAutoFit/>
          </a:bodyPr>
          <a:lstStyle/>
          <a:p>
            <a:pPr algn="r"/>
            <a:r>
              <a:rPr lang="en-US" kern="0" dirty="0">
                <a:solidFill>
                  <a:schemeClr val="tx1">
                    <a:lumMod val="75000"/>
                    <a:lumOff val="25000"/>
                  </a:schemeClr>
                </a:solidFill>
                <a:latin typeface="Agency FB" panose="020B0503020202020204" pitchFamily="34" charset="0"/>
                <a:cs typeface="Arial" panose="020B0604020202020204" pitchFamily="34" charset="0"/>
              </a:rPr>
              <a:t>MC é o </a:t>
            </a:r>
            <a:r>
              <a:rPr lang="en-US" kern="0" dirty="0" err="1">
                <a:solidFill>
                  <a:schemeClr val="tx1">
                    <a:lumMod val="75000"/>
                    <a:lumOff val="25000"/>
                  </a:schemeClr>
                </a:solidFill>
                <a:latin typeface="Agency FB" panose="020B0503020202020204" pitchFamily="34" charset="0"/>
                <a:cs typeface="Arial" panose="020B0604020202020204" pitchFamily="34" charset="0"/>
              </a:rPr>
              <a:t>único</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mercado</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onde</a:t>
            </a:r>
            <a:r>
              <a:rPr lang="en-US" kern="0" dirty="0">
                <a:solidFill>
                  <a:schemeClr val="tx1">
                    <a:lumMod val="75000"/>
                    <a:lumOff val="25000"/>
                  </a:schemeClr>
                </a:solidFill>
                <a:latin typeface="Agency FB" panose="020B0503020202020204" pitchFamily="34" charset="0"/>
                <a:cs typeface="Arial" panose="020B0604020202020204" pitchFamily="34" charset="0"/>
              </a:rPr>
              <a:t> o capital da </a:t>
            </a:r>
            <a:r>
              <a:rPr lang="en-US" kern="0" dirty="0" err="1">
                <a:solidFill>
                  <a:schemeClr val="tx1">
                    <a:lumMod val="75000"/>
                    <a:lumOff val="25000"/>
                  </a:schemeClr>
                </a:solidFill>
                <a:latin typeface="Agency FB" panose="020B0503020202020204" pitchFamily="34" charset="0"/>
                <a:cs typeface="Arial" panose="020B0604020202020204" pitchFamily="34" charset="0"/>
              </a:rPr>
              <a:t>própria</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empresa</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acções</a:t>
            </a:r>
            <a:r>
              <a:rPr lang="en-US" kern="0" dirty="0">
                <a:solidFill>
                  <a:schemeClr val="tx1">
                    <a:lumMod val="75000"/>
                    <a:lumOff val="25000"/>
                  </a:schemeClr>
                </a:solidFill>
                <a:latin typeface="Agency FB" panose="020B0503020202020204" pitchFamily="34" charset="0"/>
                <a:cs typeface="Arial" panose="020B0604020202020204" pitchFamily="34" charset="0"/>
              </a:rPr>
              <a:t>) é </a:t>
            </a:r>
            <a:r>
              <a:rPr lang="en-US" kern="0" dirty="0" err="1">
                <a:solidFill>
                  <a:schemeClr val="tx1">
                    <a:lumMod val="75000"/>
                    <a:lumOff val="25000"/>
                  </a:schemeClr>
                </a:solidFill>
                <a:latin typeface="Agency FB" panose="020B0503020202020204" pitchFamily="34" charset="0"/>
                <a:cs typeface="Arial" panose="020B0604020202020204" pitchFamily="34" charset="0"/>
              </a:rPr>
              <a:t>uma</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fonte</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potencial</a:t>
            </a:r>
            <a:r>
              <a:rPr lang="en-US" kern="0" dirty="0">
                <a:solidFill>
                  <a:schemeClr val="tx1">
                    <a:lumMod val="75000"/>
                    <a:lumOff val="25000"/>
                  </a:schemeClr>
                </a:solidFill>
                <a:latin typeface="Agency FB" panose="020B0503020202020204" pitchFamily="34" charset="0"/>
                <a:cs typeface="Arial" panose="020B0604020202020204" pitchFamily="34" charset="0"/>
              </a:rPr>
              <a:t> de </a:t>
            </a:r>
            <a:r>
              <a:rPr lang="en-US" kern="0" dirty="0" err="1">
                <a:solidFill>
                  <a:schemeClr val="tx1">
                    <a:lumMod val="75000"/>
                    <a:lumOff val="25000"/>
                  </a:schemeClr>
                </a:solidFill>
                <a:latin typeface="Agency FB" panose="020B0503020202020204" pitchFamily="34" charset="0"/>
                <a:cs typeface="Arial" panose="020B0604020202020204" pitchFamily="34" charset="0"/>
              </a:rPr>
              <a:t>financiamento</a:t>
            </a:r>
            <a:endParaRPr lang="en-US" dirty="0">
              <a:solidFill>
                <a:schemeClr val="tx1">
                  <a:lumMod val="75000"/>
                  <a:lumOff val="25000"/>
                </a:schemeClr>
              </a:solidFill>
              <a:latin typeface="Agency FB" panose="020B0503020202020204" pitchFamily="34" charset="0"/>
              <a:cs typeface="Arial" panose="020B0604020202020204" pitchFamily="34" charset="0"/>
            </a:endParaRPr>
          </a:p>
        </p:txBody>
      </p:sp>
      <p:sp>
        <p:nvSpPr>
          <p:cNvPr id="81" name="TextBox 80"/>
          <p:cNvSpPr txBox="1"/>
          <p:nvPr/>
        </p:nvSpPr>
        <p:spPr>
          <a:xfrm>
            <a:off x="565394" y="4740019"/>
            <a:ext cx="2137975" cy="323165"/>
          </a:xfrm>
          <a:prstGeom prst="rect">
            <a:avLst/>
          </a:prstGeom>
          <a:noFill/>
        </p:spPr>
        <p:txBody>
          <a:bodyPr wrap="square" rtlCol="0">
            <a:spAutoFit/>
          </a:bodyPr>
          <a:lstStyle/>
          <a:p>
            <a:pPr algn="r"/>
            <a:r>
              <a:rPr lang="en-US" sz="1500" b="1" dirty="0">
                <a:solidFill>
                  <a:srgbClr val="C00000"/>
                </a:solidFill>
                <a:cs typeface="Arial" panose="020B0604020202020204" pitchFamily="34" charset="0"/>
              </a:rPr>
              <a:t>ACÇÕES</a:t>
            </a:r>
          </a:p>
        </p:txBody>
      </p:sp>
      <p:sp>
        <p:nvSpPr>
          <p:cNvPr id="74" name="TextBox 73"/>
          <p:cNvSpPr txBox="1"/>
          <p:nvPr/>
        </p:nvSpPr>
        <p:spPr>
          <a:xfrm>
            <a:off x="6451436" y="2909620"/>
            <a:ext cx="2349635" cy="1477328"/>
          </a:xfrm>
          <a:prstGeom prst="rect">
            <a:avLst/>
          </a:prstGeom>
          <a:noFill/>
        </p:spPr>
        <p:txBody>
          <a:bodyPr wrap="square" rtlCol="0">
            <a:spAutoFit/>
          </a:bodyPr>
          <a:lstStyle/>
          <a:p>
            <a:r>
              <a:rPr lang="en-US" kern="0" dirty="0" err="1">
                <a:solidFill>
                  <a:schemeClr val="tx1">
                    <a:lumMod val="75000"/>
                    <a:lumOff val="25000"/>
                  </a:schemeClr>
                </a:solidFill>
                <a:latin typeface="Agency FB" panose="020B0503020202020204" pitchFamily="34" charset="0"/>
                <a:cs typeface="Arial" panose="020B0604020202020204" pitchFamily="34" charset="0"/>
              </a:rPr>
              <a:t>Os</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investidores</a:t>
            </a:r>
            <a:r>
              <a:rPr lang="en-US" kern="0" dirty="0">
                <a:solidFill>
                  <a:schemeClr val="tx1">
                    <a:lumMod val="75000"/>
                    <a:lumOff val="25000"/>
                  </a:schemeClr>
                </a:solidFill>
                <a:latin typeface="Agency FB" panose="020B0503020202020204" pitchFamily="34" charset="0"/>
                <a:cs typeface="Arial" panose="020B0604020202020204" pitchFamily="34" charset="0"/>
              </a:rPr>
              <a:t> que </a:t>
            </a:r>
            <a:r>
              <a:rPr lang="en-US" kern="0" dirty="0" err="1">
                <a:solidFill>
                  <a:schemeClr val="tx1">
                    <a:lumMod val="75000"/>
                    <a:lumOff val="25000"/>
                  </a:schemeClr>
                </a:solidFill>
                <a:latin typeface="Agency FB" panose="020B0503020202020204" pitchFamily="34" charset="0"/>
                <a:cs typeface="Arial" panose="020B0604020202020204" pitchFamily="34" charset="0"/>
              </a:rPr>
              <a:t>financiam</a:t>
            </a:r>
            <a:r>
              <a:rPr lang="en-US" kern="0" dirty="0">
                <a:solidFill>
                  <a:schemeClr val="tx1">
                    <a:lumMod val="75000"/>
                    <a:lumOff val="25000"/>
                  </a:schemeClr>
                </a:solidFill>
                <a:latin typeface="Agency FB" panose="020B0503020202020204" pitchFamily="34" charset="0"/>
                <a:cs typeface="Arial" panose="020B0604020202020204" pitchFamily="34" charset="0"/>
              </a:rPr>
              <a:t> as </a:t>
            </a:r>
            <a:r>
              <a:rPr lang="en-US" kern="0" dirty="0" err="1">
                <a:solidFill>
                  <a:schemeClr val="tx1">
                    <a:lumMod val="75000"/>
                    <a:lumOff val="25000"/>
                  </a:schemeClr>
                </a:solidFill>
                <a:latin typeface="Agency FB" panose="020B0503020202020204" pitchFamily="34" charset="0"/>
                <a:cs typeface="Arial" panose="020B0604020202020204" pitchFamily="34" charset="0"/>
              </a:rPr>
              <a:t>empresas</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recebem</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uma</a:t>
            </a:r>
            <a:r>
              <a:rPr lang="en-US" kern="0" dirty="0">
                <a:solidFill>
                  <a:schemeClr val="tx1">
                    <a:lumMod val="75000"/>
                    <a:lumOff val="25000"/>
                  </a:schemeClr>
                </a:solidFill>
                <a:latin typeface="Agency FB" panose="020B0503020202020204" pitchFamily="34" charset="0"/>
                <a:cs typeface="Arial" panose="020B0604020202020204" pitchFamily="34" charset="0"/>
              </a:rPr>
              <a:t> taxa de </a:t>
            </a:r>
            <a:r>
              <a:rPr lang="en-US" kern="0" dirty="0" err="1">
                <a:solidFill>
                  <a:schemeClr val="tx1">
                    <a:lumMod val="75000"/>
                    <a:lumOff val="25000"/>
                  </a:schemeClr>
                </a:solidFill>
                <a:latin typeface="Agency FB" panose="020B0503020202020204" pitchFamily="34" charset="0"/>
                <a:cs typeface="Arial" panose="020B0604020202020204" pitchFamily="34" charset="0"/>
              </a:rPr>
              <a:t>juro</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mais</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alta</a:t>
            </a:r>
            <a:r>
              <a:rPr lang="en-US" kern="0" dirty="0">
                <a:solidFill>
                  <a:schemeClr val="tx1">
                    <a:lumMod val="75000"/>
                    <a:lumOff val="25000"/>
                  </a:schemeClr>
                </a:solidFill>
                <a:latin typeface="Agency FB" panose="020B0503020202020204" pitchFamily="34" charset="0"/>
                <a:cs typeface="Arial" panose="020B0604020202020204" pitchFamily="34" charset="0"/>
              </a:rPr>
              <a:t> que </a:t>
            </a:r>
            <a:r>
              <a:rPr lang="en-US" kern="0" dirty="0" err="1">
                <a:solidFill>
                  <a:schemeClr val="tx1">
                    <a:lumMod val="75000"/>
                    <a:lumOff val="25000"/>
                  </a:schemeClr>
                </a:solidFill>
                <a:latin typeface="Agency FB" panose="020B0503020202020204" pitchFamily="34" charset="0"/>
                <a:cs typeface="Arial" panose="020B0604020202020204" pitchFamily="34" charset="0"/>
              </a:rPr>
              <a:t>outras</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alternativas</a:t>
            </a:r>
            <a:r>
              <a:rPr lang="en-US" kern="0" dirty="0">
                <a:solidFill>
                  <a:schemeClr val="tx1">
                    <a:lumMod val="75000"/>
                    <a:lumOff val="25000"/>
                  </a:schemeClr>
                </a:solidFill>
                <a:latin typeface="Agency FB" panose="020B0503020202020204" pitchFamily="34" charset="0"/>
                <a:cs typeface="Arial" panose="020B0604020202020204" pitchFamily="34" charset="0"/>
              </a:rPr>
              <a:t> de </a:t>
            </a:r>
            <a:r>
              <a:rPr lang="en-US" kern="0" dirty="0" err="1">
                <a:solidFill>
                  <a:schemeClr val="tx1">
                    <a:lumMod val="75000"/>
                    <a:lumOff val="25000"/>
                  </a:schemeClr>
                </a:solidFill>
                <a:latin typeface="Agency FB" panose="020B0503020202020204" pitchFamily="34" charset="0"/>
                <a:cs typeface="Arial" panose="020B0604020202020204" pitchFamily="34" charset="0"/>
              </a:rPr>
              <a:t>poupança</a:t>
            </a:r>
            <a:endParaRPr lang="en-US" dirty="0">
              <a:solidFill>
                <a:schemeClr val="tx1">
                  <a:lumMod val="75000"/>
                  <a:lumOff val="25000"/>
                </a:schemeClr>
              </a:solidFill>
              <a:latin typeface="Agency FB" panose="020B0503020202020204" pitchFamily="34" charset="0"/>
              <a:cs typeface="Arial" panose="020B0604020202020204" pitchFamily="34" charset="0"/>
            </a:endParaRPr>
          </a:p>
        </p:txBody>
      </p:sp>
      <p:sp>
        <p:nvSpPr>
          <p:cNvPr id="75" name="TextBox 74"/>
          <p:cNvSpPr txBox="1"/>
          <p:nvPr/>
        </p:nvSpPr>
        <p:spPr>
          <a:xfrm>
            <a:off x="6451437" y="2386638"/>
            <a:ext cx="1828789" cy="553998"/>
          </a:xfrm>
          <a:prstGeom prst="rect">
            <a:avLst/>
          </a:prstGeom>
          <a:noFill/>
        </p:spPr>
        <p:txBody>
          <a:bodyPr wrap="square" rtlCol="0">
            <a:spAutoFit/>
          </a:bodyPr>
          <a:lstStyle/>
          <a:p>
            <a:r>
              <a:rPr lang="en-US" sz="1500" b="1" dirty="0">
                <a:solidFill>
                  <a:srgbClr val="C00000"/>
                </a:solidFill>
                <a:cs typeface="Arial" panose="020B0604020202020204" pitchFamily="34" charset="0"/>
              </a:rPr>
              <a:t>REMUNERAÇÃO</a:t>
            </a:r>
            <a:r>
              <a:rPr lang="en-US" sz="1500" b="1" dirty="0">
                <a:solidFill>
                  <a:schemeClr val="accent1">
                    <a:lumMod val="50000"/>
                  </a:schemeClr>
                </a:solidFill>
                <a:cs typeface="Arial" panose="020B0604020202020204" pitchFamily="34" charset="0"/>
              </a:rPr>
              <a:t> </a:t>
            </a:r>
            <a:r>
              <a:rPr lang="en-US" sz="1500" b="1" dirty="0">
                <a:solidFill>
                  <a:srgbClr val="C00000"/>
                </a:solidFill>
                <a:cs typeface="Arial" panose="020B0604020202020204" pitchFamily="34" charset="0"/>
              </a:rPr>
              <a:t>INVESTIDORES</a:t>
            </a:r>
          </a:p>
        </p:txBody>
      </p:sp>
      <p:sp>
        <p:nvSpPr>
          <p:cNvPr id="83" name="TextBox 82"/>
          <p:cNvSpPr txBox="1"/>
          <p:nvPr/>
        </p:nvSpPr>
        <p:spPr>
          <a:xfrm>
            <a:off x="830565" y="3409890"/>
            <a:ext cx="2471600" cy="923330"/>
          </a:xfrm>
          <a:prstGeom prst="rect">
            <a:avLst/>
          </a:prstGeom>
          <a:noFill/>
        </p:spPr>
        <p:txBody>
          <a:bodyPr wrap="square" rtlCol="0">
            <a:spAutoFit/>
          </a:bodyPr>
          <a:lstStyle/>
          <a:p>
            <a:pPr algn="r"/>
            <a:r>
              <a:rPr lang="en-US" kern="0" dirty="0">
                <a:solidFill>
                  <a:schemeClr val="tx1">
                    <a:lumMod val="75000"/>
                    <a:lumOff val="25000"/>
                  </a:schemeClr>
                </a:solidFill>
                <a:latin typeface="Agency FB" panose="020B0503020202020204" pitchFamily="34" charset="0"/>
                <a:cs typeface="Arial" panose="020B0604020202020204" pitchFamily="34" charset="0"/>
              </a:rPr>
              <a:t>O </a:t>
            </a:r>
            <a:r>
              <a:rPr lang="en-US" kern="0" dirty="0" err="1">
                <a:solidFill>
                  <a:schemeClr val="tx1">
                    <a:lumMod val="75000"/>
                    <a:lumOff val="25000"/>
                  </a:schemeClr>
                </a:solidFill>
                <a:latin typeface="Agency FB" panose="020B0503020202020204" pitchFamily="34" charset="0"/>
                <a:cs typeface="Arial" panose="020B0604020202020204" pitchFamily="34" charset="0"/>
              </a:rPr>
              <a:t>risco</a:t>
            </a:r>
            <a:r>
              <a:rPr lang="en-US" kern="0" dirty="0">
                <a:solidFill>
                  <a:schemeClr val="tx1">
                    <a:lumMod val="75000"/>
                    <a:lumOff val="25000"/>
                  </a:schemeClr>
                </a:solidFill>
                <a:latin typeface="Agency FB" panose="020B0503020202020204" pitchFamily="34" charset="0"/>
                <a:cs typeface="Arial" panose="020B0604020202020204" pitchFamily="34" charset="0"/>
              </a:rPr>
              <a:t> da </a:t>
            </a:r>
            <a:r>
              <a:rPr lang="en-US" kern="0" dirty="0" err="1">
                <a:solidFill>
                  <a:schemeClr val="tx1">
                    <a:lumMod val="75000"/>
                    <a:lumOff val="25000"/>
                  </a:schemeClr>
                </a:solidFill>
                <a:latin typeface="Agency FB" panose="020B0503020202020204" pitchFamily="34" charset="0"/>
                <a:cs typeface="Arial" panose="020B0604020202020204" pitchFamily="34" charset="0"/>
              </a:rPr>
              <a:t>empresa</a:t>
            </a:r>
            <a:r>
              <a:rPr lang="en-US" kern="0" dirty="0">
                <a:solidFill>
                  <a:schemeClr val="tx1">
                    <a:lumMod val="75000"/>
                    <a:lumOff val="25000"/>
                  </a:schemeClr>
                </a:solidFill>
                <a:latin typeface="Agency FB" panose="020B0503020202020204" pitchFamily="34" charset="0"/>
                <a:cs typeface="Arial" panose="020B0604020202020204" pitchFamily="34" charset="0"/>
              </a:rPr>
              <a:t> é </a:t>
            </a:r>
            <a:r>
              <a:rPr lang="en-US" kern="0" dirty="0" err="1">
                <a:solidFill>
                  <a:schemeClr val="tx1">
                    <a:lumMod val="75000"/>
                    <a:lumOff val="25000"/>
                  </a:schemeClr>
                </a:solidFill>
                <a:latin typeface="Agency FB" panose="020B0503020202020204" pitchFamily="34" charset="0"/>
                <a:cs typeface="Arial" panose="020B0604020202020204" pitchFamily="34" charset="0"/>
              </a:rPr>
              <a:t>partilhado</a:t>
            </a:r>
            <a:r>
              <a:rPr lang="en-US" kern="0" dirty="0">
                <a:solidFill>
                  <a:schemeClr val="tx1">
                    <a:lumMod val="75000"/>
                    <a:lumOff val="25000"/>
                  </a:schemeClr>
                </a:solidFill>
                <a:latin typeface="Agency FB" panose="020B0503020202020204" pitchFamily="34" charset="0"/>
                <a:cs typeface="Arial" panose="020B0604020202020204" pitchFamily="34" charset="0"/>
              </a:rPr>
              <a:t> com </a:t>
            </a:r>
            <a:r>
              <a:rPr lang="en-US" kern="0" dirty="0" err="1">
                <a:solidFill>
                  <a:schemeClr val="tx1">
                    <a:lumMod val="75000"/>
                    <a:lumOff val="25000"/>
                  </a:schemeClr>
                </a:solidFill>
                <a:latin typeface="Agency FB" panose="020B0503020202020204" pitchFamily="34" charset="0"/>
                <a:cs typeface="Arial" panose="020B0604020202020204" pitchFamily="34" charset="0"/>
              </a:rPr>
              <a:t>todos</a:t>
            </a:r>
            <a:r>
              <a:rPr lang="en-US" kern="0" dirty="0">
                <a:solidFill>
                  <a:schemeClr val="tx1">
                    <a:lumMod val="75000"/>
                    <a:lumOff val="25000"/>
                  </a:schemeClr>
                </a:solidFill>
                <a:latin typeface="Agency FB" panose="020B0503020202020204" pitchFamily="34" charset="0"/>
                <a:cs typeface="Arial" panose="020B0604020202020204" pitchFamily="34" charset="0"/>
              </a:rPr>
              <a:t> </a:t>
            </a:r>
            <a:r>
              <a:rPr lang="en-US" kern="0" dirty="0" err="1">
                <a:solidFill>
                  <a:schemeClr val="tx1">
                    <a:lumMod val="75000"/>
                    <a:lumOff val="25000"/>
                  </a:schemeClr>
                </a:solidFill>
                <a:latin typeface="Agency FB" panose="020B0503020202020204" pitchFamily="34" charset="0"/>
                <a:cs typeface="Arial" panose="020B0604020202020204" pitchFamily="34" charset="0"/>
              </a:rPr>
              <a:t>os</a:t>
            </a:r>
            <a:r>
              <a:rPr lang="en-US" kern="0" dirty="0">
                <a:solidFill>
                  <a:schemeClr val="tx1">
                    <a:lumMod val="75000"/>
                    <a:lumOff val="25000"/>
                  </a:schemeClr>
                </a:solidFill>
                <a:latin typeface="Agency FB" panose="020B0503020202020204" pitchFamily="34" charset="0"/>
                <a:cs typeface="Arial" panose="020B0604020202020204" pitchFamily="34" charset="0"/>
              </a:rPr>
              <a:t> outros </a:t>
            </a:r>
            <a:r>
              <a:rPr lang="en-US" kern="0" dirty="0" err="1">
                <a:solidFill>
                  <a:schemeClr val="tx1">
                    <a:lumMod val="75000"/>
                    <a:lumOff val="25000"/>
                  </a:schemeClr>
                </a:solidFill>
                <a:latin typeface="Agency FB" panose="020B0503020202020204" pitchFamily="34" charset="0"/>
                <a:cs typeface="Arial" panose="020B0604020202020204" pitchFamily="34" charset="0"/>
              </a:rPr>
              <a:t>accionistas</a:t>
            </a:r>
            <a:r>
              <a:rPr lang="en-US" kern="0" dirty="0">
                <a:solidFill>
                  <a:schemeClr val="tx1">
                    <a:lumMod val="75000"/>
                    <a:lumOff val="25000"/>
                  </a:schemeClr>
                </a:solidFill>
                <a:latin typeface="Agency FB" panose="020B0503020202020204" pitchFamily="34" charset="0"/>
                <a:cs typeface="Arial" panose="020B0604020202020204" pitchFamily="34" charset="0"/>
              </a:rPr>
              <a:t> da </a:t>
            </a:r>
            <a:r>
              <a:rPr lang="en-US" kern="0" dirty="0" err="1">
                <a:solidFill>
                  <a:schemeClr val="tx1">
                    <a:lumMod val="75000"/>
                    <a:lumOff val="25000"/>
                  </a:schemeClr>
                </a:solidFill>
                <a:latin typeface="Agency FB" panose="020B0503020202020204" pitchFamily="34" charset="0"/>
                <a:cs typeface="Arial" panose="020B0604020202020204" pitchFamily="34" charset="0"/>
              </a:rPr>
              <a:t>empresa</a:t>
            </a:r>
            <a:endParaRPr lang="en-US" sz="1600" dirty="0">
              <a:solidFill>
                <a:schemeClr val="tx1">
                  <a:lumMod val="75000"/>
                  <a:lumOff val="25000"/>
                </a:schemeClr>
              </a:solidFill>
              <a:cs typeface="Arial" panose="020B0604020202020204" pitchFamily="34" charset="0"/>
            </a:endParaRPr>
          </a:p>
        </p:txBody>
      </p:sp>
      <p:sp>
        <p:nvSpPr>
          <p:cNvPr id="84" name="TextBox 83"/>
          <p:cNvSpPr txBox="1"/>
          <p:nvPr/>
        </p:nvSpPr>
        <p:spPr>
          <a:xfrm>
            <a:off x="1157749" y="3129267"/>
            <a:ext cx="2137975" cy="323165"/>
          </a:xfrm>
          <a:prstGeom prst="rect">
            <a:avLst/>
          </a:prstGeom>
          <a:noFill/>
        </p:spPr>
        <p:txBody>
          <a:bodyPr wrap="square" rtlCol="0">
            <a:spAutoFit/>
          </a:bodyPr>
          <a:lstStyle/>
          <a:p>
            <a:pPr algn="r"/>
            <a:r>
              <a:rPr lang="en-US" sz="1500" b="1" dirty="0">
                <a:solidFill>
                  <a:srgbClr val="C00000"/>
                </a:solidFill>
                <a:cs typeface="Arial" panose="020B0604020202020204" pitchFamily="34" charset="0"/>
              </a:rPr>
              <a:t>RISCO DO NEGÓCIO</a:t>
            </a:r>
          </a:p>
        </p:txBody>
      </p:sp>
      <p:sp>
        <p:nvSpPr>
          <p:cNvPr id="82" name="TextBox 81"/>
          <p:cNvSpPr txBox="1"/>
          <p:nvPr/>
        </p:nvSpPr>
        <p:spPr>
          <a:xfrm>
            <a:off x="3156063" y="4809119"/>
            <a:ext cx="656881" cy="523220"/>
          </a:xfrm>
          <a:prstGeom prst="rect">
            <a:avLst/>
          </a:prstGeom>
          <a:noFill/>
        </p:spPr>
        <p:txBody>
          <a:bodyPr wrap="square" rtlCol="0">
            <a:spAutoFit/>
          </a:bodyPr>
          <a:lstStyle/>
          <a:p>
            <a:pPr algn="ctr"/>
            <a:r>
              <a:rPr lang="en-US" sz="2800" b="1" dirty="0">
                <a:solidFill>
                  <a:schemeClr val="bg1"/>
                </a:solidFill>
                <a:cs typeface="Arial" panose="020B0604020202020204" pitchFamily="34" charset="0"/>
              </a:rPr>
              <a:t>01</a:t>
            </a:r>
            <a:endParaRPr lang="en-US" sz="2800" b="1" dirty="0">
              <a:solidFill>
                <a:schemeClr val="bg1"/>
              </a:solidFill>
              <a:latin typeface="Agency FB" panose="020B0503020202020204" pitchFamily="34" charset="0"/>
              <a:cs typeface="Arial" panose="020B0604020202020204" pitchFamily="34" charset="0"/>
            </a:endParaRPr>
          </a:p>
        </p:txBody>
      </p:sp>
      <p:sp>
        <p:nvSpPr>
          <p:cNvPr id="85" name="TextBox 84"/>
          <p:cNvSpPr txBox="1"/>
          <p:nvPr/>
        </p:nvSpPr>
        <p:spPr>
          <a:xfrm>
            <a:off x="3581400" y="3810000"/>
            <a:ext cx="656881" cy="523220"/>
          </a:xfrm>
          <a:prstGeom prst="rect">
            <a:avLst/>
          </a:prstGeom>
          <a:noFill/>
        </p:spPr>
        <p:txBody>
          <a:bodyPr wrap="square" rtlCol="0">
            <a:spAutoFit/>
          </a:bodyPr>
          <a:lstStyle/>
          <a:p>
            <a:pPr algn="ctr"/>
            <a:r>
              <a:rPr lang="en-US" sz="2800" b="1" dirty="0">
                <a:solidFill>
                  <a:schemeClr val="bg1"/>
                </a:solidFill>
                <a:cs typeface="Arial" panose="020B0604020202020204" pitchFamily="34" charset="0"/>
              </a:rPr>
              <a:t>02</a:t>
            </a:r>
            <a:endParaRPr lang="en-US" sz="2800" b="1" dirty="0">
              <a:solidFill>
                <a:schemeClr val="bg1"/>
              </a:solidFill>
              <a:latin typeface="Agency FB" panose="020B0503020202020204" pitchFamily="34" charset="0"/>
              <a:cs typeface="Arial" panose="020B0604020202020204" pitchFamily="34" charset="0"/>
            </a:endParaRPr>
          </a:p>
        </p:txBody>
      </p:sp>
      <p:sp>
        <p:nvSpPr>
          <p:cNvPr id="86" name="TextBox 85"/>
          <p:cNvSpPr txBox="1"/>
          <p:nvPr/>
        </p:nvSpPr>
        <p:spPr>
          <a:xfrm>
            <a:off x="4524719" y="3429000"/>
            <a:ext cx="656881" cy="523220"/>
          </a:xfrm>
          <a:prstGeom prst="rect">
            <a:avLst/>
          </a:prstGeom>
          <a:noFill/>
        </p:spPr>
        <p:txBody>
          <a:bodyPr wrap="square" rtlCol="0">
            <a:spAutoFit/>
          </a:bodyPr>
          <a:lstStyle/>
          <a:p>
            <a:pPr algn="ctr"/>
            <a:r>
              <a:rPr lang="en-US" sz="2800" b="1" dirty="0">
                <a:solidFill>
                  <a:schemeClr val="bg1"/>
                </a:solidFill>
                <a:cs typeface="Arial" panose="020B0604020202020204" pitchFamily="34" charset="0"/>
              </a:rPr>
              <a:t>03</a:t>
            </a:r>
            <a:endParaRPr lang="en-US" sz="2800" b="1" dirty="0">
              <a:solidFill>
                <a:schemeClr val="bg1"/>
              </a:solidFill>
              <a:latin typeface="Agency FB" panose="020B0503020202020204" pitchFamily="34" charset="0"/>
              <a:cs typeface="Arial" panose="020B0604020202020204" pitchFamily="34" charset="0"/>
            </a:endParaRPr>
          </a:p>
        </p:txBody>
      </p:sp>
      <p:sp>
        <p:nvSpPr>
          <p:cNvPr id="87" name="TextBox 86"/>
          <p:cNvSpPr txBox="1"/>
          <p:nvPr/>
        </p:nvSpPr>
        <p:spPr>
          <a:xfrm>
            <a:off x="5515319" y="3810000"/>
            <a:ext cx="656881" cy="523220"/>
          </a:xfrm>
          <a:prstGeom prst="rect">
            <a:avLst/>
          </a:prstGeom>
          <a:noFill/>
        </p:spPr>
        <p:txBody>
          <a:bodyPr wrap="square" rtlCol="0">
            <a:spAutoFit/>
          </a:bodyPr>
          <a:lstStyle/>
          <a:p>
            <a:pPr algn="ctr"/>
            <a:r>
              <a:rPr lang="en-US" sz="2800" b="1" dirty="0">
                <a:solidFill>
                  <a:schemeClr val="bg1"/>
                </a:solidFill>
                <a:cs typeface="Arial" panose="020B0604020202020204" pitchFamily="34" charset="0"/>
              </a:rPr>
              <a:t>04</a:t>
            </a:r>
            <a:endParaRPr lang="en-US" sz="2800" b="1" dirty="0">
              <a:solidFill>
                <a:schemeClr val="bg1"/>
              </a:solidFill>
              <a:latin typeface="Agency FB" panose="020B0503020202020204" pitchFamily="34" charset="0"/>
              <a:cs typeface="Arial" panose="020B0604020202020204" pitchFamily="34" charset="0"/>
            </a:endParaRPr>
          </a:p>
        </p:txBody>
      </p:sp>
      <p:sp>
        <p:nvSpPr>
          <p:cNvPr id="88" name="TextBox 87"/>
          <p:cNvSpPr txBox="1"/>
          <p:nvPr/>
        </p:nvSpPr>
        <p:spPr>
          <a:xfrm>
            <a:off x="5943600" y="4800600"/>
            <a:ext cx="656881" cy="523220"/>
          </a:xfrm>
          <a:prstGeom prst="rect">
            <a:avLst/>
          </a:prstGeom>
          <a:noFill/>
        </p:spPr>
        <p:txBody>
          <a:bodyPr wrap="square" rtlCol="0">
            <a:spAutoFit/>
          </a:bodyPr>
          <a:lstStyle/>
          <a:p>
            <a:pPr algn="ctr"/>
            <a:r>
              <a:rPr lang="en-US" sz="2800" b="1" dirty="0">
                <a:solidFill>
                  <a:schemeClr val="bg1"/>
                </a:solidFill>
                <a:cs typeface="Arial" panose="020B0604020202020204" pitchFamily="34" charset="0"/>
              </a:rPr>
              <a:t>05</a:t>
            </a:r>
            <a:endParaRPr lang="en-US" sz="2800" b="1" dirty="0">
              <a:solidFill>
                <a:schemeClr val="bg1"/>
              </a:solidFill>
              <a:latin typeface="Agency FB" panose="020B0503020202020204" pitchFamily="34" charset="0"/>
              <a:cs typeface="Arial" panose="020B0604020202020204" pitchFamily="34" charset="0"/>
            </a:endParaRPr>
          </a:p>
        </p:txBody>
      </p:sp>
      <p:sp>
        <p:nvSpPr>
          <p:cNvPr id="89" name="Slide Number Placeholder 4"/>
          <p:cNvSpPr>
            <a:spLocks noGrp="1"/>
          </p:cNvSpPr>
          <p:nvPr>
            <p:ph type="sldNum" sz="quarter" idx="4294967295"/>
          </p:nvPr>
        </p:nvSpPr>
        <p:spPr>
          <a:xfrm>
            <a:off x="8686800" y="6324600"/>
            <a:ext cx="211138" cy="228600"/>
          </a:xfrm>
        </p:spPr>
        <p:txBody>
          <a:bodyPr/>
          <a:lstStyle/>
          <a:p>
            <a:fld id="{96E69268-9C8B-4EBF-A9EE-DC5DC2D48DC3}" type="slidenum">
              <a:rPr lang="en-US" smtClean="0"/>
              <a:pPr/>
              <a:t>12</a:t>
            </a:fld>
            <a:endParaRPr lang="en-US"/>
          </a:p>
        </p:txBody>
      </p:sp>
      <p:sp>
        <p:nvSpPr>
          <p:cNvPr id="31" name="Title 2"/>
          <p:cNvSpPr>
            <a:spLocks noGrp="1"/>
          </p:cNvSpPr>
          <p:nvPr>
            <p:ph type="title"/>
          </p:nvPr>
        </p:nvSpPr>
        <p:spPr>
          <a:xfrm>
            <a:off x="417022" y="-69205"/>
            <a:ext cx="7654901" cy="757238"/>
          </a:xfrm>
        </p:spPr>
        <p:txBody>
          <a:bodyPr/>
          <a:lstStyle/>
          <a:p>
            <a:r>
              <a:rPr lang="pt-PT" sz="2200" dirty="0">
                <a:solidFill>
                  <a:schemeClr val="accent1">
                    <a:lumMod val="50000"/>
                  </a:schemeClr>
                </a:solidFill>
              </a:rPr>
              <a:t>VANTAGENS DE USAR O MERCADO DE CAPITAIS</a:t>
            </a:r>
            <a:endParaRPr lang="en-ZA" sz="2200" dirty="0">
              <a:solidFill>
                <a:srgbClr val="C00000"/>
              </a:solidFill>
            </a:endParaRPr>
          </a:p>
        </p:txBody>
      </p:sp>
      <p:sp>
        <p:nvSpPr>
          <p:cNvPr id="32" name="Rectangle 36"/>
          <p:cNvSpPr>
            <a:spLocks noChangeArrowheads="1"/>
          </p:cNvSpPr>
          <p:nvPr/>
        </p:nvSpPr>
        <p:spPr bwMode="auto">
          <a:xfrm>
            <a:off x="5638800" y="6398313"/>
            <a:ext cx="274273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a:t>
            </a:r>
            <a:r>
              <a:rPr lang="pt-PT" sz="1100" b="1" dirty="0">
                <a:solidFill>
                  <a:srgbClr val="000000"/>
                </a:solidFill>
                <a:latin typeface="Calibri" pitchFamily="34" charset="0"/>
                <a:cs typeface="Arial" pitchFamily="34" charset="0"/>
              </a:rPr>
              <a:t>Bolsa de Valores de Moçambique</a:t>
            </a:r>
            <a:r>
              <a:rPr kumimoji="0" lang="pt-PT" sz="1100" b="1" i="0" u="none" strike="noStrike" cap="none" normalizeH="0" baseline="0" dirty="0">
                <a:ln>
                  <a:noFill/>
                </a:ln>
                <a:solidFill>
                  <a:srgbClr val="000000"/>
                </a:solidFill>
                <a:effectLst/>
                <a:latin typeface="Calibri" pitchFamily="34" charset="0"/>
                <a:cs typeface="Arial" pitchFamily="34" charset="0"/>
              </a:rPr>
              <a:t>, 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1"/>
          <p:cNvGrpSpPr/>
          <p:nvPr/>
        </p:nvGrpSpPr>
        <p:grpSpPr>
          <a:xfrm>
            <a:off x="1164007" y="1095600"/>
            <a:ext cx="1804715" cy="1800000"/>
            <a:chOff x="228600" y="968656"/>
            <a:chExt cx="1804715" cy="1800000"/>
          </a:xfrm>
        </p:grpSpPr>
        <p:sp>
          <p:nvSpPr>
            <p:cNvPr id="33" name="Oval 32"/>
            <p:cNvSpPr/>
            <p:nvPr/>
          </p:nvSpPr>
          <p:spPr>
            <a:xfrm>
              <a:off x="233315" y="968656"/>
              <a:ext cx="1800000" cy="1800000"/>
            </a:xfrm>
            <a:prstGeom prst="ellipse">
              <a:avLst/>
            </a:prstGeom>
            <a:solidFill>
              <a:srgbClr val="FFFF00"/>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b="1" dirty="0">
                <a:solidFill>
                  <a:schemeClr val="tx1">
                    <a:lumMod val="85000"/>
                    <a:lumOff val="15000"/>
                  </a:schemeClr>
                </a:solidFill>
                <a:cs typeface="Arial" panose="020B0604020202020204" pitchFamily="34" charset="0"/>
              </a:endParaRPr>
            </a:p>
          </p:txBody>
        </p:sp>
        <p:sp>
          <p:nvSpPr>
            <p:cNvPr id="34" name="TextBox 33"/>
            <p:cNvSpPr txBox="1"/>
            <p:nvPr/>
          </p:nvSpPr>
          <p:spPr>
            <a:xfrm>
              <a:off x="228600" y="1356295"/>
              <a:ext cx="1792672" cy="1107996"/>
            </a:xfrm>
            <a:prstGeom prst="rect">
              <a:avLst/>
            </a:prstGeom>
            <a:noFill/>
          </p:spPr>
          <p:txBody>
            <a:bodyPr wrap="square" rtlCol="0">
              <a:spAutoFit/>
            </a:bodyPr>
            <a:lstStyle/>
            <a:p>
              <a:pPr algn="ctr"/>
              <a:r>
                <a:rPr lang="en-US" sz="1400" b="1" kern="0" dirty="0">
                  <a:solidFill>
                    <a:schemeClr val="tx1">
                      <a:lumMod val="85000"/>
                      <a:lumOff val="15000"/>
                    </a:schemeClr>
                  </a:solidFill>
                  <a:latin typeface="+mn-lt"/>
                  <a:cs typeface="Arial" panose="020B0604020202020204" pitchFamily="34" charset="0"/>
                </a:rPr>
                <a:t>A</a:t>
              </a:r>
              <a:r>
                <a:rPr lang="en-US" sz="1300" b="1" kern="0" dirty="0">
                  <a:solidFill>
                    <a:schemeClr val="tx1">
                      <a:lumMod val="85000"/>
                      <a:lumOff val="15000"/>
                    </a:schemeClr>
                  </a:solidFill>
                  <a:latin typeface="+mn-lt"/>
                  <a:cs typeface="Arial" panose="020B0604020202020204" pitchFamily="34" charset="0"/>
                </a:rPr>
                <a:t>S VANTAGENS DE USAR O MC SÃO MAIORES SE A EMPRESA ESTIVER COTADA NA BVM</a:t>
              </a:r>
              <a:endParaRPr lang="en-US" sz="1300" b="1" dirty="0">
                <a:solidFill>
                  <a:schemeClr val="tx1">
                    <a:lumMod val="85000"/>
                    <a:lumOff val="15000"/>
                  </a:schemeClr>
                </a:solidFill>
                <a:latin typeface="+mn-lt"/>
                <a:cs typeface="Arial" panose="020B0604020202020204" pitchFamily="34" charset="0"/>
              </a:endParaRPr>
            </a:p>
          </p:txBody>
        </p:sp>
      </p:gr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1076873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8C8D6EAE-F929-4178-ACD7-9D3EFCD2C025}"/>
              </a:ext>
            </a:extLst>
          </p:cNvPr>
          <p:cNvSpPr txBox="1">
            <a:spLocks/>
          </p:cNvSpPr>
          <p:nvPr/>
        </p:nvSpPr>
        <p:spPr bwMode="auto">
          <a:xfrm>
            <a:off x="533400" y="80962"/>
            <a:ext cx="692785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sz="2600" dirty="0">
                <a:solidFill>
                  <a:schemeClr val="tx2">
                    <a:lumMod val="50000"/>
                  </a:schemeClr>
                </a:solidFill>
              </a:rPr>
              <a:t>INSTRUMENTOS DE </a:t>
            </a:r>
          </a:p>
          <a:p>
            <a:r>
              <a:rPr lang="pt-PT" sz="2600" dirty="0">
                <a:solidFill>
                  <a:schemeClr val="tx2">
                    <a:lumMod val="50000"/>
                  </a:schemeClr>
                </a:solidFill>
              </a:rPr>
              <a:t>FINANCIAMENTO DAS EMPRESAS VIA BVM</a:t>
            </a:r>
          </a:p>
        </p:txBody>
      </p:sp>
      <p:sp>
        <p:nvSpPr>
          <p:cNvPr id="197" name="Rectangle 196"/>
          <p:cNvSpPr/>
          <p:nvPr/>
        </p:nvSpPr>
        <p:spPr>
          <a:xfrm>
            <a:off x="1857377" y="4635467"/>
            <a:ext cx="5683250" cy="154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6" name="Rectangle 195"/>
          <p:cNvSpPr/>
          <p:nvPr/>
        </p:nvSpPr>
        <p:spPr>
          <a:xfrm>
            <a:off x="1747284" y="2847146"/>
            <a:ext cx="5683250" cy="15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AutoShape 3"/>
          <p:cNvSpPr>
            <a:spLocks noChangeAspect="1" noChangeArrowheads="1" noTextEdit="1"/>
          </p:cNvSpPr>
          <p:nvPr/>
        </p:nvSpPr>
        <p:spPr bwMode="auto">
          <a:xfrm>
            <a:off x="709613" y="762000"/>
            <a:ext cx="7596187" cy="538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197" name="Rectangle 4196"/>
          <p:cNvSpPr/>
          <p:nvPr/>
        </p:nvSpPr>
        <p:spPr>
          <a:xfrm>
            <a:off x="2056297" y="1054067"/>
            <a:ext cx="5789130" cy="154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06" name="Freeform 80"/>
          <p:cNvSpPr>
            <a:spLocks/>
          </p:cNvSpPr>
          <p:nvPr/>
        </p:nvSpPr>
        <p:spPr bwMode="auto">
          <a:xfrm>
            <a:off x="858839" y="2847146"/>
            <a:ext cx="2198765" cy="1548000"/>
          </a:xfrm>
          <a:custGeom>
            <a:avLst/>
            <a:gdLst>
              <a:gd name="T0" fmla="*/ 1723 w 1723"/>
              <a:gd name="T1" fmla="*/ 0 h 661"/>
              <a:gd name="T2" fmla="*/ 0 w 1723"/>
              <a:gd name="T3" fmla="*/ 0 h 661"/>
              <a:gd name="T4" fmla="*/ 0 w 1723"/>
              <a:gd name="T5" fmla="*/ 661 h 661"/>
              <a:gd name="T6" fmla="*/ 975 w 1723"/>
              <a:gd name="T7" fmla="*/ 661 h 661"/>
              <a:gd name="T8" fmla="*/ 1723 w 1723"/>
              <a:gd name="T9" fmla="*/ 0 h 661"/>
            </a:gdLst>
            <a:ahLst/>
            <a:cxnLst>
              <a:cxn ang="0">
                <a:pos x="T0" y="T1"/>
              </a:cxn>
              <a:cxn ang="0">
                <a:pos x="T2" y="T3"/>
              </a:cxn>
              <a:cxn ang="0">
                <a:pos x="T4" y="T5"/>
              </a:cxn>
              <a:cxn ang="0">
                <a:pos x="T6" y="T7"/>
              </a:cxn>
              <a:cxn ang="0">
                <a:pos x="T8" y="T9"/>
              </a:cxn>
            </a:cxnLst>
            <a:rect l="0" t="0" r="r" b="b"/>
            <a:pathLst>
              <a:path w="1723" h="661">
                <a:moveTo>
                  <a:pt x="1723" y="0"/>
                </a:moveTo>
                <a:lnTo>
                  <a:pt x="0" y="0"/>
                </a:lnTo>
                <a:lnTo>
                  <a:pt x="0" y="661"/>
                </a:lnTo>
                <a:lnTo>
                  <a:pt x="975" y="661"/>
                </a:lnTo>
                <a:lnTo>
                  <a:pt x="1723" y="0"/>
                </a:lnTo>
                <a:close/>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pt-PT"/>
          </a:p>
        </p:txBody>
      </p:sp>
      <p:sp>
        <p:nvSpPr>
          <p:cNvPr id="4109" name="Freeform 87"/>
          <p:cNvSpPr>
            <a:spLocks/>
          </p:cNvSpPr>
          <p:nvPr/>
        </p:nvSpPr>
        <p:spPr bwMode="auto">
          <a:xfrm>
            <a:off x="6448427" y="2998754"/>
            <a:ext cx="1397000" cy="1133449"/>
          </a:xfrm>
          <a:custGeom>
            <a:avLst/>
            <a:gdLst>
              <a:gd name="T0" fmla="*/ 880 w 880"/>
              <a:gd name="T1" fmla="*/ 488 h 488"/>
              <a:gd name="T2" fmla="*/ 0 w 880"/>
              <a:gd name="T3" fmla="*/ 488 h 488"/>
              <a:gd name="T4" fmla="*/ 562 w 880"/>
              <a:gd name="T5" fmla="*/ 0 h 488"/>
              <a:gd name="T6" fmla="*/ 880 w 880"/>
              <a:gd name="T7" fmla="*/ 0 h 488"/>
              <a:gd name="T8" fmla="*/ 880 w 880"/>
              <a:gd name="T9" fmla="*/ 488 h 488"/>
            </a:gdLst>
            <a:ahLst/>
            <a:cxnLst>
              <a:cxn ang="0">
                <a:pos x="T0" y="T1"/>
              </a:cxn>
              <a:cxn ang="0">
                <a:pos x="T2" y="T3"/>
              </a:cxn>
              <a:cxn ang="0">
                <a:pos x="T4" y="T5"/>
              </a:cxn>
              <a:cxn ang="0">
                <a:pos x="T6" y="T7"/>
              </a:cxn>
              <a:cxn ang="0">
                <a:pos x="T8" y="T9"/>
              </a:cxn>
            </a:cxnLst>
            <a:rect l="0" t="0" r="r" b="b"/>
            <a:pathLst>
              <a:path w="880" h="488">
                <a:moveTo>
                  <a:pt x="880" y="488"/>
                </a:moveTo>
                <a:lnTo>
                  <a:pt x="0" y="488"/>
                </a:lnTo>
                <a:lnTo>
                  <a:pt x="562" y="0"/>
                </a:lnTo>
                <a:lnTo>
                  <a:pt x="880" y="0"/>
                </a:lnTo>
                <a:lnTo>
                  <a:pt x="880" y="4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110" name="Freeform 88"/>
          <p:cNvSpPr>
            <a:spLocks/>
          </p:cNvSpPr>
          <p:nvPr/>
        </p:nvSpPr>
        <p:spPr bwMode="auto">
          <a:xfrm>
            <a:off x="6210302" y="2847146"/>
            <a:ext cx="2030412" cy="1548000"/>
          </a:xfrm>
          <a:custGeom>
            <a:avLst/>
            <a:gdLst>
              <a:gd name="T0" fmla="*/ 747 w 1279"/>
              <a:gd name="T1" fmla="*/ 0 h 661"/>
              <a:gd name="T2" fmla="*/ 0 w 1279"/>
              <a:gd name="T3" fmla="*/ 661 h 661"/>
              <a:gd name="T4" fmla="*/ 1279 w 1279"/>
              <a:gd name="T5" fmla="*/ 661 h 661"/>
              <a:gd name="T6" fmla="*/ 1279 w 1279"/>
              <a:gd name="T7" fmla="*/ 0 h 661"/>
              <a:gd name="T8" fmla="*/ 747 w 1279"/>
              <a:gd name="T9" fmla="*/ 0 h 661"/>
            </a:gdLst>
            <a:ahLst/>
            <a:cxnLst>
              <a:cxn ang="0">
                <a:pos x="T0" y="T1"/>
              </a:cxn>
              <a:cxn ang="0">
                <a:pos x="T2" y="T3"/>
              </a:cxn>
              <a:cxn ang="0">
                <a:pos x="T4" y="T5"/>
              </a:cxn>
              <a:cxn ang="0">
                <a:pos x="T6" y="T7"/>
              </a:cxn>
              <a:cxn ang="0">
                <a:pos x="T8" y="T9"/>
              </a:cxn>
            </a:cxnLst>
            <a:rect l="0" t="0" r="r" b="b"/>
            <a:pathLst>
              <a:path w="1279" h="661">
                <a:moveTo>
                  <a:pt x="747" y="0"/>
                </a:moveTo>
                <a:lnTo>
                  <a:pt x="0" y="661"/>
                </a:lnTo>
                <a:lnTo>
                  <a:pt x="1279" y="661"/>
                </a:lnTo>
                <a:lnTo>
                  <a:pt x="1279" y="0"/>
                </a:lnTo>
                <a:lnTo>
                  <a:pt x="747" y="0"/>
                </a:lnTo>
                <a:close/>
              </a:path>
            </a:pathLst>
          </a:custGeom>
          <a:solidFill>
            <a:schemeClr val="accent3">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pt-PT"/>
          </a:p>
        </p:txBody>
      </p:sp>
      <p:sp>
        <p:nvSpPr>
          <p:cNvPr id="4142" name="Freeform 116"/>
          <p:cNvSpPr>
            <a:spLocks/>
          </p:cNvSpPr>
          <p:nvPr/>
        </p:nvSpPr>
        <p:spPr bwMode="auto">
          <a:xfrm>
            <a:off x="858839" y="4635467"/>
            <a:ext cx="2133601" cy="1548000"/>
          </a:xfrm>
          <a:custGeom>
            <a:avLst/>
            <a:gdLst>
              <a:gd name="T0" fmla="*/ 1723 w 1723"/>
              <a:gd name="T1" fmla="*/ 0 h 653"/>
              <a:gd name="T2" fmla="*/ 0 w 1723"/>
              <a:gd name="T3" fmla="*/ 0 h 653"/>
              <a:gd name="T4" fmla="*/ 0 w 1723"/>
              <a:gd name="T5" fmla="*/ 653 h 653"/>
              <a:gd name="T6" fmla="*/ 975 w 1723"/>
              <a:gd name="T7" fmla="*/ 653 h 653"/>
              <a:gd name="T8" fmla="*/ 1723 w 1723"/>
              <a:gd name="T9" fmla="*/ 0 h 653"/>
            </a:gdLst>
            <a:ahLst/>
            <a:cxnLst>
              <a:cxn ang="0">
                <a:pos x="T0" y="T1"/>
              </a:cxn>
              <a:cxn ang="0">
                <a:pos x="T2" y="T3"/>
              </a:cxn>
              <a:cxn ang="0">
                <a:pos x="T4" y="T5"/>
              </a:cxn>
              <a:cxn ang="0">
                <a:pos x="T6" y="T7"/>
              </a:cxn>
              <a:cxn ang="0">
                <a:pos x="T8" y="T9"/>
              </a:cxn>
            </a:cxnLst>
            <a:rect l="0" t="0" r="r" b="b"/>
            <a:pathLst>
              <a:path w="1723" h="653">
                <a:moveTo>
                  <a:pt x="1723" y="0"/>
                </a:moveTo>
                <a:lnTo>
                  <a:pt x="0" y="0"/>
                </a:lnTo>
                <a:lnTo>
                  <a:pt x="0" y="653"/>
                </a:lnTo>
                <a:lnTo>
                  <a:pt x="975" y="653"/>
                </a:lnTo>
                <a:lnTo>
                  <a:pt x="1723"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pt-PT"/>
          </a:p>
        </p:txBody>
      </p:sp>
      <p:sp>
        <p:nvSpPr>
          <p:cNvPr id="4145" name="Freeform 123"/>
          <p:cNvSpPr>
            <a:spLocks/>
          </p:cNvSpPr>
          <p:nvPr/>
        </p:nvSpPr>
        <p:spPr bwMode="auto">
          <a:xfrm>
            <a:off x="6448427" y="4772162"/>
            <a:ext cx="1397000" cy="1135773"/>
          </a:xfrm>
          <a:custGeom>
            <a:avLst/>
            <a:gdLst>
              <a:gd name="T0" fmla="*/ 880 w 880"/>
              <a:gd name="T1" fmla="*/ 489 h 489"/>
              <a:gd name="T2" fmla="*/ 0 w 880"/>
              <a:gd name="T3" fmla="*/ 489 h 489"/>
              <a:gd name="T4" fmla="*/ 562 w 880"/>
              <a:gd name="T5" fmla="*/ 0 h 489"/>
              <a:gd name="T6" fmla="*/ 880 w 880"/>
              <a:gd name="T7" fmla="*/ 0 h 489"/>
              <a:gd name="T8" fmla="*/ 880 w 880"/>
              <a:gd name="T9" fmla="*/ 489 h 489"/>
            </a:gdLst>
            <a:ahLst/>
            <a:cxnLst>
              <a:cxn ang="0">
                <a:pos x="T0" y="T1"/>
              </a:cxn>
              <a:cxn ang="0">
                <a:pos x="T2" y="T3"/>
              </a:cxn>
              <a:cxn ang="0">
                <a:pos x="T4" y="T5"/>
              </a:cxn>
              <a:cxn ang="0">
                <a:pos x="T6" y="T7"/>
              </a:cxn>
              <a:cxn ang="0">
                <a:pos x="T8" y="T9"/>
              </a:cxn>
            </a:cxnLst>
            <a:rect l="0" t="0" r="r" b="b"/>
            <a:pathLst>
              <a:path w="880" h="489">
                <a:moveTo>
                  <a:pt x="880" y="489"/>
                </a:moveTo>
                <a:lnTo>
                  <a:pt x="0" y="489"/>
                </a:lnTo>
                <a:lnTo>
                  <a:pt x="562" y="0"/>
                </a:lnTo>
                <a:lnTo>
                  <a:pt x="880" y="0"/>
                </a:lnTo>
                <a:lnTo>
                  <a:pt x="880" y="489"/>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146" name="Freeform 124"/>
          <p:cNvSpPr>
            <a:spLocks/>
          </p:cNvSpPr>
          <p:nvPr/>
        </p:nvSpPr>
        <p:spPr bwMode="auto">
          <a:xfrm>
            <a:off x="6210302" y="4635467"/>
            <a:ext cx="2030412" cy="1548000"/>
          </a:xfrm>
          <a:custGeom>
            <a:avLst/>
            <a:gdLst>
              <a:gd name="T0" fmla="*/ 747 w 1279"/>
              <a:gd name="T1" fmla="*/ 0 h 653"/>
              <a:gd name="T2" fmla="*/ 0 w 1279"/>
              <a:gd name="T3" fmla="*/ 653 h 653"/>
              <a:gd name="T4" fmla="*/ 1279 w 1279"/>
              <a:gd name="T5" fmla="*/ 653 h 653"/>
              <a:gd name="T6" fmla="*/ 1279 w 1279"/>
              <a:gd name="T7" fmla="*/ 0 h 653"/>
              <a:gd name="T8" fmla="*/ 747 w 1279"/>
              <a:gd name="T9" fmla="*/ 0 h 653"/>
            </a:gdLst>
            <a:ahLst/>
            <a:cxnLst>
              <a:cxn ang="0">
                <a:pos x="T0" y="T1"/>
              </a:cxn>
              <a:cxn ang="0">
                <a:pos x="T2" y="T3"/>
              </a:cxn>
              <a:cxn ang="0">
                <a:pos x="T4" y="T5"/>
              </a:cxn>
              <a:cxn ang="0">
                <a:pos x="T6" y="T7"/>
              </a:cxn>
              <a:cxn ang="0">
                <a:pos x="T8" y="T9"/>
              </a:cxn>
            </a:cxnLst>
            <a:rect l="0" t="0" r="r" b="b"/>
            <a:pathLst>
              <a:path w="1279" h="653">
                <a:moveTo>
                  <a:pt x="747" y="0"/>
                </a:moveTo>
                <a:lnTo>
                  <a:pt x="0" y="653"/>
                </a:lnTo>
                <a:lnTo>
                  <a:pt x="1279" y="653"/>
                </a:lnTo>
                <a:lnTo>
                  <a:pt x="1279" y="0"/>
                </a:lnTo>
                <a:lnTo>
                  <a:pt x="747" y="0"/>
                </a:lnTo>
                <a:close/>
              </a:path>
            </a:pathLst>
          </a:cu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pt-PT"/>
          </a:p>
        </p:txBody>
      </p:sp>
      <p:sp>
        <p:nvSpPr>
          <p:cNvPr id="4148" name="Rectangle 126"/>
          <p:cNvSpPr>
            <a:spLocks noChangeArrowheads="1"/>
          </p:cNvSpPr>
          <p:nvPr/>
        </p:nvSpPr>
        <p:spPr bwMode="auto">
          <a:xfrm>
            <a:off x="3057604" y="1246950"/>
            <a:ext cx="3978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Títulos representativos do capital social das</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4186" name="Freeform 160"/>
          <p:cNvSpPr>
            <a:spLocks/>
          </p:cNvSpPr>
          <p:nvPr/>
        </p:nvSpPr>
        <p:spPr bwMode="auto">
          <a:xfrm>
            <a:off x="6448427" y="1230451"/>
            <a:ext cx="1397000" cy="1152030"/>
          </a:xfrm>
          <a:custGeom>
            <a:avLst/>
            <a:gdLst>
              <a:gd name="T0" fmla="*/ 880 w 880"/>
              <a:gd name="T1" fmla="*/ 496 h 496"/>
              <a:gd name="T2" fmla="*/ 0 w 880"/>
              <a:gd name="T3" fmla="*/ 496 h 496"/>
              <a:gd name="T4" fmla="*/ 562 w 880"/>
              <a:gd name="T5" fmla="*/ 0 h 496"/>
              <a:gd name="T6" fmla="*/ 880 w 880"/>
              <a:gd name="T7" fmla="*/ 0 h 496"/>
              <a:gd name="T8" fmla="*/ 880 w 880"/>
              <a:gd name="T9" fmla="*/ 496 h 496"/>
            </a:gdLst>
            <a:ahLst/>
            <a:cxnLst>
              <a:cxn ang="0">
                <a:pos x="T0" y="T1"/>
              </a:cxn>
              <a:cxn ang="0">
                <a:pos x="T2" y="T3"/>
              </a:cxn>
              <a:cxn ang="0">
                <a:pos x="T4" y="T5"/>
              </a:cxn>
              <a:cxn ang="0">
                <a:pos x="T6" y="T7"/>
              </a:cxn>
              <a:cxn ang="0">
                <a:pos x="T8" y="T9"/>
              </a:cxn>
            </a:cxnLst>
            <a:rect l="0" t="0" r="r" b="b"/>
            <a:pathLst>
              <a:path w="880" h="496">
                <a:moveTo>
                  <a:pt x="880" y="496"/>
                </a:moveTo>
                <a:lnTo>
                  <a:pt x="0" y="496"/>
                </a:lnTo>
                <a:lnTo>
                  <a:pt x="562" y="0"/>
                </a:lnTo>
                <a:lnTo>
                  <a:pt x="880" y="0"/>
                </a:lnTo>
                <a:lnTo>
                  <a:pt x="880" y="496"/>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187" name="Freeform 161"/>
          <p:cNvSpPr>
            <a:spLocks/>
          </p:cNvSpPr>
          <p:nvPr/>
        </p:nvSpPr>
        <p:spPr bwMode="auto">
          <a:xfrm>
            <a:off x="6210302" y="1054067"/>
            <a:ext cx="2030412" cy="1548000"/>
          </a:xfrm>
          <a:custGeom>
            <a:avLst/>
            <a:gdLst>
              <a:gd name="T0" fmla="*/ 747 w 1279"/>
              <a:gd name="T1" fmla="*/ 0 h 654"/>
              <a:gd name="T2" fmla="*/ 0 w 1279"/>
              <a:gd name="T3" fmla="*/ 654 h 654"/>
              <a:gd name="T4" fmla="*/ 1279 w 1279"/>
              <a:gd name="T5" fmla="*/ 654 h 654"/>
              <a:gd name="T6" fmla="*/ 1279 w 1279"/>
              <a:gd name="T7" fmla="*/ 0 h 654"/>
              <a:gd name="T8" fmla="*/ 747 w 1279"/>
              <a:gd name="T9" fmla="*/ 0 h 654"/>
            </a:gdLst>
            <a:ahLst/>
            <a:cxnLst>
              <a:cxn ang="0">
                <a:pos x="T0" y="T1"/>
              </a:cxn>
              <a:cxn ang="0">
                <a:pos x="T2" y="T3"/>
              </a:cxn>
              <a:cxn ang="0">
                <a:pos x="T4" y="T5"/>
              </a:cxn>
              <a:cxn ang="0">
                <a:pos x="T6" y="T7"/>
              </a:cxn>
              <a:cxn ang="0">
                <a:pos x="T8" y="T9"/>
              </a:cxn>
            </a:cxnLst>
            <a:rect l="0" t="0" r="r" b="b"/>
            <a:pathLst>
              <a:path w="1279" h="654">
                <a:moveTo>
                  <a:pt x="747" y="0"/>
                </a:moveTo>
                <a:lnTo>
                  <a:pt x="0" y="654"/>
                </a:lnTo>
                <a:lnTo>
                  <a:pt x="1279" y="654"/>
                </a:lnTo>
                <a:lnTo>
                  <a:pt x="1279" y="0"/>
                </a:lnTo>
                <a:lnTo>
                  <a:pt x="747" y="0"/>
                </a:lnTo>
                <a:close/>
              </a:path>
            </a:pathLst>
          </a:custGeom>
          <a:solidFill>
            <a:schemeClr val="tx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pt-PT"/>
          </a:p>
        </p:txBody>
      </p:sp>
      <p:sp>
        <p:nvSpPr>
          <p:cNvPr id="4189" name="Freeform 165"/>
          <p:cNvSpPr>
            <a:spLocks/>
          </p:cNvSpPr>
          <p:nvPr/>
        </p:nvSpPr>
        <p:spPr bwMode="auto">
          <a:xfrm>
            <a:off x="858839" y="1054067"/>
            <a:ext cx="2205038" cy="1548000"/>
          </a:xfrm>
          <a:custGeom>
            <a:avLst/>
            <a:gdLst>
              <a:gd name="T0" fmla="*/ 1723 w 1723"/>
              <a:gd name="T1" fmla="*/ 0 h 654"/>
              <a:gd name="T2" fmla="*/ 0 w 1723"/>
              <a:gd name="T3" fmla="*/ 0 h 654"/>
              <a:gd name="T4" fmla="*/ 0 w 1723"/>
              <a:gd name="T5" fmla="*/ 654 h 654"/>
              <a:gd name="T6" fmla="*/ 975 w 1723"/>
              <a:gd name="T7" fmla="*/ 654 h 654"/>
              <a:gd name="T8" fmla="*/ 1723 w 1723"/>
              <a:gd name="T9" fmla="*/ 0 h 654"/>
            </a:gdLst>
            <a:ahLst/>
            <a:cxnLst>
              <a:cxn ang="0">
                <a:pos x="T0" y="T1"/>
              </a:cxn>
              <a:cxn ang="0">
                <a:pos x="T2" y="T3"/>
              </a:cxn>
              <a:cxn ang="0">
                <a:pos x="T4" y="T5"/>
              </a:cxn>
              <a:cxn ang="0">
                <a:pos x="T6" y="T7"/>
              </a:cxn>
              <a:cxn ang="0">
                <a:pos x="T8" y="T9"/>
              </a:cxn>
            </a:cxnLst>
            <a:rect l="0" t="0" r="r" b="b"/>
            <a:pathLst>
              <a:path w="1723" h="654">
                <a:moveTo>
                  <a:pt x="1723" y="0"/>
                </a:moveTo>
                <a:lnTo>
                  <a:pt x="0" y="0"/>
                </a:lnTo>
                <a:lnTo>
                  <a:pt x="0" y="654"/>
                </a:lnTo>
                <a:lnTo>
                  <a:pt x="975" y="654"/>
                </a:lnTo>
                <a:lnTo>
                  <a:pt x="1723"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sz="2400" b="1" dirty="0">
              <a:solidFill>
                <a:schemeClr val="bg1"/>
              </a:solidFill>
              <a:latin typeface="Century Gothic" panose="020B0502020202020204" pitchFamily="34" charset="0"/>
            </a:endParaRPr>
          </a:p>
        </p:txBody>
      </p:sp>
      <p:sp>
        <p:nvSpPr>
          <p:cNvPr id="4196" name="Rectangle 174"/>
          <p:cNvSpPr>
            <a:spLocks noChangeArrowheads="1"/>
          </p:cNvSpPr>
          <p:nvPr/>
        </p:nvSpPr>
        <p:spPr bwMode="auto">
          <a:xfrm>
            <a:off x="4492627" y="1757501"/>
            <a:ext cx="155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rPr>
              <a:t>.</a:t>
            </a:r>
            <a:endParaRPr kumimoji="0" lang="pt-PT" altLang="pt-PT" sz="1800" b="0" i="0" u="none" strike="noStrike" cap="none" normalizeH="0" baseline="0">
              <a:ln>
                <a:noFill/>
              </a:ln>
              <a:solidFill>
                <a:schemeClr val="tx1"/>
              </a:solidFill>
              <a:effectLst/>
              <a:latin typeface="Arial" panose="020B0604020202020204" pitchFamily="34" charset="0"/>
            </a:endParaRPr>
          </a:p>
        </p:txBody>
      </p:sp>
      <p:sp>
        <p:nvSpPr>
          <p:cNvPr id="4198" name="TextBox 4197"/>
          <p:cNvSpPr txBox="1"/>
          <p:nvPr/>
        </p:nvSpPr>
        <p:spPr>
          <a:xfrm>
            <a:off x="983567" y="1282667"/>
            <a:ext cx="1072730" cy="523220"/>
          </a:xfrm>
          <a:prstGeom prst="rect">
            <a:avLst/>
          </a:prstGeom>
          <a:noFill/>
        </p:spPr>
        <p:txBody>
          <a:bodyPr wrap="none" rtlCol="0">
            <a:spAutoFit/>
          </a:bodyPr>
          <a:lstStyle/>
          <a:p>
            <a:r>
              <a:rPr lang="pt-PT" sz="2800" dirty="0">
                <a:solidFill>
                  <a:schemeClr val="bg1"/>
                </a:solidFill>
                <a:latin typeface="Agency FB" panose="020B0503020202020204" pitchFamily="34" charset="0"/>
              </a:rPr>
              <a:t>ACÇÕES</a:t>
            </a:r>
          </a:p>
        </p:txBody>
      </p:sp>
      <p:sp>
        <p:nvSpPr>
          <p:cNvPr id="187" name="TextBox 186"/>
          <p:cNvSpPr txBox="1"/>
          <p:nvPr/>
        </p:nvSpPr>
        <p:spPr>
          <a:xfrm>
            <a:off x="942977" y="3045447"/>
            <a:ext cx="1612942" cy="523220"/>
          </a:xfrm>
          <a:prstGeom prst="rect">
            <a:avLst/>
          </a:prstGeom>
          <a:noFill/>
        </p:spPr>
        <p:txBody>
          <a:bodyPr wrap="none" rtlCol="0">
            <a:spAutoFit/>
          </a:bodyPr>
          <a:lstStyle/>
          <a:p>
            <a:r>
              <a:rPr lang="pt-PT" sz="2800" dirty="0">
                <a:solidFill>
                  <a:schemeClr val="bg1"/>
                </a:solidFill>
                <a:latin typeface="Agency FB" panose="020B0503020202020204" pitchFamily="34" charset="0"/>
              </a:rPr>
              <a:t>OBRIGAÇÕES</a:t>
            </a:r>
          </a:p>
        </p:txBody>
      </p:sp>
      <p:sp>
        <p:nvSpPr>
          <p:cNvPr id="188" name="TextBox 187"/>
          <p:cNvSpPr txBox="1"/>
          <p:nvPr/>
        </p:nvSpPr>
        <p:spPr>
          <a:xfrm>
            <a:off x="942977" y="4798047"/>
            <a:ext cx="1447832" cy="954107"/>
          </a:xfrm>
          <a:prstGeom prst="rect">
            <a:avLst/>
          </a:prstGeom>
          <a:noFill/>
        </p:spPr>
        <p:txBody>
          <a:bodyPr wrap="none" rtlCol="0">
            <a:spAutoFit/>
          </a:bodyPr>
          <a:lstStyle/>
          <a:p>
            <a:r>
              <a:rPr lang="pt-PT" sz="2800" dirty="0">
                <a:solidFill>
                  <a:schemeClr val="bg1"/>
                </a:solidFill>
                <a:latin typeface="Agency FB" panose="020B0503020202020204" pitchFamily="34" charset="0"/>
              </a:rPr>
              <a:t>PAPEL</a:t>
            </a:r>
          </a:p>
          <a:p>
            <a:r>
              <a:rPr lang="pt-PT" sz="2800" dirty="0">
                <a:solidFill>
                  <a:schemeClr val="bg1"/>
                </a:solidFill>
                <a:latin typeface="Agency FB" panose="020B0503020202020204" pitchFamily="34" charset="0"/>
              </a:rPr>
              <a:t>COMERCIAL</a:t>
            </a:r>
          </a:p>
        </p:txBody>
      </p:sp>
      <p:sp>
        <p:nvSpPr>
          <p:cNvPr id="189" name="TextBox 188"/>
          <p:cNvSpPr txBox="1"/>
          <p:nvPr/>
        </p:nvSpPr>
        <p:spPr>
          <a:xfrm>
            <a:off x="7156759" y="1556767"/>
            <a:ext cx="920445" cy="707886"/>
          </a:xfrm>
          <a:prstGeom prst="rect">
            <a:avLst/>
          </a:prstGeom>
          <a:noFill/>
        </p:spPr>
        <p:txBody>
          <a:bodyPr wrap="none" rtlCol="0">
            <a:spAutoFit/>
          </a:bodyPr>
          <a:lstStyle/>
          <a:p>
            <a:r>
              <a:rPr lang="pt-PT" sz="2000" dirty="0">
                <a:solidFill>
                  <a:schemeClr val="tx2">
                    <a:lumMod val="50000"/>
                  </a:schemeClr>
                </a:solidFill>
                <a:latin typeface="Agency FB" panose="020B0503020202020204" pitchFamily="34" charset="0"/>
              </a:rPr>
              <a:t>CAPITAL</a:t>
            </a:r>
          </a:p>
          <a:p>
            <a:r>
              <a:rPr lang="pt-PT" sz="2000" dirty="0">
                <a:solidFill>
                  <a:schemeClr val="tx2">
                    <a:lumMod val="50000"/>
                  </a:schemeClr>
                </a:solidFill>
                <a:latin typeface="Agency FB" panose="020B0503020202020204" pitchFamily="34" charset="0"/>
              </a:rPr>
              <a:t>EMPRESA</a:t>
            </a:r>
          </a:p>
        </p:txBody>
      </p:sp>
      <p:sp>
        <p:nvSpPr>
          <p:cNvPr id="190" name="TextBox 189"/>
          <p:cNvSpPr txBox="1"/>
          <p:nvPr/>
        </p:nvSpPr>
        <p:spPr>
          <a:xfrm>
            <a:off x="7082710" y="3364645"/>
            <a:ext cx="1026243" cy="707886"/>
          </a:xfrm>
          <a:prstGeom prst="rect">
            <a:avLst/>
          </a:prstGeom>
          <a:noFill/>
        </p:spPr>
        <p:txBody>
          <a:bodyPr wrap="none" rtlCol="0">
            <a:spAutoFit/>
          </a:bodyPr>
          <a:lstStyle/>
          <a:p>
            <a:pPr algn="ctr"/>
            <a:r>
              <a:rPr lang="pt-PT" sz="2000" dirty="0">
                <a:solidFill>
                  <a:schemeClr val="tx2">
                    <a:lumMod val="50000"/>
                  </a:schemeClr>
                </a:solidFill>
                <a:latin typeface="Agency FB" panose="020B0503020202020204" pitchFamily="34" charset="0"/>
              </a:rPr>
              <a:t>DÍVIDA</a:t>
            </a:r>
          </a:p>
          <a:p>
            <a:pPr algn="ctr"/>
            <a:r>
              <a:rPr lang="pt-PT" sz="2000" dirty="0">
                <a:solidFill>
                  <a:schemeClr val="tx2">
                    <a:lumMod val="50000"/>
                  </a:schemeClr>
                </a:solidFill>
                <a:latin typeface="Agency FB" panose="020B0503020202020204" pitchFamily="34" charset="0"/>
              </a:rPr>
              <a:t>M/L Prazo</a:t>
            </a:r>
          </a:p>
        </p:txBody>
      </p:sp>
      <p:sp>
        <p:nvSpPr>
          <p:cNvPr id="192" name="Rectangle 126"/>
          <p:cNvSpPr>
            <a:spLocks noChangeArrowheads="1"/>
          </p:cNvSpPr>
          <p:nvPr/>
        </p:nvSpPr>
        <p:spPr bwMode="auto">
          <a:xfrm>
            <a:off x="2840598" y="1503529"/>
            <a:ext cx="4045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sociedades anónimas. Cada </a:t>
            </a:r>
            <a:r>
              <a:rPr lang="pt-PT" altLang="pt-PT" sz="1600" dirty="0" err="1">
                <a:solidFill>
                  <a:srgbClr val="000000"/>
                </a:solidFill>
              </a:rPr>
              <a:t>acção</a:t>
            </a:r>
            <a:r>
              <a:rPr lang="pt-PT" altLang="pt-PT" sz="1600" dirty="0">
                <a:solidFill>
                  <a:srgbClr val="000000"/>
                </a:solidFill>
              </a:rPr>
              <a:t> confere</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193" name="Rectangle 126"/>
          <p:cNvSpPr>
            <a:spLocks noChangeArrowheads="1"/>
          </p:cNvSpPr>
          <p:nvPr/>
        </p:nvSpPr>
        <p:spPr bwMode="auto">
          <a:xfrm>
            <a:off x="2619377" y="1760108"/>
            <a:ext cx="376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ao seu dono uma parte proporcional dos </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194" name="Rectangle 126"/>
          <p:cNvSpPr>
            <a:spLocks noChangeArrowheads="1"/>
          </p:cNvSpPr>
          <p:nvPr/>
        </p:nvSpPr>
        <p:spPr bwMode="auto">
          <a:xfrm>
            <a:off x="2466977" y="2016687"/>
            <a:ext cx="3467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Lucros da empresa (dividendos). São </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195" name="Rectangle 126"/>
          <p:cNvSpPr>
            <a:spLocks noChangeArrowheads="1"/>
          </p:cNvSpPr>
          <p:nvPr/>
        </p:nvSpPr>
        <p:spPr bwMode="auto">
          <a:xfrm>
            <a:off x="2390777" y="2273267"/>
            <a:ext cx="21111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títulos de Longo Prazo.</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198" name="Rectangle 126"/>
          <p:cNvSpPr>
            <a:spLocks noChangeArrowheads="1"/>
          </p:cNvSpPr>
          <p:nvPr/>
        </p:nvSpPr>
        <p:spPr bwMode="auto">
          <a:xfrm>
            <a:off x="2981404" y="3266488"/>
            <a:ext cx="37862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Empréstimo de Médio e Longo Prazo que</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199" name="Rectangle 126"/>
          <p:cNvSpPr>
            <a:spLocks noChangeArrowheads="1"/>
          </p:cNvSpPr>
          <p:nvPr/>
        </p:nvSpPr>
        <p:spPr bwMode="auto">
          <a:xfrm>
            <a:off x="2764398" y="3523067"/>
            <a:ext cx="37525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a empresa contrai junto dos investidores,</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200" name="Rectangle 126"/>
          <p:cNvSpPr>
            <a:spLocks noChangeArrowheads="1"/>
          </p:cNvSpPr>
          <p:nvPr/>
        </p:nvSpPr>
        <p:spPr bwMode="auto">
          <a:xfrm>
            <a:off x="2543177" y="3779646"/>
            <a:ext cx="24413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pagando uma taxa de juro.</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203" name="Rectangle 126"/>
          <p:cNvSpPr>
            <a:spLocks noChangeArrowheads="1"/>
          </p:cNvSpPr>
          <p:nvPr/>
        </p:nvSpPr>
        <p:spPr bwMode="auto">
          <a:xfrm>
            <a:off x="2911407" y="5011579"/>
            <a:ext cx="39465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Similar às Obrigações, mas de Curto Prazo</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204" name="Rectangle 126"/>
          <p:cNvSpPr>
            <a:spLocks noChangeArrowheads="1"/>
          </p:cNvSpPr>
          <p:nvPr/>
        </p:nvSpPr>
        <p:spPr bwMode="auto">
          <a:xfrm>
            <a:off x="2688198" y="5273046"/>
            <a:ext cx="38776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(até 1 ano), para necessidades financeiras</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205" name="Rectangle 126"/>
          <p:cNvSpPr>
            <a:spLocks noChangeArrowheads="1"/>
          </p:cNvSpPr>
          <p:nvPr/>
        </p:nvSpPr>
        <p:spPr bwMode="auto">
          <a:xfrm>
            <a:off x="2466977" y="5529625"/>
            <a:ext cx="1370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PT" altLang="pt-PT" sz="1600" dirty="0">
                <a:solidFill>
                  <a:srgbClr val="000000"/>
                </a:solidFill>
              </a:rPr>
              <a:t>de curto prazo.</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209" name="Rectangle 36">
            <a:extLst>
              <a:ext uri="{FF2B5EF4-FFF2-40B4-BE49-F238E27FC236}">
                <a16:creationId xmlns:a16="http://schemas.microsoft.com/office/drawing/2014/main" id="{7FE195E8-F152-434E-9C42-6E86C3A72CD9}"/>
              </a:ext>
            </a:extLst>
          </p:cNvPr>
          <p:cNvSpPr>
            <a:spLocks noChangeArrowheads="1"/>
          </p:cNvSpPr>
          <p:nvPr/>
        </p:nvSpPr>
        <p:spPr bwMode="auto">
          <a:xfrm>
            <a:off x="5486400" y="6383923"/>
            <a:ext cx="274273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Bolsa de Valores de Moçambique, 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sp>
        <p:nvSpPr>
          <p:cNvPr id="211" name="Slide Number Placeholder 3"/>
          <p:cNvSpPr txBox="1">
            <a:spLocks/>
          </p:cNvSpPr>
          <p:nvPr/>
        </p:nvSpPr>
        <p:spPr bwMode="auto">
          <a:xfrm>
            <a:off x="8686800" y="6324600"/>
            <a:ext cx="211138" cy="228600"/>
          </a:xfrm>
          <a:prstGeom prst="rect">
            <a:avLst/>
          </a:prstGeom>
          <a:solidFill>
            <a:srgbClr val="0771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DF8D4A67-982C-4301-8F4A-C9C8117A4059}" type="slidenum">
              <a:rPr lang="en-US" altLang="pt-PT" sz="1000" b="1">
                <a:solidFill>
                  <a:schemeClr val="bg1"/>
                </a:solidFill>
                <a:latin typeface="Calibri" panose="020F0502020204030204" pitchFamily="34" charset="0"/>
              </a:rPr>
              <a:pPr algn="ctr" eaLnBrk="1" hangingPunct="1"/>
              <a:t>13</a:t>
            </a:fld>
            <a:endParaRPr lang="en-US" altLang="pt-PT" sz="1000" b="1">
              <a:solidFill>
                <a:schemeClr val="bg1"/>
              </a:solidFill>
              <a:latin typeface="Calibri" panose="020F0502020204030204" pitchFamily="34" charset="0"/>
            </a:endParaRPr>
          </a:p>
        </p:txBody>
      </p:sp>
      <p:sp>
        <p:nvSpPr>
          <p:cNvPr id="40" name="TextBox 39"/>
          <p:cNvSpPr txBox="1"/>
          <p:nvPr/>
        </p:nvSpPr>
        <p:spPr>
          <a:xfrm>
            <a:off x="6995929" y="5173199"/>
            <a:ext cx="1154483" cy="707886"/>
          </a:xfrm>
          <a:prstGeom prst="rect">
            <a:avLst/>
          </a:prstGeom>
          <a:noFill/>
        </p:spPr>
        <p:txBody>
          <a:bodyPr wrap="none" rtlCol="0">
            <a:spAutoFit/>
          </a:bodyPr>
          <a:lstStyle/>
          <a:p>
            <a:pPr algn="ctr"/>
            <a:r>
              <a:rPr lang="pt-PT" sz="2000" dirty="0">
                <a:solidFill>
                  <a:schemeClr val="tx2">
                    <a:lumMod val="50000"/>
                  </a:schemeClr>
                </a:solidFill>
                <a:latin typeface="Agency FB" panose="020B0503020202020204" pitchFamily="34" charset="0"/>
              </a:rPr>
              <a:t>DÍVIDA</a:t>
            </a:r>
          </a:p>
          <a:p>
            <a:pPr algn="r"/>
            <a:r>
              <a:rPr lang="pt-PT" sz="2000" dirty="0">
                <a:solidFill>
                  <a:schemeClr val="tx2">
                    <a:lumMod val="50000"/>
                  </a:schemeClr>
                </a:solidFill>
                <a:latin typeface="Agency FB" panose="020B0503020202020204" pitchFamily="34" charset="0"/>
              </a:rPr>
              <a:t>Curto Prazo</a:t>
            </a:r>
          </a:p>
        </p:txBody>
      </p:sp>
      <p:sp>
        <p:nvSpPr>
          <p:cNvPr id="39" name="Oval 38"/>
          <p:cNvSpPr/>
          <p:nvPr/>
        </p:nvSpPr>
        <p:spPr>
          <a:xfrm>
            <a:off x="6934200" y="1295400"/>
            <a:ext cx="1260000" cy="1260000"/>
          </a:xfrm>
          <a:prstGeom prst="ellipse">
            <a:avLst/>
          </a:prstGeom>
          <a:noFill/>
          <a:ln w="889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lumMod val="85000"/>
                  <a:lumOff val="15000"/>
                </a:schemeClr>
              </a:solidFill>
              <a:cs typeface="Arial" panose="020B0604020202020204" pitchFamily="34" charset="0"/>
            </a:endParaRPr>
          </a:p>
        </p:txBody>
      </p:sp>
      <p:sp>
        <p:nvSpPr>
          <p:cNvPr id="41" name="Oval 40"/>
          <p:cNvSpPr/>
          <p:nvPr/>
        </p:nvSpPr>
        <p:spPr>
          <a:xfrm>
            <a:off x="6934200" y="3083400"/>
            <a:ext cx="1260000" cy="1260000"/>
          </a:xfrm>
          <a:prstGeom prst="ellipse">
            <a:avLst/>
          </a:prstGeom>
          <a:noFill/>
          <a:ln w="889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lumMod val="85000"/>
                  <a:lumOff val="15000"/>
                </a:schemeClr>
              </a:solidFill>
              <a:cs typeface="Arial" panose="020B0604020202020204" pitchFamily="34" charset="0"/>
            </a:endParaRPr>
          </a:p>
        </p:txBody>
      </p:sp>
      <p:sp>
        <p:nvSpPr>
          <p:cNvPr id="42" name="Oval 41"/>
          <p:cNvSpPr/>
          <p:nvPr/>
        </p:nvSpPr>
        <p:spPr>
          <a:xfrm>
            <a:off x="6934200" y="4912200"/>
            <a:ext cx="1260000" cy="1260000"/>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lumMod val="85000"/>
                  <a:lumOff val="15000"/>
                </a:schemeClr>
              </a:solidFill>
              <a:cs typeface="Arial" panose="020B0604020202020204" pitchFamily="34"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3925921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2"/>
          <p:cNvSpPr>
            <a:spLocks noGrp="1"/>
          </p:cNvSpPr>
          <p:nvPr>
            <p:ph type="title"/>
          </p:nvPr>
        </p:nvSpPr>
        <p:spPr>
          <a:xfrm>
            <a:off x="594096" y="203415"/>
            <a:ext cx="6927850" cy="482385"/>
          </a:xfrm>
        </p:spPr>
        <p:txBody>
          <a:bodyPr/>
          <a:lstStyle/>
          <a:p>
            <a:r>
              <a:rPr lang="pt-PT" sz="2400" dirty="0">
                <a:solidFill>
                  <a:schemeClr val="accent1">
                    <a:lumMod val="50000"/>
                  </a:schemeClr>
                </a:solidFill>
              </a:rPr>
              <a:t>AS EMPRESAS COTADAS NA BOLSA DE VALORES</a:t>
            </a:r>
            <a:endParaRPr lang="en-ZA" sz="2000" dirty="0">
              <a:solidFill>
                <a:srgbClr val="C00000"/>
              </a:solidFill>
            </a:endParaRPr>
          </a:p>
        </p:txBody>
      </p:sp>
      <p:pic>
        <p:nvPicPr>
          <p:cNvPr id="33" name="Picture 34" descr="http://www.bvm.co.mz/images/logotipos/OpportunityBank_logo.png">
            <a:extLst>
              <a:ext uri="{FF2B5EF4-FFF2-40B4-BE49-F238E27FC236}">
                <a16:creationId xmlns:a16="http://schemas.microsoft.com/office/drawing/2014/main" id="{B0EF8496-55F8-4036-8194-EF506F08B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917" y="3035359"/>
            <a:ext cx="2162053" cy="13842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3945051" y="5251020"/>
            <a:ext cx="2543803" cy="907290"/>
          </a:xfrm>
          <a:prstGeom prst="rect">
            <a:avLst/>
          </a:prstGeom>
        </p:spPr>
      </p:pic>
      <p:pic>
        <p:nvPicPr>
          <p:cNvPr id="18" name="Picture 17">
            <a:extLst>
              <a:ext uri="{FF2B5EF4-FFF2-40B4-BE49-F238E27FC236}">
                <a16:creationId xmlns:a16="http://schemas.microsoft.com/office/drawing/2014/main" id="{7D307543-93E1-47D8-88B4-3E0027A92D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 y="1069665"/>
            <a:ext cx="1498351" cy="1472682"/>
          </a:xfrm>
          <a:prstGeom prst="rect">
            <a:avLst/>
          </a:prstGeom>
        </p:spPr>
      </p:pic>
      <p:pic>
        <p:nvPicPr>
          <p:cNvPr id="19" name="Picture 18">
            <a:extLst>
              <a:ext uri="{FF2B5EF4-FFF2-40B4-BE49-F238E27FC236}">
                <a16:creationId xmlns:a16="http://schemas.microsoft.com/office/drawing/2014/main" id="{86DDE6C9-B328-4368-A75E-BAB57FB27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8036" y="1060726"/>
            <a:ext cx="1918361" cy="1146177"/>
          </a:xfrm>
          <a:prstGeom prst="rect">
            <a:avLst/>
          </a:prstGeom>
        </p:spPr>
      </p:pic>
      <p:pic>
        <p:nvPicPr>
          <p:cNvPr id="22" name="Picture 21">
            <a:extLst>
              <a:ext uri="{FF2B5EF4-FFF2-40B4-BE49-F238E27FC236}">
                <a16:creationId xmlns:a16="http://schemas.microsoft.com/office/drawing/2014/main" id="{5B059F61-02B0-4542-B4D9-ED89D5C35F40}"/>
              </a:ext>
            </a:extLst>
          </p:cNvPr>
          <p:cNvPicPr>
            <a:picLocks noChangeAspect="1"/>
          </p:cNvPicPr>
          <p:nvPr/>
        </p:nvPicPr>
        <p:blipFill>
          <a:blip r:embed="rId7" cstate="print">
            <a:clrChange>
              <a:clrFrom>
                <a:srgbClr val="E3FB05"/>
              </a:clrFrom>
              <a:clrTo>
                <a:srgbClr val="E3FB05">
                  <a:alpha val="0"/>
                </a:srgbClr>
              </a:clrTo>
            </a:clrChange>
            <a:extLst>
              <a:ext uri="{28A0092B-C50C-407E-A947-70E740481C1C}">
                <a14:useLocalDpi xmlns:a14="http://schemas.microsoft.com/office/drawing/2010/main" val="0"/>
              </a:ext>
            </a:extLst>
          </a:blip>
          <a:stretch>
            <a:fillRect/>
          </a:stretch>
        </p:blipFill>
        <p:spPr>
          <a:xfrm>
            <a:off x="2795468" y="2261897"/>
            <a:ext cx="1425958" cy="1053269"/>
          </a:xfrm>
          <a:prstGeom prst="rect">
            <a:avLst/>
          </a:prstGeom>
          <a:solidFill>
            <a:schemeClr val="bg1"/>
          </a:solidFill>
        </p:spPr>
      </p:pic>
      <p:pic>
        <p:nvPicPr>
          <p:cNvPr id="24" name="Picture 2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526" y="2678474"/>
            <a:ext cx="1916552" cy="1007981"/>
          </a:xfrm>
          <a:prstGeom prst="rect">
            <a:avLst/>
          </a:prstGeom>
          <a:noFill/>
          <a:ln>
            <a:noFill/>
          </a:ln>
        </p:spPr>
      </p:pic>
      <p:pic>
        <p:nvPicPr>
          <p:cNvPr id="27" name="Picture 26"/>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2534" y="3908985"/>
            <a:ext cx="1921923" cy="1363273"/>
          </a:xfrm>
          <a:prstGeom prst="rect">
            <a:avLst/>
          </a:prstGeom>
        </p:spPr>
      </p:pic>
      <p:pic>
        <p:nvPicPr>
          <p:cNvPr id="12" name="Picture 11"/>
          <p:cNvPicPr>
            <a:picLocks noChangeAspect="1"/>
          </p:cNvPicPr>
          <p:nvPr/>
        </p:nvPicPr>
        <p:blipFill>
          <a:blip r:embed="rId10"/>
          <a:stretch>
            <a:fillRect/>
          </a:stretch>
        </p:blipFill>
        <p:spPr>
          <a:xfrm>
            <a:off x="7579527" y="1828619"/>
            <a:ext cx="1190791" cy="1295581"/>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0370" y="3822582"/>
            <a:ext cx="1312163" cy="1180104"/>
          </a:xfrm>
          <a:prstGeom prst="rect">
            <a:avLst/>
          </a:prstGeom>
        </p:spPr>
      </p:pic>
      <p:pic>
        <p:nvPicPr>
          <p:cNvPr id="26" name="Picture 9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1879" y="960555"/>
            <a:ext cx="2715259" cy="12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2"/>
          <p:cNvSpPr txBox="1">
            <a:spLocks/>
          </p:cNvSpPr>
          <p:nvPr/>
        </p:nvSpPr>
        <p:spPr bwMode="auto">
          <a:xfrm>
            <a:off x="1102761" y="6364171"/>
            <a:ext cx="852249" cy="35036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sz="1600" dirty="0">
                <a:solidFill>
                  <a:srgbClr val="C00000"/>
                </a:solidFill>
              </a:rPr>
              <a:t>ACÇÕES</a:t>
            </a:r>
            <a:endParaRPr lang="en-ZA" sz="1600" dirty="0">
              <a:solidFill>
                <a:srgbClr val="C00000"/>
              </a:solidFill>
            </a:endParaRPr>
          </a:p>
        </p:txBody>
      </p:sp>
      <p:sp>
        <p:nvSpPr>
          <p:cNvPr id="39" name="Title 2"/>
          <p:cNvSpPr txBox="1">
            <a:spLocks/>
          </p:cNvSpPr>
          <p:nvPr/>
        </p:nvSpPr>
        <p:spPr bwMode="auto">
          <a:xfrm>
            <a:off x="3801380" y="6364170"/>
            <a:ext cx="1756477" cy="3450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sz="1600" dirty="0">
                <a:solidFill>
                  <a:srgbClr val="C00000"/>
                </a:solidFill>
              </a:rPr>
              <a:t>PAPEL COMERCIAL</a:t>
            </a:r>
            <a:endParaRPr lang="en-ZA" sz="1600" dirty="0">
              <a:solidFill>
                <a:srgbClr val="C00000"/>
              </a:solidFill>
            </a:endParaRPr>
          </a:p>
        </p:txBody>
      </p:sp>
      <p:pic>
        <p:nvPicPr>
          <p:cNvPr id="1030" name="Picture 6" descr="Resultado de imagem para bayport mozambique">
            <a:extLst>
              <a:ext uri="{FF2B5EF4-FFF2-40B4-BE49-F238E27FC236}">
                <a16:creationId xmlns:a16="http://schemas.microsoft.com/office/drawing/2014/main" id="{5A24906C-3326-43FA-B530-C14952DCAA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38739" y="5113527"/>
            <a:ext cx="2059199" cy="1042687"/>
          </a:xfrm>
          <a:prstGeom prst="rect">
            <a:avLst/>
          </a:prstGeom>
          <a:noFill/>
          <a:extLst>
            <a:ext uri="{909E8E84-426E-40DD-AFC4-6F175D3DCCD1}">
              <a14:hiddenFill xmlns:a14="http://schemas.microsoft.com/office/drawing/2010/main">
                <a:solidFill>
                  <a:srgbClr val="FFFFFF"/>
                </a:solidFill>
              </a14:hiddenFill>
            </a:ext>
          </a:extLst>
        </p:spPr>
      </p:pic>
      <p:sp>
        <p:nvSpPr>
          <p:cNvPr id="44" name="Title 2"/>
          <p:cNvSpPr txBox="1">
            <a:spLocks/>
          </p:cNvSpPr>
          <p:nvPr/>
        </p:nvSpPr>
        <p:spPr bwMode="auto">
          <a:xfrm>
            <a:off x="6976622" y="6373891"/>
            <a:ext cx="1756477" cy="3450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sz="1600" dirty="0">
                <a:solidFill>
                  <a:srgbClr val="C00000"/>
                </a:solidFill>
              </a:rPr>
              <a:t>OBRIGAÇÕES</a:t>
            </a:r>
            <a:endParaRPr lang="en-ZA" sz="1600" dirty="0">
              <a:solidFill>
                <a:srgbClr val="C00000"/>
              </a:solidFill>
            </a:endParaRPr>
          </a:p>
        </p:txBody>
      </p:sp>
      <p:cxnSp>
        <p:nvCxnSpPr>
          <p:cNvPr id="45" name="Straight Connector 44"/>
          <p:cNvCxnSpPr/>
          <p:nvPr/>
        </p:nvCxnSpPr>
        <p:spPr>
          <a:xfrm>
            <a:off x="6488855" y="2743200"/>
            <a:ext cx="24088" cy="3873260"/>
          </a:xfrm>
          <a:prstGeom prst="line">
            <a:avLst/>
          </a:prstGeom>
          <a:ln w="254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8" name="Picture 4" descr="Resultado de imagem">
            <a:extLst>
              <a:ext uri="{FF2B5EF4-FFF2-40B4-BE49-F238E27FC236}">
                <a16:creationId xmlns:a16="http://schemas.microsoft.com/office/drawing/2014/main" id="{6E007149-7F6C-4389-B0D3-0331A996850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9667" y="4243504"/>
            <a:ext cx="1827923" cy="633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5">
            <a:clrChange>
              <a:clrFrom>
                <a:srgbClr val="FFFFFF"/>
              </a:clrFrom>
              <a:clrTo>
                <a:srgbClr val="FFFFFF">
                  <a:alpha val="0"/>
                </a:srgbClr>
              </a:clrTo>
            </a:clrChange>
          </a:blip>
          <a:stretch>
            <a:fillRect/>
          </a:stretch>
        </p:blipFill>
        <p:spPr>
          <a:xfrm>
            <a:off x="3359612" y="3327356"/>
            <a:ext cx="1728684" cy="682066"/>
          </a:xfrm>
          <a:prstGeom prst="rect">
            <a:avLst/>
          </a:prstGeom>
        </p:spPr>
      </p:pic>
      <p:cxnSp>
        <p:nvCxnSpPr>
          <p:cNvPr id="6" name="Straight Connector 5"/>
          <p:cNvCxnSpPr/>
          <p:nvPr/>
        </p:nvCxnSpPr>
        <p:spPr>
          <a:xfrm flipH="1">
            <a:off x="2721896" y="1060726"/>
            <a:ext cx="5413305" cy="5568674"/>
          </a:xfrm>
          <a:prstGeom prst="line">
            <a:avLst/>
          </a:prstGeom>
          <a:ln w="254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6"/>
          <a:stretch>
            <a:fillRect/>
          </a:stretch>
        </p:blipFill>
        <p:spPr>
          <a:xfrm>
            <a:off x="3516838" y="3994859"/>
            <a:ext cx="996514" cy="915933"/>
          </a:xfrm>
          <a:prstGeom prst="rect">
            <a:avLst/>
          </a:prstGeom>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05180" y="3952555"/>
            <a:ext cx="2068405" cy="1680629"/>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49397" y="2366095"/>
            <a:ext cx="2072547" cy="921706"/>
          </a:xfrm>
          <a:prstGeom prst="rect">
            <a:avLst/>
          </a:prstGeom>
        </p:spPr>
      </p:pic>
      <p:pic>
        <p:nvPicPr>
          <p:cNvPr id="21" name="Picture 20">
            <a:extLst>
              <a:ext uri="{FF2B5EF4-FFF2-40B4-BE49-F238E27FC236}">
                <a16:creationId xmlns:a16="http://schemas.microsoft.com/office/drawing/2014/main" id="{156C7D8F-E295-49B7-B195-5E882B63C07F}"/>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8776" y="2746032"/>
            <a:ext cx="1384738" cy="1327747"/>
          </a:xfrm>
          <a:prstGeom prst="rect">
            <a:avLst/>
          </a:prstGeom>
        </p:spPr>
      </p:pic>
      <p:pic>
        <p:nvPicPr>
          <p:cNvPr id="8" name="Picture 7"/>
          <p:cNvPicPr>
            <a:picLocks noChangeAspect="1"/>
          </p:cNvPicPr>
          <p:nvPr/>
        </p:nvPicPr>
        <p:blipFill>
          <a:blip r:embed="rId21">
            <a:extLst>
              <a:ext uri="{BEBA8EAE-BF5A-486C-A8C5-ECC9F3942E4B}">
                <a14:imgProps xmlns:a14="http://schemas.microsoft.com/office/drawing/2010/main">
                  <a14:imgLayer r:embed="rId22">
                    <a14:imgEffect>
                      <a14:artisticPencilSketch/>
                    </a14:imgEffect>
                  </a14:imgLayer>
                </a14:imgProps>
              </a:ext>
              <a:ext uri="{28A0092B-C50C-407E-A947-70E740481C1C}">
                <a14:useLocalDpi xmlns:a14="http://schemas.microsoft.com/office/drawing/2010/main" val="0"/>
              </a:ext>
            </a:extLst>
          </a:blip>
          <a:stretch>
            <a:fillRect/>
          </a:stretch>
        </p:blipFill>
        <p:spPr>
          <a:xfrm>
            <a:off x="552590" y="5172303"/>
            <a:ext cx="2396409" cy="1102348"/>
          </a:xfrm>
          <a:prstGeom prst="rect">
            <a:avLst/>
          </a:prstGeom>
        </p:spPr>
      </p:pic>
    </p:spTree>
    <p:extLst>
      <p:ext uri="{BB962C8B-B14F-4D97-AF65-F5344CB8AC3E}">
        <p14:creationId xmlns:p14="http://schemas.microsoft.com/office/powerpoint/2010/main" val="737902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251FD7-0777-416A-BD6C-F2D7BDD4B361}"/>
              </a:ext>
            </a:extLst>
          </p:cNvPr>
          <p:cNvSpPr>
            <a:spLocks noGrp="1"/>
          </p:cNvSpPr>
          <p:nvPr>
            <p:ph type="sldNum" sz="quarter" idx="4294967295"/>
          </p:nvPr>
        </p:nvSpPr>
        <p:spPr>
          <a:xfrm>
            <a:off x="8686800" y="6324600"/>
            <a:ext cx="211138" cy="228600"/>
          </a:xfrm>
        </p:spPr>
        <p:txBody>
          <a:bodyPr/>
          <a:lstStyle/>
          <a:p>
            <a:fld id="{3DE1271B-59DF-465F-852D-2BD4905CFCF7}" type="slidenum">
              <a:rPr lang="en-US" smtClean="0"/>
              <a:t>15</a:t>
            </a:fld>
            <a:endParaRPr lang="en-US" dirty="0"/>
          </a:p>
        </p:txBody>
      </p:sp>
      <p:sp>
        <p:nvSpPr>
          <p:cNvPr id="7" name="Title 2">
            <a:extLst>
              <a:ext uri="{FF2B5EF4-FFF2-40B4-BE49-F238E27FC236}">
                <a16:creationId xmlns:a16="http://schemas.microsoft.com/office/drawing/2014/main" id="{87A6ED98-A470-4DE4-8529-1555DA4B8C16}"/>
              </a:ext>
            </a:extLst>
          </p:cNvPr>
          <p:cNvSpPr txBox="1">
            <a:spLocks/>
          </p:cNvSpPr>
          <p:nvPr/>
        </p:nvSpPr>
        <p:spPr bwMode="auto">
          <a:xfrm>
            <a:off x="609600" y="80962"/>
            <a:ext cx="807720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en-US" dirty="0">
                <a:solidFill>
                  <a:schemeClr val="tx2">
                    <a:lumMod val="50000"/>
                  </a:schemeClr>
                </a:solidFill>
              </a:rPr>
              <a:t>CORRETORES:</a:t>
            </a:r>
          </a:p>
          <a:p>
            <a:r>
              <a:rPr lang="en-US" dirty="0">
                <a:solidFill>
                  <a:schemeClr val="tx2">
                    <a:lumMod val="50000"/>
                  </a:schemeClr>
                </a:solidFill>
              </a:rPr>
              <a:t>SÃO </a:t>
            </a:r>
            <a:r>
              <a:rPr lang="en-US" dirty="0" smtClean="0">
                <a:solidFill>
                  <a:schemeClr val="tx2">
                    <a:lumMod val="50000"/>
                  </a:schemeClr>
                </a:solidFill>
              </a:rPr>
              <a:t>16 </a:t>
            </a:r>
            <a:r>
              <a:rPr lang="en-US" dirty="0">
                <a:solidFill>
                  <a:schemeClr val="tx2">
                    <a:lumMod val="50000"/>
                  </a:schemeClr>
                </a:solidFill>
              </a:rPr>
              <a:t>OS OPERADORES DE BOLSA NA BVM</a:t>
            </a:r>
            <a:endParaRPr lang="en-ZA" dirty="0">
              <a:solidFill>
                <a:schemeClr val="accent5">
                  <a:lumMod val="50000"/>
                </a:schemeClr>
              </a:solidFill>
            </a:endParaRPr>
          </a:p>
        </p:txBody>
      </p:sp>
      <p:pic>
        <p:nvPicPr>
          <p:cNvPr id="1032" name="Picture 8" descr="http://www.qds.co.mz/sites/default/files/styles/business-list/public/photos/logo_big.png?itok=uNuxTrnw">
            <a:extLst>
              <a:ext uri="{FF2B5EF4-FFF2-40B4-BE49-F238E27FC236}">
                <a16:creationId xmlns:a16="http://schemas.microsoft.com/office/drawing/2014/main" id="{7B402837-50A5-4445-804F-9E2EBE487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100" y="4569538"/>
            <a:ext cx="2171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qds.co.mz/sites/default/files/styles/business-list/public/photos/logo_barclays_0.png?itok=Yo-1yZl7">
            <a:extLst>
              <a:ext uri="{FF2B5EF4-FFF2-40B4-BE49-F238E27FC236}">
                <a16:creationId xmlns:a16="http://schemas.microsoft.com/office/drawing/2014/main" id="{676B30A7-D056-4BDD-988D-DF7BFA631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591" y="2284062"/>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qds.co.mz/sites/default/files/styles/business-list/public/photos/logo_bci_0.png?itok=ekA4GBn0">
            <a:extLst>
              <a:ext uri="{FF2B5EF4-FFF2-40B4-BE49-F238E27FC236}">
                <a16:creationId xmlns:a16="http://schemas.microsoft.com/office/drawing/2014/main" id="{688EFE5A-FF7B-4B2B-8177-63F978D60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8113" y="1113526"/>
            <a:ext cx="2561039" cy="17073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qds.co.mz/sites/default/files/styles/business-list/public/photos/logo_capitalbank_0.png?itok=wyTsAR5P">
            <a:extLst>
              <a:ext uri="{FF2B5EF4-FFF2-40B4-BE49-F238E27FC236}">
                <a16:creationId xmlns:a16="http://schemas.microsoft.com/office/drawing/2014/main" id="{CAAFD841-F591-4791-BF4D-71C97CF497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4472" y="3424442"/>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qds.co.mz/sites/default/files/styles/business-list/public/photos/logo_bancabc_0_0.png?itok=OzaSsOQh">
            <a:extLst>
              <a:ext uri="{FF2B5EF4-FFF2-40B4-BE49-F238E27FC236}">
                <a16:creationId xmlns:a16="http://schemas.microsoft.com/office/drawing/2014/main" id="{0E73BCD7-AC59-4EDC-8026-371C316A53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0184" y="987094"/>
            <a:ext cx="2488311" cy="165887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bvm.co.mz/images/bvm/logos/cpc.png">
            <a:extLst>
              <a:ext uri="{FF2B5EF4-FFF2-40B4-BE49-F238E27FC236}">
                <a16:creationId xmlns:a16="http://schemas.microsoft.com/office/drawing/2014/main" id="{D86C41FD-3F80-4DE8-A232-404C610301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515" y="5410200"/>
            <a:ext cx="2499543" cy="88557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www.bvm.co.mz/images/logotipos/OpportunityBank_logo.png">
            <a:extLst>
              <a:ext uri="{FF2B5EF4-FFF2-40B4-BE49-F238E27FC236}">
                <a16:creationId xmlns:a16="http://schemas.microsoft.com/office/drawing/2014/main" id="{FEC73FA7-9130-408E-A593-335A607429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3547" y="4808264"/>
            <a:ext cx="2162053" cy="138424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www.bvm.co.mz/images/logotipos/moza_logo.png">
            <a:extLst>
              <a:ext uri="{FF2B5EF4-FFF2-40B4-BE49-F238E27FC236}">
                <a16:creationId xmlns:a16="http://schemas.microsoft.com/office/drawing/2014/main" id="{FBECEAC9-8EA0-4D2A-9BE3-8134D48FCE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132" y="3096211"/>
            <a:ext cx="1657002" cy="11754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93179" y="4743261"/>
            <a:ext cx="1543265" cy="1352739"/>
          </a:xfrm>
          <a:prstGeom prst="rect">
            <a:avLst/>
          </a:prstGeom>
        </p:spPr>
      </p:pic>
      <p:pic>
        <p:nvPicPr>
          <p:cNvPr id="1030" name="Picture 6" descr="http://www.qds.co.mz/sites/default/files/styles/business-list/public/photos/logo_bim_0_0.png?itok=-7qCQ8sM">
            <a:extLst>
              <a:ext uri="{FF2B5EF4-FFF2-40B4-BE49-F238E27FC236}">
                <a16:creationId xmlns:a16="http://schemas.microsoft.com/office/drawing/2014/main" id="{DE21E444-4639-469E-A30C-F624A6BCFE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456" y="1371600"/>
            <a:ext cx="30861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qds.co.mz/sites/default/files/styles/business-list/public/photos/logo_bancounico_0.png?itok=uMGA5O-L">
            <a:extLst>
              <a:ext uri="{FF2B5EF4-FFF2-40B4-BE49-F238E27FC236}">
                <a16:creationId xmlns:a16="http://schemas.microsoft.com/office/drawing/2014/main" id="{3DBA5839-6EEF-4EFF-B380-77AC6876BCB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3328" y="2819401"/>
            <a:ext cx="2171699" cy="1447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4"/>
          <a:stretch>
            <a:fillRect/>
          </a:stretch>
        </p:blipFill>
        <p:spPr>
          <a:xfrm>
            <a:off x="488456" y="1097590"/>
            <a:ext cx="2143125" cy="762000"/>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2157" y="4093244"/>
            <a:ext cx="2292851" cy="1056670"/>
          </a:xfrm>
          <a:prstGeom prst="rect">
            <a:avLst/>
          </a:prstGeom>
        </p:spPr>
      </p:pic>
      <p:pic>
        <p:nvPicPr>
          <p:cNvPr id="1046" name="Picture 22" descr="http://www.qds.co.mz/sites/default/files/styles/business-list/public/photos/logo_bni_0.png?itok=SWruBwXo">
            <a:extLst>
              <a:ext uri="{FF2B5EF4-FFF2-40B4-BE49-F238E27FC236}">
                <a16:creationId xmlns:a16="http://schemas.microsoft.com/office/drawing/2014/main" id="{69AEC54E-4DFF-43BD-81AC-D9D69139FED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41755" y="3200399"/>
            <a:ext cx="1949245" cy="129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26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3429000" y="1676400"/>
            <a:ext cx="5438746" cy="1143000"/>
          </a:xfrm>
          <a:effectLst>
            <a:outerShdw blurRad="50800" dist="50800" dir="5400000" algn="ctr" rotWithShape="0">
              <a:schemeClr val="tx1">
                <a:lumMod val="50000"/>
                <a:lumOff val="50000"/>
              </a:schemeClr>
            </a:outerShdw>
          </a:effectLst>
        </p:spPr>
        <p:txBody>
          <a:bodyPr/>
          <a:lstStyle/>
          <a:p>
            <a:pPr lvl="0" eaLnBrk="1" fontAlgn="auto" hangingPunct="1">
              <a:spcAft>
                <a:spcPts val="0"/>
              </a:spcAft>
              <a:defRPr/>
            </a:pPr>
            <a:r>
              <a:rPr lang="en-US" sz="2800" dirty="0">
                <a:solidFill>
                  <a:schemeClr val="tx2">
                    <a:lumMod val="50000"/>
                  </a:schemeClr>
                </a:solidFill>
              </a:rPr>
              <a:t>O IMPACTO DA BVM NO FINANCIAMENTO ÀS PME’s</a:t>
            </a:r>
          </a:p>
        </p:txBody>
      </p:sp>
      <p:sp>
        <p:nvSpPr>
          <p:cNvPr id="5" name="Slide Number Placeholder 3"/>
          <p:cNvSpPr txBox="1">
            <a:spLocks/>
          </p:cNvSpPr>
          <p:nvPr/>
        </p:nvSpPr>
        <p:spPr bwMode="auto">
          <a:xfrm>
            <a:off x="8686800" y="6324600"/>
            <a:ext cx="211138" cy="228600"/>
          </a:xfrm>
          <a:prstGeom prst="rect">
            <a:avLst/>
          </a:prstGeom>
          <a:solidFill>
            <a:srgbClr val="0771B0"/>
          </a:solidFill>
          <a:ln w="9525">
            <a:noFill/>
            <a:miter lim="800000"/>
            <a:headEnd/>
            <a:tailEnd/>
          </a:ln>
        </p:spPr>
        <p:txBody>
          <a:bodyPr wrap="none" lIns="0" tIns="0" rIns="0" bIns="0" anchor="ctr"/>
          <a:lstStyle/>
          <a:p>
            <a:pPr algn="ctr"/>
            <a:fld id="{88345B44-4AFA-4BF1-95E0-E8AE4766AEA5}" type="slidenum">
              <a:rPr lang="en-US" sz="1000" b="1">
                <a:solidFill>
                  <a:schemeClr val="bg1"/>
                </a:solidFill>
                <a:latin typeface="Calibri" pitchFamily="34" charset="0"/>
              </a:rPr>
              <a:pPr algn="ctr"/>
              <a:t>16</a:t>
            </a:fld>
            <a:endParaRPr lang="en-US" sz="1000" b="1" dirty="0">
              <a:solidFill>
                <a:schemeClr val="bg1"/>
              </a:solidFill>
              <a:latin typeface="Calibri" pitchFamily="34" charset="0"/>
            </a:endParaRPr>
          </a:p>
        </p:txBody>
      </p:sp>
      <p:grpSp>
        <p:nvGrpSpPr>
          <p:cNvPr id="6" name="Group 5"/>
          <p:cNvGrpSpPr/>
          <p:nvPr/>
        </p:nvGrpSpPr>
        <p:grpSpPr>
          <a:xfrm>
            <a:off x="4682565" y="4652847"/>
            <a:ext cx="681633" cy="652484"/>
            <a:chOff x="9886950" y="1016001"/>
            <a:chExt cx="482600" cy="461963"/>
          </a:xfrm>
          <a:solidFill>
            <a:schemeClr val="bg1"/>
          </a:solidFill>
        </p:grpSpPr>
        <p:sp>
          <p:nvSpPr>
            <p:cNvPr id="7" name="Freeform 36"/>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7"/>
            <p:cNvSpPr>
              <a:spLocks noEditPoints="1"/>
            </p:cNvSpPr>
            <p:nvPr/>
          </p:nvSpPr>
          <p:spPr bwMode="auto">
            <a:xfrm>
              <a:off x="9947275" y="1076326"/>
              <a:ext cx="361950"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8"/>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9"/>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0"/>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1"/>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42"/>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 name="Rectangle 14"/>
          <p:cNvSpPr/>
          <p:nvPr/>
        </p:nvSpPr>
        <p:spPr>
          <a:xfrm>
            <a:off x="3155872" y="3878881"/>
            <a:ext cx="2784294" cy="2172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4</a:t>
            </a:r>
          </a:p>
        </p:txBody>
      </p:sp>
      <p:pic>
        <p:nvPicPr>
          <p:cNvPr id="18" name="Picture 17">
            <a:extLst>
              <a:ext uri="{FF2B5EF4-FFF2-40B4-BE49-F238E27FC236}">
                <a16:creationId xmlns:a16="http://schemas.microsoft.com/office/drawing/2014/main" id="{169E69FE-7E70-467A-BD39-0595B6B67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 y="-18473"/>
            <a:ext cx="3144088" cy="6592443"/>
          </a:xfrm>
          <a:prstGeom prst="rect">
            <a:avLst/>
          </a:prstGeom>
        </p:spPr>
      </p:pic>
    </p:spTree>
    <p:extLst>
      <p:ext uri="{BB962C8B-B14F-4D97-AF65-F5344CB8AC3E}">
        <p14:creationId xmlns:p14="http://schemas.microsoft.com/office/powerpoint/2010/main" val="2632744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47C0DD2-6F3D-479F-A5AF-A275A26638C8}"/>
              </a:ext>
            </a:extLst>
          </p:cNvPr>
          <p:cNvSpPr txBox="1">
            <a:spLocks/>
          </p:cNvSpPr>
          <p:nvPr/>
        </p:nvSpPr>
        <p:spPr bwMode="auto">
          <a:xfrm>
            <a:off x="8686800" y="6324600"/>
            <a:ext cx="211138" cy="228600"/>
          </a:xfrm>
          <a:prstGeom prst="rect">
            <a:avLst/>
          </a:prstGeom>
          <a:solidFill>
            <a:srgbClr val="0771B0"/>
          </a:solidFill>
          <a:ln w="9525">
            <a:noFill/>
            <a:miter lim="800000"/>
            <a:headEnd/>
            <a:tailEnd/>
          </a:ln>
        </p:spPr>
        <p:txBody>
          <a:bodyPr wrap="none" lIns="0" tIns="0" rIns="0" bIns="0" anchor="ctr"/>
          <a:lstStyle/>
          <a:p>
            <a:pPr algn="ctr"/>
            <a:fld id="{88345B44-4AFA-4BF1-95E0-E8AE4766AEA5}" type="slidenum">
              <a:rPr lang="en-US" sz="1000" b="1">
                <a:solidFill>
                  <a:schemeClr val="bg1"/>
                </a:solidFill>
                <a:latin typeface="Calibri" pitchFamily="34" charset="0"/>
              </a:rPr>
              <a:pPr algn="ctr"/>
              <a:t>17</a:t>
            </a:fld>
            <a:endParaRPr lang="en-US" sz="1000" b="1" dirty="0">
              <a:solidFill>
                <a:schemeClr val="bg1"/>
              </a:solidFill>
              <a:latin typeface="Calibri" pitchFamily="34" charset="0"/>
            </a:endParaRPr>
          </a:p>
        </p:txBody>
      </p:sp>
      <p:sp>
        <p:nvSpPr>
          <p:cNvPr id="6" name="TextBox 5"/>
          <p:cNvSpPr txBox="1"/>
          <p:nvPr/>
        </p:nvSpPr>
        <p:spPr>
          <a:xfrm>
            <a:off x="152400" y="2251770"/>
            <a:ext cx="1855081" cy="2893100"/>
          </a:xfrm>
          <a:prstGeom prst="rect">
            <a:avLst/>
          </a:prstGeom>
          <a:noFill/>
        </p:spPr>
        <p:txBody>
          <a:bodyPr wrap="square" rtlCol="0">
            <a:spAutoFit/>
          </a:bodyPr>
          <a:lstStyle/>
          <a:p>
            <a:pPr marL="88900" indent="-88900">
              <a:spcAft>
                <a:spcPts val="0"/>
              </a:spcAft>
              <a:buFont typeface="Arial" panose="020B0604020202020204" pitchFamily="34" charset="0"/>
              <a:buChar char="•"/>
            </a:pPr>
            <a:r>
              <a:rPr lang="pt-PT" sz="1400" b="1" u="sng"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Vender </a:t>
            </a:r>
            <a:r>
              <a:rPr lang="pt-PT" sz="1400" b="1" u="sng" dirty="0" err="1"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acções</a:t>
            </a:r>
            <a:r>
              <a:rPr lang="pt-PT" sz="1400" b="1" u="sng"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da própria empresa a investidores</a:t>
            </a:r>
            <a:r>
              <a:rPr lang="pt-PT" sz="14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e obter financiamento sem ter de pagar juros</a:t>
            </a:r>
            <a:endParaRPr lang="pt-PT" sz="1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88900" indent="-88900">
              <a:spcAft>
                <a:spcPts val="0"/>
              </a:spcAft>
              <a:buFont typeface="Arial" panose="020B0604020202020204" pitchFamily="34" charset="0"/>
              <a:buChar char="•"/>
            </a:pPr>
            <a:endParaRPr lang="pt-PT" sz="1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88900" indent="-88900">
              <a:spcAft>
                <a:spcPts val="0"/>
              </a:spcAft>
              <a:buFont typeface="Arial" panose="020B0604020202020204" pitchFamily="34" charset="0"/>
              <a:buChar char="•"/>
            </a:pPr>
            <a:r>
              <a:rPr lang="pt-PT" sz="1400" b="1" u="sng"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Aumentar o capital social da empresa</a:t>
            </a:r>
            <a:r>
              <a:rPr lang="pt-PT" sz="14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vendendo as novas </a:t>
            </a:r>
            <a:r>
              <a:rPr lang="pt-PT" sz="1400" b="1" dirty="0" err="1"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acções</a:t>
            </a:r>
            <a:r>
              <a:rPr lang="pt-PT" sz="14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aos investidores, e assim obter financiamento sem juros</a:t>
            </a:r>
            <a:endParaRPr lang="pt-PT" sz="1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p:cNvSpPr txBox="1"/>
          <p:nvPr/>
        </p:nvSpPr>
        <p:spPr>
          <a:xfrm>
            <a:off x="304801" y="1159030"/>
            <a:ext cx="1800000" cy="900000"/>
          </a:xfrm>
          <a:prstGeom prst="rect">
            <a:avLst/>
          </a:prstGeom>
          <a:solidFill>
            <a:schemeClr val="accent3">
              <a:lumMod val="50000"/>
            </a:schemeClr>
          </a:solidFill>
        </p:spPr>
        <p:txBody>
          <a:bodyPr wrap="square" rtlCol="0">
            <a:spAutoFit/>
          </a:bodyPr>
          <a:lstStyle/>
          <a:p>
            <a:pPr>
              <a:lnSpc>
                <a:spcPct val="114000"/>
              </a:lnSpc>
              <a:spcBef>
                <a:spcPts val="0"/>
              </a:spcBef>
              <a:spcAft>
                <a:spcPts val="1500"/>
              </a:spcAft>
            </a:pPr>
            <a:r>
              <a:rPr lang="pt-PT" sz="1500" b="1" dirty="0" smtClean="0">
                <a:solidFill>
                  <a:schemeClr val="bg1"/>
                </a:solidFill>
                <a:latin typeface="+mn-lt"/>
              </a:rPr>
              <a:t>ATRAVÉS DO CAPITAL SOCIAL DAS EMPRESA</a:t>
            </a:r>
            <a:endParaRPr lang="pt-PT" sz="1500" b="1" dirty="0">
              <a:solidFill>
                <a:schemeClr val="bg1"/>
              </a:solidFill>
              <a:latin typeface="+mn-lt"/>
            </a:endParaRPr>
          </a:p>
        </p:txBody>
      </p:sp>
      <p:sp>
        <p:nvSpPr>
          <p:cNvPr id="16" name="TextBox 15"/>
          <p:cNvSpPr txBox="1"/>
          <p:nvPr/>
        </p:nvSpPr>
        <p:spPr>
          <a:xfrm>
            <a:off x="2438400" y="2251770"/>
            <a:ext cx="2057400" cy="2893100"/>
          </a:xfrm>
          <a:prstGeom prst="rect">
            <a:avLst/>
          </a:prstGeom>
          <a:noFill/>
        </p:spPr>
        <p:txBody>
          <a:bodyPr wrap="square" rtlCol="0">
            <a:spAutoFit/>
          </a:bodyPr>
          <a:lstStyle/>
          <a:p>
            <a:pPr marL="109538" indent="-109538">
              <a:spcAft>
                <a:spcPts val="0"/>
              </a:spcAft>
              <a:buFont typeface="Arial" panose="020B0604020202020204" pitchFamily="34" charset="0"/>
              <a:buChar char="•"/>
            </a:pPr>
            <a:r>
              <a:rPr lang="pt-PT" sz="1400" b="1" dirty="0" smtClean="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 PME pode financiar-se no mercado de capitais, </a:t>
            </a:r>
            <a:r>
              <a:rPr lang="pt-PT" sz="1400" b="1" u="sng" dirty="0" smtClean="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emitindo obrigações corporativas ou papel comercial</a:t>
            </a:r>
            <a:endParaRPr lang="pt-PT" sz="1400" b="1" u="sng"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09538" indent="-109538">
              <a:spcAft>
                <a:spcPts val="0"/>
              </a:spcAft>
              <a:buFont typeface="Arial" panose="020B0604020202020204" pitchFamily="34" charset="0"/>
              <a:buChar char="•"/>
            </a:pPr>
            <a:endParaRPr lang="pt-PT"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09538" indent="-109538">
              <a:spcAft>
                <a:spcPts val="0"/>
              </a:spcAft>
              <a:buFont typeface="Arial" panose="020B0604020202020204" pitchFamily="34" charset="0"/>
              <a:buChar char="•"/>
            </a:pPr>
            <a:r>
              <a:rPr lang="pt-PT" sz="1400" b="1" u="sng" dirty="0" smtClean="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 taxa de juro das Obrigações Corporativas e do Papel Comercial é mais baixa </a:t>
            </a:r>
            <a:r>
              <a:rPr lang="pt-PT" sz="1400" b="1" dirty="0" smtClean="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que outras alternativas de financiamento</a:t>
            </a:r>
            <a:endParaRPr lang="pt-PT"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pt-PT" sz="1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p:cNvSpPr txBox="1"/>
          <p:nvPr/>
        </p:nvSpPr>
        <p:spPr>
          <a:xfrm>
            <a:off x="2514601" y="1159030"/>
            <a:ext cx="1800000" cy="881780"/>
          </a:xfrm>
          <a:prstGeom prst="rect">
            <a:avLst/>
          </a:prstGeom>
          <a:solidFill>
            <a:schemeClr val="tx2">
              <a:lumMod val="50000"/>
            </a:schemeClr>
          </a:solidFill>
        </p:spPr>
        <p:txBody>
          <a:bodyPr wrap="square" rtlCol="0">
            <a:spAutoFit/>
          </a:bodyPr>
          <a:lstStyle/>
          <a:p>
            <a:pPr>
              <a:lnSpc>
                <a:spcPct val="114000"/>
              </a:lnSpc>
              <a:spcBef>
                <a:spcPts val="0"/>
              </a:spcBef>
              <a:spcAft>
                <a:spcPts val="1500"/>
              </a:spcAft>
            </a:pPr>
            <a:r>
              <a:rPr lang="pt-PT" sz="1500" b="1" dirty="0" smtClean="0">
                <a:solidFill>
                  <a:schemeClr val="bg1"/>
                </a:solidFill>
                <a:latin typeface="+mn-lt"/>
              </a:rPr>
              <a:t>EMISSÃO </a:t>
            </a:r>
            <a:r>
              <a:rPr lang="pt-PT" sz="1500" b="1" dirty="0">
                <a:solidFill>
                  <a:schemeClr val="bg1"/>
                </a:solidFill>
                <a:latin typeface="+mn-lt"/>
              </a:rPr>
              <a:t>DE </a:t>
            </a:r>
            <a:r>
              <a:rPr lang="pt-PT" sz="1500" b="1" dirty="0" smtClean="0">
                <a:solidFill>
                  <a:schemeClr val="bg1"/>
                </a:solidFill>
                <a:latin typeface="+mn-lt"/>
              </a:rPr>
              <a:t>DÍVIDA CORPORATIVA E PAPEL COMERCIAL</a:t>
            </a:r>
          </a:p>
        </p:txBody>
      </p:sp>
      <p:sp>
        <p:nvSpPr>
          <p:cNvPr id="21" name="TextBox 20"/>
          <p:cNvSpPr txBox="1"/>
          <p:nvPr/>
        </p:nvSpPr>
        <p:spPr>
          <a:xfrm>
            <a:off x="4724400" y="2251770"/>
            <a:ext cx="1905000" cy="2462213"/>
          </a:xfrm>
          <a:prstGeom prst="rect">
            <a:avLst/>
          </a:prstGeom>
          <a:noFill/>
        </p:spPr>
        <p:txBody>
          <a:bodyPr wrap="square" rtlCol="0">
            <a:spAutoFit/>
          </a:bodyPr>
          <a:lstStyle/>
          <a:p>
            <a:pPr marL="88900" indent="-88900">
              <a:spcAft>
                <a:spcPts val="0"/>
              </a:spcAft>
              <a:buFont typeface="Arial" panose="020B0604020202020204" pitchFamily="34" charset="0"/>
              <a:buChar char="•"/>
            </a:pPr>
            <a:r>
              <a:rPr lang="pt-PT" sz="1400" b="1" u="sng" dirty="0"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Comprar </a:t>
            </a:r>
            <a:r>
              <a:rPr lang="pt-PT" sz="1400" b="1" u="sng" dirty="0" err="1"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acções</a:t>
            </a:r>
            <a:r>
              <a:rPr lang="pt-PT" sz="1400" b="1" u="sng" dirty="0"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de boas empresas e receber o dividendo </a:t>
            </a:r>
            <a:r>
              <a:rPr lang="pt-PT" sz="1400" b="1" dirty="0"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anual</a:t>
            </a:r>
            <a:endParaRPr lang="pt-PT" sz="1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88900" indent="-88900">
              <a:spcAft>
                <a:spcPts val="0"/>
              </a:spcAft>
              <a:buFont typeface="Arial" panose="020B0604020202020204" pitchFamily="34" charset="0"/>
              <a:buChar char="•"/>
            </a:pPr>
            <a:endParaRPr lang="pt-PT" sz="1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88900" indent="-88900">
              <a:spcAft>
                <a:spcPts val="0"/>
              </a:spcAft>
              <a:buFont typeface="Arial" panose="020B0604020202020204" pitchFamily="34" charset="0"/>
              <a:buChar char="•"/>
            </a:pPr>
            <a:r>
              <a:rPr lang="pt-PT" sz="1400" b="1" u="sng" dirty="0"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Comprar </a:t>
            </a:r>
            <a:r>
              <a:rPr lang="pt-PT" sz="1400" b="1" u="sng" dirty="0" err="1"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acções</a:t>
            </a:r>
            <a:r>
              <a:rPr lang="pt-PT" sz="1400" b="1" u="sng" dirty="0"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de boas empresas, e esperar pela sua valorização</a:t>
            </a:r>
            <a:r>
              <a:rPr lang="pt-PT" sz="1400" b="1" dirty="0" smtClean="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vendendo por um preço mais alto</a:t>
            </a:r>
          </a:p>
        </p:txBody>
      </p:sp>
      <p:sp>
        <p:nvSpPr>
          <p:cNvPr id="22" name="TextBox 21"/>
          <p:cNvSpPr txBox="1"/>
          <p:nvPr/>
        </p:nvSpPr>
        <p:spPr>
          <a:xfrm>
            <a:off x="4876801" y="1159030"/>
            <a:ext cx="1800000" cy="900000"/>
          </a:xfrm>
          <a:prstGeom prst="rect">
            <a:avLst/>
          </a:prstGeom>
          <a:solidFill>
            <a:schemeClr val="accent6">
              <a:lumMod val="50000"/>
            </a:schemeClr>
          </a:solidFill>
        </p:spPr>
        <p:txBody>
          <a:bodyPr wrap="square" rtlCol="0">
            <a:spAutoFit/>
          </a:bodyPr>
          <a:lstStyle/>
          <a:p>
            <a:pPr>
              <a:lnSpc>
                <a:spcPct val="114000"/>
              </a:lnSpc>
              <a:spcBef>
                <a:spcPts val="0"/>
              </a:spcBef>
              <a:spcAft>
                <a:spcPts val="1500"/>
              </a:spcAft>
            </a:pPr>
            <a:r>
              <a:rPr lang="pt-PT" sz="1500" b="1" dirty="0">
                <a:solidFill>
                  <a:schemeClr val="bg1"/>
                </a:solidFill>
                <a:latin typeface="+mn-lt"/>
              </a:rPr>
              <a:t>COMPRAR ACÇÕES DE OUTRAS EMPRESAS</a:t>
            </a:r>
          </a:p>
        </p:txBody>
      </p:sp>
      <p:sp>
        <p:nvSpPr>
          <p:cNvPr id="23" name="TextBox 22"/>
          <p:cNvSpPr txBox="1"/>
          <p:nvPr/>
        </p:nvSpPr>
        <p:spPr>
          <a:xfrm>
            <a:off x="6984119" y="2251770"/>
            <a:ext cx="1855081" cy="3108543"/>
          </a:xfrm>
          <a:prstGeom prst="rect">
            <a:avLst/>
          </a:prstGeom>
          <a:noFill/>
        </p:spPr>
        <p:txBody>
          <a:bodyPr wrap="square" rtlCol="0">
            <a:spAutoFit/>
          </a:bodyPr>
          <a:lstStyle/>
          <a:p>
            <a:pPr marL="109538" indent="-109538">
              <a:spcAft>
                <a:spcPts val="0"/>
              </a:spcAft>
              <a:buFont typeface="Arial" panose="020B0604020202020204" pitchFamily="34" charset="0"/>
              <a:buChar char="•"/>
            </a:pPr>
            <a:r>
              <a:rPr lang="pt-PT" sz="1400" b="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Comprar Obrigações do Tesouro</a:t>
            </a:r>
            <a:r>
              <a:rPr lang="pt-PT" sz="14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e </a:t>
            </a:r>
            <a:r>
              <a:rPr lang="pt-PT" sz="1400" b="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receber o juro</a:t>
            </a:r>
          </a:p>
          <a:p>
            <a:pPr marL="109538" indent="-109538">
              <a:spcAft>
                <a:spcPts val="0"/>
              </a:spcAft>
              <a:buFont typeface="Arial" panose="020B0604020202020204" pitchFamily="34" charset="0"/>
              <a:buChar char="•"/>
            </a:pPr>
            <a:endParaRPr lang="pt-PT" sz="14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109538" indent="-109538">
              <a:spcAft>
                <a:spcPts val="0"/>
              </a:spcAft>
              <a:buFont typeface="Arial" panose="020B0604020202020204" pitchFamily="34" charset="0"/>
              <a:buChar char="•"/>
            </a:pPr>
            <a:r>
              <a:rPr lang="pt-PT" sz="1400" b="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Comprar Obrigações Corporativas e receber o juro </a:t>
            </a:r>
            <a:r>
              <a:rPr lang="pt-PT" sz="14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(19,2% em vez de 8,5% nos </a:t>
            </a:r>
            <a:r>
              <a:rPr lang="pt-PT" sz="1400" b="1"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D.Prazo</a:t>
            </a:r>
            <a:r>
              <a:rPr lang="pt-PT" sz="14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p>
          <a:p>
            <a:pPr marL="109538" indent="-109538">
              <a:spcAft>
                <a:spcPts val="0"/>
              </a:spcAft>
              <a:buFont typeface="Arial" panose="020B0604020202020204" pitchFamily="34" charset="0"/>
              <a:buChar char="•"/>
            </a:pPr>
            <a:endParaRPr lang="pt-PT" sz="14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109538" indent="-109538">
              <a:spcAft>
                <a:spcPts val="0"/>
              </a:spcAft>
              <a:buFont typeface="Arial" panose="020B0604020202020204" pitchFamily="34" charset="0"/>
              <a:buChar char="•"/>
            </a:pPr>
            <a:r>
              <a:rPr lang="pt-PT" sz="1400" b="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Comprar Papel Comercial e receber o juro </a:t>
            </a:r>
            <a:r>
              <a:rPr lang="pt-PT" sz="14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(18,9% em vez de 8,5% nos </a:t>
            </a:r>
            <a:r>
              <a:rPr lang="pt-PT" sz="1400" b="1"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D.Prazo</a:t>
            </a:r>
            <a:r>
              <a:rPr lang="pt-PT" sz="14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pt-PT" sz="14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p:cNvSpPr txBox="1"/>
          <p:nvPr/>
        </p:nvSpPr>
        <p:spPr>
          <a:xfrm>
            <a:off x="7162801" y="1159030"/>
            <a:ext cx="1800000" cy="881780"/>
          </a:xfrm>
          <a:prstGeom prst="rect">
            <a:avLst/>
          </a:prstGeom>
          <a:solidFill>
            <a:srgbClr val="7030A0"/>
          </a:solidFill>
        </p:spPr>
        <p:txBody>
          <a:bodyPr wrap="square" rtlCol="0">
            <a:spAutoFit/>
          </a:bodyPr>
          <a:lstStyle/>
          <a:p>
            <a:pPr>
              <a:lnSpc>
                <a:spcPct val="114000"/>
              </a:lnSpc>
              <a:spcBef>
                <a:spcPts val="0"/>
              </a:spcBef>
              <a:spcAft>
                <a:spcPts val="1500"/>
              </a:spcAft>
            </a:pPr>
            <a:r>
              <a:rPr lang="pt-PT" sz="1500" b="1" dirty="0">
                <a:solidFill>
                  <a:schemeClr val="bg1"/>
                </a:solidFill>
                <a:latin typeface="+mn-lt"/>
              </a:rPr>
              <a:t>COMPRAR TÍTULOS DE DÍVIDA </a:t>
            </a:r>
            <a:r>
              <a:rPr lang="pt-PT" sz="1500" b="1" dirty="0" smtClean="0">
                <a:solidFill>
                  <a:schemeClr val="bg1"/>
                </a:solidFill>
                <a:latin typeface="+mn-lt"/>
              </a:rPr>
              <a:t>DE OUTRAS </a:t>
            </a:r>
            <a:r>
              <a:rPr lang="pt-PT" sz="1500" b="1" dirty="0">
                <a:solidFill>
                  <a:schemeClr val="bg1"/>
                </a:solidFill>
                <a:latin typeface="+mn-lt"/>
              </a:rPr>
              <a:t>EMPRESAS</a:t>
            </a:r>
          </a:p>
        </p:txBody>
      </p:sp>
      <p:sp>
        <p:nvSpPr>
          <p:cNvPr id="17" name="Title 2"/>
          <p:cNvSpPr txBox="1">
            <a:spLocks/>
          </p:cNvSpPr>
          <p:nvPr/>
        </p:nvSpPr>
        <p:spPr bwMode="auto">
          <a:xfrm>
            <a:off x="533400" y="-71438"/>
            <a:ext cx="692785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sz="2200" dirty="0" smtClean="0">
                <a:solidFill>
                  <a:schemeClr val="accent1">
                    <a:lumMod val="50000"/>
                  </a:schemeClr>
                </a:solidFill>
              </a:rPr>
              <a:t>FORMAS DE CAPITALIZAÇÃO DAS PME’S ATRAVÉS DA BVM</a:t>
            </a:r>
            <a:endParaRPr lang="en-ZA" sz="2200" dirty="0">
              <a:solidFill>
                <a:srgbClr val="C00000"/>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cxnSp>
        <p:nvCxnSpPr>
          <p:cNvPr id="5" name="Straight Connector 4"/>
          <p:cNvCxnSpPr/>
          <p:nvPr/>
        </p:nvCxnSpPr>
        <p:spPr>
          <a:xfrm>
            <a:off x="2286000" y="1159030"/>
            <a:ext cx="0" cy="4860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0" y="1159030"/>
            <a:ext cx="0" cy="4860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34200" y="1159030"/>
            <a:ext cx="0" cy="486077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7300" y="5163561"/>
            <a:ext cx="6526982" cy="881780"/>
          </a:xfrm>
          <a:prstGeom prst="rect">
            <a:avLst/>
          </a:prstGeom>
          <a:solidFill>
            <a:srgbClr val="C00000"/>
          </a:solidFill>
        </p:spPr>
        <p:txBody>
          <a:bodyPr wrap="square" rtlCol="0">
            <a:spAutoFit/>
          </a:bodyPr>
          <a:lstStyle/>
          <a:p>
            <a:pPr algn="ctr">
              <a:lnSpc>
                <a:spcPct val="114000"/>
              </a:lnSpc>
              <a:spcBef>
                <a:spcPts val="0"/>
              </a:spcBef>
              <a:spcAft>
                <a:spcPts val="1500"/>
              </a:spcAft>
            </a:pPr>
            <a:r>
              <a:rPr lang="pt-PT" sz="1500" b="1" dirty="0" smtClean="0">
                <a:solidFill>
                  <a:schemeClr val="bg1"/>
                </a:solidFill>
                <a:latin typeface="+mn-lt"/>
              </a:rPr>
              <a:t>A CAPITALIZAÇÃO DAS EMPRESAS OCORRE POR VIA DO FINANCIAMENTO, MAS TAMBÉM PELA POUPANÇA E PELA MAXIMIZAÇÃO DA RENTABILIDADE DA POUPANÇA POR VIA DO INVESTIMENTO NA BOLSA</a:t>
            </a:r>
          </a:p>
        </p:txBody>
      </p:sp>
    </p:spTree>
    <p:extLst>
      <p:ext uri="{BB962C8B-B14F-4D97-AF65-F5344CB8AC3E}">
        <p14:creationId xmlns:p14="http://schemas.microsoft.com/office/powerpoint/2010/main" val="3164662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599" y="1066800"/>
            <a:ext cx="7086601" cy="5105400"/>
          </a:xfrm>
          <a:prstGeom prst="rect">
            <a:avLst/>
          </a:prstGeom>
        </p:spPr>
      </p:pic>
      <p:sp>
        <p:nvSpPr>
          <p:cNvPr id="23" name="Slide Number Placeholder 3"/>
          <p:cNvSpPr txBox="1">
            <a:spLocks/>
          </p:cNvSpPr>
          <p:nvPr/>
        </p:nvSpPr>
        <p:spPr>
          <a:xfrm>
            <a:off x="8686800" y="6324600"/>
            <a:ext cx="211138" cy="228600"/>
          </a:xfrm>
          <a:prstGeom prst="rect">
            <a:avLst/>
          </a:prstGeom>
          <a:solidFill>
            <a:srgbClr val="0771B0"/>
          </a:solidFill>
          <a:ln>
            <a:noFill/>
          </a:ln>
        </p:spPr>
        <p:txBody>
          <a:bodyPr vert="horz" wrap="none" lIns="0" tIns="0" rIns="0" bIns="0" rtlCol="0" anchor="ctr"/>
          <a:lstStyle>
            <a:defPPr>
              <a:defRPr lang="en-US"/>
            </a:defPPr>
            <a:lvl1pPr algn="ctr" rtl="0" fontAlgn="auto">
              <a:spcBef>
                <a:spcPts val="0"/>
              </a:spcBef>
              <a:spcAft>
                <a:spcPts val="0"/>
              </a:spcAft>
              <a:defRPr sz="1000" b="1"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DE1271B-59DF-465F-852D-2BD4905CFCF7}" type="slidenum">
              <a:rPr lang="en-US" smtClean="0"/>
              <a:pPr/>
              <a:t>18</a:t>
            </a:fld>
            <a:endParaRPr lang="en-US" dirty="0"/>
          </a:p>
        </p:txBody>
      </p:sp>
      <p:sp>
        <p:nvSpPr>
          <p:cNvPr id="35" name="Rectangle 36">
            <a:extLst>
              <a:ext uri="{FF2B5EF4-FFF2-40B4-BE49-F238E27FC236}">
                <a16:creationId xmlns:a16="http://schemas.microsoft.com/office/drawing/2014/main" id="{7FE195E8-F152-434E-9C42-6E86C3A72CD9}"/>
              </a:ext>
            </a:extLst>
          </p:cNvPr>
          <p:cNvSpPr>
            <a:spLocks noChangeArrowheads="1"/>
          </p:cNvSpPr>
          <p:nvPr/>
        </p:nvSpPr>
        <p:spPr bwMode="auto">
          <a:xfrm>
            <a:off x="457661" y="6383923"/>
            <a:ext cx="6490559"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a:t>
            </a:r>
            <a:r>
              <a:rPr lang="pt-PT" sz="1100" b="1" dirty="0" smtClean="0">
                <a:solidFill>
                  <a:srgbClr val="000000"/>
                </a:solidFill>
                <a:latin typeface="Calibri" pitchFamily="34" charset="0"/>
                <a:cs typeface="Arial" pitchFamily="34" charset="0"/>
              </a:rPr>
              <a:t>(1)</a:t>
            </a:r>
            <a:r>
              <a:rPr kumimoji="0" lang="pt-PT" sz="1100" b="1" i="0" u="none" strike="noStrike" cap="none" normalizeH="0" baseline="0" dirty="0" smtClean="0">
                <a:ln>
                  <a:noFill/>
                </a:ln>
                <a:solidFill>
                  <a:srgbClr val="000000"/>
                </a:solidFill>
                <a:effectLst/>
                <a:latin typeface="Calibri" pitchFamily="34" charset="0"/>
                <a:cs typeface="Arial" pitchFamily="34" charset="0"/>
              </a:rPr>
              <a:t> </a:t>
            </a:r>
            <a:r>
              <a:rPr kumimoji="0" lang="pt-PT" sz="1100" b="1" i="0" u="none" strike="noStrike" cap="none" normalizeH="0" baseline="0" dirty="0" err="1" smtClean="0">
                <a:ln>
                  <a:noFill/>
                </a:ln>
                <a:solidFill>
                  <a:srgbClr val="000000"/>
                </a:solidFill>
                <a:effectLst/>
                <a:latin typeface="Calibri" pitchFamily="34" charset="0"/>
                <a:cs typeface="Arial" pitchFamily="34" charset="0"/>
              </a:rPr>
              <a:t>BdM</a:t>
            </a:r>
            <a:r>
              <a:rPr kumimoji="0" lang="pt-PT" sz="1100" b="1" i="0" u="none" strike="noStrike" cap="none" normalizeH="0" baseline="0" dirty="0" smtClean="0">
                <a:ln>
                  <a:noFill/>
                </a:ln>
                <a:solidFill>
                  <a:srgbClr val="000000"/>
                </a:solidFill>
                <a:effectLst/>
                <a:latin typeface="Calibri" pitchFamily="34" charset="0"/>
                <a:cs typeface="Arial" pitchFamily="34" charset="0"/>
              </a:rPr>
              <a:t>, Média</a:t>
            </a:r>
            <a:r>
              <a:rPr kumimoji="0" lang="pt-PT" sz="1100" b="1" i="0" u="none" strike="noStrike" cap="none" normalizeH="0" dirty="0" smtClean="0">
                <a:ln>
                  <a:noFill/>
                </a:ln>
                <a:solidFill>
                  <a:srgbClr val="000000"/>
                </a:solidFill>
                <a:effectLst/>
                <a:latin typeface="Calibri" pitchFamily="34" charset="0"/>
                <a:cs typeface="Arial" pitchFamily="34" charset="0"/>
              </a:rPr>
              <a:t> das Taxas </a:t>
            </a:r>
            <a:r>
              <a:rPr lang="pt-PT" sz="1100" b="1" dirty="0">
                <a:solidFill>
                  <a:srgbClr val="000000"/>
                </a:solidFill>
                <a:latin typeface="Calibri" pitchFamily="34" charset="0"/>
                <a:cs typeface="Arial" pitchFamily="34" charset="0"/>
              </a:rPr>
              <a:t>M</a:t>
            </a:r>
            <a:r>
              <a:rPr kumimoji="0" lang="pt-PT" sz="1100" b="1" i="0" u="none" strike="noStrike" cap="none" normalizeH="0" dirty="0" smtClean="0">
                <a:ln>
                  <a:noFill/>
                </a:ln>
                <a:solidFill>
                  <a:srgbClr val="000000"/>
                </a:solidFill>
                <a:effectLst/>
                <a:latin typeface="Calibri" pitchFamily="34" charset="0"/>
                <a:cs typeface="Arial" pitchFamily="34" charset="0"/>
              </a:rPr>
              <a:t>áximas e Mínimas das Operações </a:t>
            </a:r>
            <a:r>
              <a:rPr lang="pt-PT" sz="1100" b="1" dirty="0" err="1">
                <a:solidFill>
                  <a:srgbClr val="000000"/>
                </a:solidFill>
                <a:latin typeface="Calibri" pitchFamily="34" charset="0"/>
                <a:cs typeface="Arial" pitchFamily="34" charset="0"/>
              </a:rPr>
              <a:t>A</a:t>
            </a:r>
            <a:r>
              <a:rPr kumimoji="0" lang="pt-PT" sz="1100" b="1" i="0" u="none" strike="noStrike" cap="none" normalizeH="0" dirty="0" err="1" smtClean="0">
                <a:ln>
                  <a:noFill/>
                </a:ln>
                <a:solidFill>
                  <a:srgbClr val="000000"/>
                </a:solidFill>
                <a:effectLst/>
                <a:latin typeface="Calibri" pitchFamily="34" charset="0"/>
                <a:cs typeface="Arial" pitchFamily="34" charset="0"/>
              </a:rPr>
              <a:t>ctivas</a:t>
            </a:r>
            <a:r>
              <a:rPr kumimoji="0" lang="pt-PT" sz="1100" b="1" i="0" u="none" strike="noStrike" cap="none" normalizeH="0" dirty="0" smtClean="0">
                <a:ln>
                  <a:noFill/>
                </a:ln>
                <a:solidFill>
                  <a:srgbClr val="000000"/>
                </a:solidFill>
                <a:effectLst/>
                <a:latin typeface="Calibri" pitchFamily="34" charset="0"/>
                <a:cs typeface="Arial" pitchFamily="34" charset="0"/>
              </a:rPr>
              <a:t> e Passivas, 2018, 2019, 2020, 2021, 2022</a:t>
            </a:r>
          </a:p>
          <a:p>
            <a:pPr marL="0" marR="0" lvl="0" indent="0" algn="l" defTabSz="914400" rtl="0" eaLnBrk="1" fontAlgn="base" latinLnBrk="0" hangingPunct="1">
              <a:lnSpc>
                <a:spcPct val="100000"/>
              </a:lnSpc>
              <a:spcBef>
                <a:spcPct val="0"/>
              </a:spcBef>
              <a:spcAft>
                <a:spcPct val="0"/>
              </a:spcAft>
              <a:buClrTx/>
              <a:buSzTx/>
              <a:buFontTx/>
              <a:buNone/>
              <a:tabLst/>
            </a:pPr>
            <a:r>
              <a:rPr lang="pt-PT" sz="1100" b="1" baseline="0" dirty="0" smtClean="0">
                <a:solidFill>
                  <a:srgbClr val="000000"/>
                </a:solidFill>
                <a:latin typeface="Calibri" pitchFamily="34" charset="0"/>
                <a:cs typeface="Arial" pitchFamily="34" charset="0"/>
              </a:rPr>
              <a:t> (2) Bolsa de Valores de Moçambique, 2018,</a:t>
            </a:r>
            <a:r>
              <a:rPr lang="pt-PT" sz="1100" b="1" dirty="0" smtClean="0">
                <a:solidFill>
                  <a:srgbClr val="000000"/>
                </a:solidFill>
                <a:latin typeface="Calibri" pitchFamily="34" charset="0"/>
                <a:cs typeface="Arial" pitchFamily="34" charset="0"/>
              </a:rPr>
              <a:t> 2019, 2020, 2021, 2022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itle 2"/>
          <p:cNvSpPr txBox="1">
            <a:spLocks/>
          </p:cNvSpPr>
          <p:nvPr/>
        </p:nvSpPr>
        <p:spPr bwMode="auto">
          <a:xfrm>
            <a:off x="602561" y="-76200"/>
            <a:ext cx="692785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dirty="0">
                <a:solidFill>
                  <a:schemeClr val="accent1">
                    <a:lumMod val="50000"/>
                  </a:schemeClr>
                </a:solidFill>
              </a:rPr>
              <a:t>O </a:t>
            </a:r>
            <a:r>
              <a:rPr lang="pt-PT" dirty="0" smtClean="0">
                <a:solidFill>
                  <a:schemeClr val="accent1">
                    <a:lumMod val="50000"/>
                  </a:schemeClr>
                </a:solidFill>
              </a:rPr>
              <a:t>FINANCIAMENTO ATRAVÉS DA BVM</a:t>
            </a:r>
            <a:endParaRPr lang="en-ZA" dirty="0">
              <a:solidFill>
                <a:srgbClr val="C00000"/>
              </a:solidFill>
            </a:endParaRPr>
          </a:p>
        </p:txBody>
      </p:sp>
      <p:sp>
        <p:nvSpPr>
          <p:cNvPr id="17" name="Rounded Rectangle 16"/>
          <p:cNvSpPr/>
          <p:nvPr/>
        </p:nvSpPr>
        <p:spPr>
          <a:xfrm>
            <a:off x="7086600" y="990600"/>
            <a:ext cx="1828800" cy="5249664"/>
          </a:xfrm>
          <a:prstGeom prst="roundRect">
            <a:avLst>
              <a:gd name="adj" fmla="val 12766"/>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7086600" y="990600"/>
            <a:ext cx="1828800" cy="5262979"/>
          </a:xfrm>
          <a:prstGeom prst="rect">
            <a:avLst/>
          </a:prstGeom>
          <a:noFill/>
        </p:spPr>
        <p:txBody>
          <a:bodyPr wrap="square" rtlCol="0">
            <a:spAutoFit/>
          </a:bodyPr>
          <a:lstStyle/>
          <a:p>
            <a:pPr marL="180975" indent="-180975">
              <a:buFont typeface="Arial" panose="020B0604020202020204" pitchFamily="34" charset="0"/>
              <a:buChar char="•"/>
            </a:pPr>
            <a:r>
              <a:rPr lang="pt-PT" sz="1400" b="1" dirty="0" smtClean="0">
                <a:solidFill>
                  <a:schemeClr val="tx2">
                    <a:lumMod val="50000"/>
                  </a:schemeClr>
                </a:solidFill>
                <a:latin typeface="Arial Narrow" panose="020B0606020202030204" pitchFamily="34" charset="0"/>
              </a:rPr>
              <a:t>As Obrigações Corporativas e o Papel Comercial são o mercado de Dívida Corporativa da BVM</a:t>
            </a:r>
          </a:p>
          <a:p>
            <a:pPr marL="180975" indent="-180975">
              <a:buFont typeface="Arial" panose="020B0604020202020204" pitchFamily="34" charset="0"/>
              <a:buChar char="•"/>
            </a:pPr>
            <a:endParaRPr lang="pt-PT" sz="1400" b="1" dirty="0">
              <a:solidFill>
                <a:schemeClr val="tx2">
                  <a:lumMod val="50000"/>
                </a:schemeClr>
              </a:solidFill>
              <a:latin typeface="Arial Narrow" panose="020B0606020202030204" pitchFamily="34" charset="0"/>
            </a:endParaRPr>
          </a:p>
          <a:p>
            <a:pPr marL="180975" indent="-180975">
              <a:buFont typeface="Arial" panose="020B0604020202020204" pitchFamily="34" charset="0"/>
              <a:buChar char="•"/>
            </a:pPr>
            <a:r>
              <a:rPr lang="pt-PT" sz="1400" b="1" dirty="0" smtClean="0">
                <a:solidFill>
                  <a:schemeClr val="tx2">
                    <a:lumMod val="50000"/>
                  </a:schemeClr>
                </a:solidFill>
                <a:latin typeface="Arial Narrow" panose="020B0606020202030204" pitchFamily="34" charset="0"/>
              </a:rPr>
              <a:t>O mercado de Dívida fica </a:t>
            </a:r>
            <a:r>
              <a:rPr lang="pt-PT" sz="1400" b="1" dirty="0" smtClean="0">
                <a:solidFill>
                  <a:srgbClr val="FF0000"/>
                </a:solidFill>
                <a:latin typeface="Arial Narrow" panose="020B0606020202030204" pitchFamily="34" charset="0"/>
              </a:rPr>
              <a:t>entre as taxas do Financiamento Bancário e a dos Depósitos a Prazo</a:t>
            </a:r>
            <a:endParaRPr lang="pt-PT" sz="1400" b="1" dirty="0" smtClean="0">
              <a:solidFill>
                <a:schemeClr val="tx2">
                  <a:lumMod val="50000"/>
                </a:schemeClr>
              </a:solidFill>
              <a:latin typeface="Arial Narrow" panose="020B0606020202030204" pitchFamily="34" charset="0"/>
            </a:endParaRPr>
          </a:p>
          <a:p>
            <a:endParaRPr lang="pt-PT" sz="1400" b="1" dirty="0">
              <a:solidFill>
                <a:schemeClr val="tx2">
                  <a:lumMod val="50000"/>
                </a:schemeClr>
              </a:solidFill>
              <a:latin typeface="Arial Narrow" panose="020B0606020202030204" pitchFamily="34" charset="0"/>
            </a:endParaRPr>
          </a:p>
          <a:p>
            <a:pPr marL="180975" indent="-180975">
              <a:buFont typeface="Arial" panose="020B0604020202020204" pitchFamily="34" charset="0"/>
              <a:buChar char="•"/>
            </a:pPr>
            <a:r>
              <a:rPr lang="pt-PT" sz="1400" b="1" dirty="0" smtClean="0">
                <a:solidFill>
                  <a:schemeClr val="tx2">
                    <a:lumMod val="50000"/>
                  </a:schemeClr>
                </a:solidFill>
                <a:latin typeface="Arial Narrow" panose="020B0606020202030204" pitchFamily="34" charset="0"/>
              </a:rPr>
              <a:t>Investindo em Obrigações BVM, o investidor teria, em média, </a:t>
            </a:r>
            <a:r>
              <a:rPr lang="pt-PT" sz="1400" b="1" dirty="0" smtClean="0">
                <a:solidFill>
                  <a:srgbClr val="FF0000"/>
                </a:solidFill>
                <a:latin typeface="Arial Narrow" panose="020B0606020202030204" pitchFamily="34" charset="0"/>
              </a:rPr>
              <a:t>recebido 19,2% em vez de 8,5% </a:t>
            </a:r>
          </a:p>
          <a:p>
            <a:pPr marL="180975" indent="-180975">
              <a:buFont typeface="Arial" panose="020B0604020202020204" pitchFamily="34" charset="0"/>
              <a:buChar char="•"/>
            </a:pPr>
            <a:endParaRPr lang="pt-PT" sz="1400" b="1" dirty="0" smtClean="0">
              <a:solidFill>
                <a:srgbClr val="C00000"/>
              </a:solidFill>
              <a:latin typeface="Arial Narrow" panose="020B0606020202030204" pitchFamily="34" charset="0"/>
            </a:endParaRPr>
          </a:p>
          <a:p>
            <a:pPr marL="180975" indent="-180975">
              <a:buFont typeface="Arial" panose="020B0604020202020204" pitchFamily="34" charset="0"/>
              <a:buChar char="•"/>
            </a:pPr>
            <a:r>
              <a:rPr lang="pt-PT" sz="1400" b="1" dirty="0" smtClean="0">
                <a:solidFill>
                  <a:schemeClr val="tx2">
                    <a:lumMod val="50000"/>
                  </a:schemeClr>
                </a:solidFill>
                <a:latin typeface="Arial Narrow" panose="020B0606020202030204" pitchFamily="34" charset="0"/>
              </a:rPr>
              <a:t>Através da BVM</a:t>
            </a:r>
            <a:r>
              <a:rPr lang="pt-PT" sz="1400" b="1" dirty="0">
                <a:solidFill>
                  <a:schemeClr val="tx2">
                    <a:lumMod val="50000"/>
                  </a:schemeClr>
                </a:solidFill>
                <a:latin typeface="Arial Narrow" panose="020B0606020202030204" pitchFamily="34" charset="0"/>
              </a:rPr>
              <a:t>, </a:t>
            </a:r>
            <a:r>
              <a:rPr lang="pt-PT" sz="1400" b="1" dirty="0" smtClean="0">
                <a:solidFill>
                  <a:schemeClr val="tx2">
                    <a:lumMod val="50000"/>
                  </a:schemeClr>
                </a:solidFill>
                <a:latin typeface="Arial Narrow" panose="020B0606020202030204" pitchFamily="34" charset="0"/>
              </a:rPr>
              <a:t>a empresa seria, em média, </a:t>
            </a:r>
            <a:r>
              <a:rPr lang="pt-PT" sz="1400" b="1" dirty="0" smtClean="0">
                <a:solidFill>
                  <a:srgbClr val="FF0000"/>
                </a:solidFill>
                <a:latin typeface="Arial Narrow" panose="020B0606020202030204" pitchFamily="34" charset="0"/>
              </a:rPr>
              <a:t>financiada a 19,2% em vez de 22,5%</a:t>
            </a:r>
            <a:endParaRPr lang="pt-PT" sz="1400" b="1" dirty="0">
              <a:solidFill>
                <a:srgbClr val="FF0000"/>
              </a:solidFill>
              <a:latin typeface="Arial Narrow" panose="020B060602020203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
        <p:nvSpPr>
          <p:cNvPr id="4" name="Rectangle 3"/>
          <p:cNvSpPr/>
          <p:nvPr/>
        </p:nvSpPr>
        <p:spPr>
          <a:xfrm>
            <a:off x="4114800" y="1981200"/>
            <a:ext cx="914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3435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952500"/>
            <a:ext cx="6487477" cy="5295900"/>
          </a:xfrm>
          <a:prstGeom prst="rect">
            <a:avLst/>
          </a:prstGeom>
        </p:spPr>
      </p:pic>
      <p:sp>
        <p:nvSpPr>
          <p:cNvPr id="7" name="Title 2"/>
          <p:cNvSpPr txBox="1">
            <a:spLocks/>
          </p:cNvSpPr>
          <p:nvPr/>
        </p:nvSpPr>
        <p:spPr bwMode="auto">
          <a:xfrm>
            <a:off x="602561" y="-76200"/>
            <a:ext cx="692785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dirty="0">
                <a:solidFill>
                  <a:schemeClr val="accent1">
                    <a:lumMod val="50000"/>
                  </a:schemeClr>
                </a:solidFill>
              </a:rPr>
              <a:t>O FINANCIAMENTO VIA BOLSA DE VALORES</a:t>
            </a:r>
            <a:endParaRPr lang="en-ZA" dirty="0">
              <a:solidFill>
                <a:srgbClr val="C00000"/>
              </a:solidFill>
            </a:endParaRPr>
          </a:p>
        </p:txBody>
      </p:sp>
      <p:sp>
        <p:nvSpPr>
          <p:cNvPr id="25" name="Slide Number Placeholder 3"/>
          <p:cNvSpPr txBox="1">
            <a:spLocks/>
          </p:cNvSpPr>
          <p:nvPr/>
        </p:nvSpPr>
        <p:spPr bwMode="auto">
          <a:xfrm>
            <a:off x="8686800" y="6324600"/>
            <a:ext cx="211138" cy="228600"/>
          </a:xfrm>
          <a:prstGeom prst="rect">
            <a:avLst/>
          </a:prstGeom>
          <a:solidFill>
            <a:srgbClr val="0771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DF8D4A67-982C-4301-8F4A-C9C8117A4059}" type="slidenum">
              <a:rPr lang="en-US" altLang="pt-PT" sz="1000" b="1">
                <a:solidFill>
                  <a:schemeClr val="bg1"/>
                </a:solidFill>
                <a:latin typeface="Calibri" panose="020F0502020204030204" pitchFamily="34" charset="0"/>
              </a:rPr>
              <a:pPr algn="ctr" eaLnBrk="1" hangingPunct="1"/>
              <a:t>19</a:t>
            </a:fld>
            <a:endParaRPr lang="en-US" altLang="pt-PT" sz="1000" b="1">
              <a:solidFill>
                <a:schemeClr val="bg1"/>
              </a:solidFill>
              <a:latin typeface="Calibri" panose="020F0502020204030204" pitchFamily="34" charset="0"/>
            </a:endParaRPr>
          </a:p>
        </p:txBody>
      </p:sp>
      <p:sp>
        <p:nvSpPr>
          <p:cNvPr id="26" name="Rectangle 36">
            <a:extLst>
              <a:ext uri="{FF2B5EF4-FFF2-40B4-BE49-F238E27FC236}">
                <a16:creationId xmlns:a16="http://schemas.microsoft.com/office/drawing/2014/main" id="{7FE195E8-F152-434E-9C42-6E86C3A72CD9}"/>
              </a:ext>
            </a:extLst>
          </p:cNvPr>
          <p:cNvSpPr>
            <a:spLocks noChangeArrowheads="1"/>
          </p:cNvSpPr>
          <p:nvPr/>
        </p:nvSpPr>
        <p:spPr bwMode="auto">
          <a:xfrm>
            <a:off x="5791200" y="6383923"/>
            <a:ext cx="274273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Bolsa de Valores de Moçambique, 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064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
          <p:cNvSpPr>
            <a:spLocks noGrp="1"/>
          </p:cNvSpPr>
          <p:nvPr>
            <p:ph type="sldNum" sz="quarter" idx="4294967295"/>
          </p:nvPr>
        </p:nvSpPr>
        <p:spPr>
          <a:xfrm>
            <a:off x="8667929" y="6324600"/>
            <a:ext cx="211138" cy="228600"/>
          </a:xfrm>
        </p:spPr>
        <p:txBody>
          <a:bodyPr/>
          <a:lstStyle/>
          <a:p>
            <a:fld id="{96E69268-9C8B-4EBF-A9EE-DC5DC2D48DC3}" type="slidenum">
              <a:rPr lang="en-US" smtClean="0"/>
              <a:pPr/>
              <a:t>2</a:t>
            </a:fld>
            <a:endParaRPr lang="en-US"/>
          </a:p>
        </p:txBody>
      </p:sp>
      <p:grpSp>
        <p:nvGrpSpPr>
          <p:cNvPr id="2" name="Group 1"/>
          <p:cNvGrpSpPr/>
          <p:nvPr/>
        </p:nvGrpSpPr>
        <p:grpSpPr>
          <a:xfrm>
            <a:off x="685800" y="2057400"/>
            <a:ext cx="7573832" cy="2749213"/>
            <a:chOff x="609600" y="1219200"/>
            <a:chExt cx="7665857" cy="3895125"/>
          </a:xfrm>
        </p:grpSpPr>
        <p:sp>
          <p:nvSpPr>
            <p:cNvPr id="4" name="TextBox 3">
              <a:extLst>
                <a:ext uri="{FF2B5EF4-FFF2-40B4-BE49-F238E27FC236}">
                  <a16:creationId xmlns:a16="http://schemas.microsoft.com/office/drawing/2014/main" id="{F585C66A-5859-41F1-8633-E158CA4D9F29}"/>
                </a:ext>
              </a:extLst>
            </p:cNvPr>
            <p:cNvSpPr txBox="1"/>
            <p:nvPr/>
          </p:nvSpPr>
          <p:spPr>
            <a:xfrm>
              <a:off x="1363732" y="1343693"/>
              <a:ext cx="6397888" cy="5232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ltLang="en-US" b="1" dirty="0">
                  <a:solidFill>
                    <a:schemeClr val="tx2">
                      <a:lumMod val="50000"/>
                    </a:schemeClr>
                  </a:solidFill>
                  <a:latin typeface="Segoe UI" panose="020B0502040204020203" pitchFamily="34" charset="0"/>
                  <a:cs typeface="Segoe UI" panose="020B0502040204020203" pitchFamily="34" charset="0"/>
                </a:rPr>
                <a:t>INTRODUÇÃO </a:t>
              </a:r>
              <a:endParaRPr lang="en-US" b="1" dirty="0">
                <a:solidFill>
                  <a:schemeClr val="tx2">
                    <a:lumMod val="50000"/>
                  </a:schemeClr>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F0365903-FFD6-4354-B56A-12C3361B5D61}"/>
                </a:ext>
              </a:extLst>
            </p:cNvPr>
            <p:cNvSpPr txBox="1"/>
            <p:nvPr/>
          </p:nvSpPr>
          <p:spPr>
            <a:xfrm>
              <a:off x="1354231" y="2188757"/>
              <a:ext cx="6608008" cy="550710"/>
            </a:xfrm>
            <a:prstGeom prst="rect">
              <a:avLst/>
            </a:prstGeom>
            <a:noFill/>
          </p:spPr>
          <p:txBody>
            <a:bodyPr wrap="square" rtlCol="0">
              <a:spAutoFit/>
            </a:bodyPr>
            <a:lstStyle>
              <a:defPPr>
                <a:defRPr lang="en-US"/>
              </a:defPPr>
              <a:lvl1pPr>
                <a:defRPr sz="2400" b="1">
                  <a:solidFill>
                    <a:schemeClr val="bg1">
                      <a:lumMod val="6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PT" sz="1800" b="1" i="0" u="none" strike="noStrike" kern="1200" cap="none" spc="0" normalizeH="0" baseline="0" noProof="0" dirty="0">
                  <a:ln>
                    <a:noFill/>
                  </a:ln>
                  <a:solidFill>
                    <a:schemeClr val="tx2">
                      <a:lumMod val="50000"/>
                    </a:schemeClr>
                  </a:solidFill>
                  <a:effectLst/>
                  <a:uLnTx/>
                  <a:uFillTx/>
                  <a:latin typeface="Segoe UI" panose="020B0502040204020203" pitchFamily="34" charset="0"/>
                  <a:ea typeface="+mn-ea"/>
                  <a:cs typeface="Segoe UI" panose="020B0502040204020203" pitchFamily="34" charset="0"/>
                </a:rPr>
                <a:t>O CONTEXTO DAS </a:t>
              </a:r>
              <a:r>
                <a:rPr kumimoji="0" lang="pt-PT" sz="1800" b="1" i="0" u="none" strike="noStrike" kern="1200" cap="none" spc="0" normalizeH="0" baseline="0" noProof="0" dirty="0" err="1">
                  <a:ln>
                    <a:noFill/>
                  </a:ln>
                  <a:solidFill>
                    <a:schemeClr val="tx2">
                      <a:lumMod val="50000"/>
                    </a:schemeClr>
                  </a:solidFill>
                  <a:effectLst/>
                  <a:uLnTx/>
                  <a:uFillTx/>
                  <a:latin typeface="Segoe UI" panose="020B0502040204020203" pitchFamily="34" charset="0"/>
                  <a:ea typeface="+mn-ea"/>
                  <a:cs typeface="Segoe UI" panose="020B0502040204020203" pitchFamily="34" charset="0"/>
                </a:rPr>
                <a:t>PME’s</a:t>
              </a:r>
              <a:r>
                <a:rPr kumimoji="0" lang="pt-PT" sz="1800" b="1" i="0" u="none" strike="noStrike" kern="1200" cap="none" spc="0" normalizeH="0" baseline="0" noProof="0" dirty="0">
                  <a:ln>
                    <a:noFill/>
                  </a:ln>
                  <a:solidFill>
                    <a:schemeClr val="tx2">
                      <a:lumMod val="50000"/>
                    </a:schemeClr>
                  </a:solidFill>
                  <a:effectLst/>
                  <a:uLnTx/>
                  <a:uFillTx/>
                  <a:latin typeface="Segoe UI" panose="020B0502040204020203" pitchFamily="34" charset="0"/>
                  <a:ea typeface="+mn-ea"/>
                  <a:cs typeface="Segoe UI" panose="020B0502040204020203" pitchFamily="34" charset="0"/>
                </a:rPr>
                <a:t> EM MOÇAMBIQUE</a:t>
              </a:r>
            </a:p>
          </p:txBody>
        </p:sp>
        <p:sp>
          <p:nvSpPr>
            <p:cNvPr id="6" name="Rectangle 5">
              <a:extLst>
                <a:ext uri="{FF2B5EF4-FFF2-40B4-BE49-F238E27FC236}">
                  <a16:creationId xmlns:a16="http://schemas.microsoft.com/office/drawing/2014/main" id="{576E9EE0-2531-4DC5-A9E6-5ACB63824D86}"/>
                </a:ext>
              </a:extLst>
            </p:cNvPr>
            <p:cNvSpPr/>
            <p:nvPr/>
          </p:nvSpPr>
          <p:spPr>
            <a:xfrm>
              <a:off x="1177052" y="1316039"/>
              <a:ext cx="167109" cy="612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solidFill>
                  <a:schemeClr val="tx2">
                    <a:lumMod val="50000"/>
                  </a:schemeClr>
                </a:solidFill>
                <a:latin typeface="Calibri" panose="020F0502020204030204"/>
              </a:endParaRPr>
            </a:p>
          </p:txBody>
        </p:sp>
        <p:sp>
          <p:nvSpPr>
            <p:cNvPr id="7" name="Rectangle 6">
              <a:extLst>
                <a:ext uri="{FF2B5EF4-FFF2-40B4-BE49-F238E27FC236}">
                  <a16:creationId xmlns:a16="http://schemas.microsoft.com/office/drawing/2014/main" id="{B99492B0-8833-413B-B39D-6C757FA30185}"/>
                </a:ext>
              </a:extLst>
            </p:cNvPr>
            <p:cNvSpPr/>
            <p:nvPr/>
          </p:nvSpPr>
          <p:spPr>
            <a:xfrm>
              <a:off x="1168071" y="2119345"/>
              <a:ext cx="167108" cy="612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chemeClr val="tx2">
                    <a:lumMod val="50000"/>
                  </a:scheme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122166-63C4-4C0B-A5F0-39B46FB9E8AF}"/>
                </a:ext>
              </a:extLst>
            </p:cNvPr>
            <p:cNvSpPr txBox="1"/>
            <p:nvPr/>
          </p:nvSpPr>
          <p:spPr>
            <a:xfrm>
              <a:off x="1355847" y="2959275"/>
              <a:ext cx="6812087" cy="523275"/>
            </a:xfrm>
            <a:prstGeom prst="rect">
              <a:avLst/>
            </a:prstGeom>
            <a:noFill/>
          </p:spPr>
          <p:txBody>
            <a:bodyPr wrap="square" rtlCol="0">
              <a:spAutoFit/>
            </a:bodyPr>
            <a:lstStyle>
              <a:defPPr>
                <a:defRPr lang="en-US"/>
              </a:defPPr>
              <a:lvl1pPr>
                <a:defRPr sz="2400" b="1">
                  <a:solidFill>
                    <a:schemeClr val="bg1">
                      <a:lumMod val="65000"/>
                    </a:schemeClr>
                  </a:solidFill>
                  <a:latin typeface="Segoe UI" panose="020B0502040204020203" pitchFamily="34" charset="0"/>
                  <a:cs typeface="Segoe UI" panose="020B0502040204020203" pitchFamily="34" charset="0"/>
                </a:defRPr>
              </a:lvl1pPr>
            </a:lstStyle>
            <a:p>
              <a:pPr lvl="0" fontAlgn="auto">
                <a:spcBef>
                  <a:spcPts val="0"/>
                </a:spcBef>
                <a:spcAft>
                  <a:spcPts val="0"/>
                </a:spcAft>
                <a:defRPr/>
              </a:pPr>
              <a:r>
                <a:rPr lang="pt-PT" sz="1800" dirty="0">
                  <a:solidFill>
                    <a:schemeClr val="tx2">
                      <a:lumMod val="50000"/>
                    </a:schemeClr>
                  </a:solidFill>
                </a:rPr>
                <a:t>AS VANTAGENS DO MERCADO DE CAPITAIS PARA AS </a:t>
              </a:r>
              <a:r>
                <a:rPr lang="pt-PT" sz="1800" dirty="0" err="1">
                  <a:solidFill>
                    <a:schemeClr val="tx2">
                      <a:lumMod val="50000"/>
                    </a:schemeClr>
                  </a:solidFill>
                </a:rPr>
                <a:t>PME’s</a:t>
              </a:r>
              <a:endParaRPr lang="pt-PT" sz="1800" dirty="0">
                <a:solidFill>
                  <a:schemeClr val="tx2">
                    <a:lumMod val="50000"/>
                  </a:schemeClr>
                </a:solidFill>
              </a:endParaRPr>
            </a:p>
          </p:txBody>
        </p:sp>
        <p:sp>
          <p:nvSpPr>
            <p:cNvPr id="9" name="Rectangle 8">
              <a:extLst>
                <a:ext uri="{FF2B5EF4-FFF2-40B4-BE49-F238E27FC236}">
                  <a16:creationId xmlns:a16="http://schemas.microsoft.com/office/drawing/2014/main" id="{D009D815-24B5-45FD-93DE-9F873A126E19}"/>
                </a:ext>
              </a:extLst>
            </p:cNvPr>
            <p:cNvSpPr/>
            <p:nvPr/>
          </p:nvSpPr>
          <p:spPr>
            <a:xfrm>
              <a:off x="1177052" y="2898303"/>
              <a:ext cx="167108" cy="612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chemeClr val="tx2">
                    <a:lumMod val="50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439E57E-E38F-4432-B0B4-CA20FF502EA9}"/>
                </a:ext>
              </a:extLst>
            </p:cNvPr>
            <p:cNvSpPr txBox="1"/>
            <p:nvPr/>
          </p:nvSpPr>
          <p:spPr>
            <a:xfrm>
              <a:off x="1360416" y="4522113"/>
              <a:ext cx="6747444" cy="523275"/>
            </a:xfrm>
            <a:prstGeom prst="rect">
              <a:avLst/>
            </a:prstGeom>
            <a:noFill/>
          </p:spPr>
          <p:txBody>
            <a:bodyPr wrap="square" rtlCol="0">
              <a:spAutoFit/>
            </a:bodyPr>
            <a:lstStyle>
              <a:defPPr>
                <a:defRPr lang="en-US"/>
              </a:defPPr>
              <a:lvl1pPr>
                <a:defRPr sz="2400" b="1">
                  <a:solidFill>
                    <a:schemeClr val="bg1">
                      <a:lumMod val="65000"/>
                    </a:schemeClr>
                  </a:solidFill>
                  <a:latin typeface="Segoe UI" panose="020B0502040204020203" pitchFamily="34" charset="0"/>
                  <a:cs typeface="Segoe UI" panose="020B0502040204020203" pitchFamily="34" charset="0"/>
                </a:defRPr>
              </a:lvl1pPr>
            </a:lstStyle>
            <a:p>
              <a:pPr fontAlgn="auto">
                <a:spcBef>
                  <a:spcPts val="0"/>
                </a:spcBef>
                <a:spcAft>
                  <a:spcPts val="0"/>
                </a:spcAft>
                <a:defRPr/>
              </a:pPr>
              <a:r>
                <a:rPr lang="pt-PT" sz="1800" dirty="0">
                  <a:solidFill>
                    <a:schemeClr val="tx2">
                      <a:lumMod val="50000"/>
                    </a:schemeClr>
                  </a:solidFill>
                </a:rPr>
                <a:t>NOTAS FINAIS</a:t>
              </a:r>
              <a:endParaRPr lang="en-US" sz="1800" dirty="0">
                <a:solidFill>
                  <a:schemeClr val="tx2">
                    <a:lumMod val="50000"/>
                  </a:schemeClr>
                </a:solidFill>
              </a:endParaRPr>
            </a:p>
          </p:txBody>
        </p:sp>
        <p:sp>
          <p:nvSpPr>
            <p:cNvPr id="11" name="Rectangle 10">
              <a:extLst>
                <a:ext uri="{FF2B5EF4-FFF2-40B4-BE49-F238E27FC236}">
                  <a16:creationId xmlns:a16="http://schemas.microsoft.com/office/drawing/2014/main" id="{0273E6BE-A6B4-4746-AF5C-8C899C31F1A0}"/>
                </a:ext>
              </a:extLst>
            </p:cNvPr>
            <p:cNvSpPr/>
            <p:nvPr/>
          </p:nvSpPr>
          <p:spPr>
            <a:xfrm>
              <a:off x="1187124" y="4477712"/>
              <a:ext cx="167108" cy="612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chemeClr val="tx2">
                    <a:lumMod val="50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A3C4A4D-3B20-48C4-B638-02D7A4CC6F5E}"/>
                </a:ext>
              </a:extLst>
            </p:cNvPr>
            <p:cNvSpPr txBox="1"/>
            <p:nvPr/>
          </p:nvSpPr>
          <p:spPr>
            <a:xfrm>
              <a:off x="1363732" y="3760112"/>
              <a:ext cx="6911725" cy="523275"/>
            </a:xfrm>
            <a:prstGeom prst="rect">
              <a:avLst/>
            </a:prstGeom>
            <a:noFill/>
          </p:spPr>
          <p:txBody>
            <a:bodyPr wrap="square" rtlCol="0">
              <a:spAutoFit/>
            </a:bodyPr>
            <a:lstStyle>
              <a:defPPr>
                <a:defRPr lang="en-US"/>
              </a:defPPr>
              <a:lvl1pPr>
                <a:defRPr sz="2400" b="1">
                  <a:solidFill>
                    <a:srgbClr val="1E6FF2"/>
                  </a:solidFill>
                  <a:latin typeface="Segoe UI" panose="020B0502040204020203" pitchFamily="34" charset="0"/>
                  <a:cs typeface="Segoe UI" panose="020B0502040204020203" pitchFamily="34" charset="0"/>
                </a:defRPr>
              </a:lvl1pPr>
            </a:lstStyle>
            <a:p>
              <a:pPr fontAlgn="auto">
                <a:spcBef>
                  <a:spcPts val="0"/>
                </a:spcBef>
                <a:spcAft>
                  <a:spcPts val="0"/>
                </a:spcAft>
                <a:defRPr/>
              </a:pPr>
              <a:r>
                <a:rPr lang="pt-PT" sz="1800" dirty="0">
                  <a:solidFill>
                    <a:schemeClr val="tx2">
                      <a:lumMod val="50000"/>
                    </a:schemeClr>
                  </a:solidFill>
                </a:rPr>
                <a:t>IMPACTO DA BVM NO FINANCIAMENTO ÀS </a:t>
              </a:r>
              <a:r>
                <a:rPr lang="pt-PT" sz="1800" dirty="0" err="1">
                  <a:solidFill>
                    <a:schemeClr val="tx2">
                      <a:lumMod val="50000"/>
                    </a:schemeClr>
                  </a:solidFill>
                </a:rPr>
                <a:t>PME’s</a:t>
              </a:r>
              <a:endParaRPr lang="en-US" sz="1800" dirty="0">
                <a:solidFill>
                  <a:schemeClr val="tx2">
                    <a:lumMod val="50000"/>
                  </a:schemeClr>
                </a:solidFill>
              </a:endParaRPr>
            </a:p>
          </p:txBody>
        </p:sp>
        <p:sp>
          <p:nvSpPr>
            <p:cNvPr id="13" name="Rectangle 12">
              <a:extLst>
                <a:ext uri="{FF2B5EF4-FFF2-40B4-BE49-F238E27FC236}">
                  <a16:creationId xmlns:a16="http://schemas.microsoft.com/office/drawing/2014/main" id="{75799752-5C70-4CB6-93BB-B3030BD43B48}"/>
                </a:ext>
              </a:extLst>
            </p:cNvPr>
            <p:cNvSpPr/>
            <p:nvPr/>
          </p:nvSpPr>
          <p:spPr>
            <a:xfrm>
              <a:off x="1177052" y="3688674"/>
              <a:ext cx="167108" cy="612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solidFill>
                  <a:schemeClr val="tx2">
                    <a:lumMod val="50000"/>
                  </a:schemeClr>
                </a:solidFill>
                <a:latin typeface="Calibri" panose="020F0502020204030204"/>
              </a:endParaRPr>
            </a:p>
          </p:txBody>
        </p:sp>
        <p:sp>
          <p:nvSpPr>
            <p:cNvPr id="16" name="TextBox 15"/>
            <p:cNvSpPr txBox="1"/>
            <p:nvPr/>
          </p:nvSpPr>
          <p:spPr>
            <a:xfrm>
              <a:off x="726310" y="1219200"/>
              <a:ext cx="390888" cy="773890"/>
            </a:xfrm>
            <a:prstGeom prst="rect">
              <a:avLst/>
            </a:prstGeom>
            <a:noFill/>
            <a:ln>
              <a:noFill/>
            </a:ln>
          </p:spPr>
          <p:txBody>
            <a:bodyPr wrap="square" lIns="0" tIns="0" rIns="0" bIns="0" rtlCol="0">
              <a:noAutofit/>
            </a:bodyPr>
            <a:lstStyle/>
            <a:p>
              <a:pPr algn="ctr"/>
              <a:r>
                <a:rPr lang="en-US" sz="3600" b="1" dirty="0">
                  <a:solidFill>
                    <a:schemeClr val="tx2">
                      <a:lumMod val="50000"/>
                    </a:schemeClr>
                  </a:solidFill>
                  <a:latin typeface="Segoe UI" panose="020B0502040204020203" pitchFamily="34" charset="0"/>
                  <a:cs typeface="Segoe UI" panose="020B0502040204020203" pitchFamily="34" charset="0"/>
                </a:rPr>
                <a:t>1</a:t>
              </a:r>
            </a:p>
          </p:txBody>
        </p:sp>
        <p:sp>
          <p:nvSpPr>
            <p:cNvPr id="17" name="TextBox 16"/>
            <p:cNvSpPr txBox="1"/>
            <p:nvPr/>
          </p:nvSpPr>
          <p:spPr>
            <a:xfrm>
              <a:off x="713186" y="2002819"/>
              <a:ext cx="422951" cy="76425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uLnTx/>
                  <a:uFillTx/>
                  <a:latin typeface="Segoe UI" panose="020B0502040204020203" pitchFamily="34" charset="0"/>
                  <a:ea typeface="+mn-ea"/>
                  <a:cs typeface="Segoe UI" panose="020B0502040204020203" pitchFamily="34" charset="0"/>
                </a:rPr>
                <a:t>2</a:t>
              </a:r>
            </a:p>
          </p:txBody>
        </p:sp>
        <p:sp>
          <p:nvSpPr>
            <p:cNvPr id="18" name="TextBox 17"/>
            <p:cNvSpPr txBox="1"/>
            <p:nvPr/>
          </p:nvSpPr>
          <p:spPr>
            <a:xfrm>
              <a:off x="710279" y="2783778"/>
              <a:ext cx="422951" cy="76425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uLnTx/>
                  <a:uFillTx/>
                  <a:latin typeface="Segoe UI" panose="020B0502040204020203" pitchFamily="34" charset="0"/>
                  <a:ea typeface="+mn-ea"/>
                  <a:cs typeface="Segoe UI" panose="020B0502040204020203" pitchFamily="34" charset="0"/>
                </a:rPr>
                <a:t>3</a:t>
              </a:r>
            </a:p>
          </p:txBody>
        </p:sp>
        <p:sp>
          <p:nvSpPr>
            <p:cNvPr id="19" name="TextBox 18"/>
            <p:cNvSpPr txBox="1"/>
            <p:nvPr/>
          </p:nvSpPr>
          <p:spPr>
            <a:xfrm>
              <a:off x="690027" y="3594348"/>
              <a:ext cx="422951" cy="76425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2">
                      <a:lumMod val="50000"/>
                    </a:schemeClr>
                  </a:solidFill>
                  <a:latin typeface="Segoe UI" panose="020B0502040204020203" pitchFamily="34" charset="0"/>
                  <a:cs typeface="Segoe UI" panose="020B0502040204020203" pitchFamily="34" charset="0"/>
                </a:rPr>
                <a:t>4</a:t>
              </a:r>
            </a:p>
          </p:txBody>
        </p:sp>
        <p:sp>
          <p:nvSpPr>
            <p:cNvPr id="20" name="TextBox 19"/>
            <p:cNvSpPr txBox="1"/>
            <p:nvPr/>
          </p:nvSpPr>
          <p:spPr>
            <a:xfrm>
              <a:off x="729610" y="4350076"/>
              <a:ext cx="422951" cy="76424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uLnTx/>
                  <a:uFillTx/>
                  <a:latin typeface="Segoe UI" panose="020B0502040204020203" pitchFamily="34" charset="0"/>
                  <a:ea typeface="+mn-ea"/>
                  <a:cs typeface="Segoe UI" panose="020B0502040204020203" pitchFamily="34" charset="0"/>
                </a:rPr>
                <a:t>5</a:t>
              </a:r>
            </a:p>
          </p:txBody>
        </p:sp>
        <p:cxnSp>
          <p:nvCxnSpPr>
            <p:cNvPr id="22" name="Straight Connector 21"/>
            <p:cNvCxnSpPr/>
            <p:nvPr/>
          </p:nvCxnSpPr>
          <p:spPr>
            <a:xfrm>
              <a:off x="640313" y="1928126"/>
              <a:ext cx="763514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2724156"/>
              <a:ext cx="76658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0313" y="3510115"/>
              <a:ext cx="76351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0313" y="4312277"/>
              <a:ext cx="76351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8061" y="5089799"/>
              <a:ext cx="75773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64353"/>
            <a:ext cx="1212850" cy="543988"/>
          </a:xfrm>
          <a:prstGeom prst="rect">
            <a:avLst/>
          </a:prstGeom>
        </p:spPr>
      </p:pic>
      <p:sp>
        <p:nvSpPr>
          <p:cNvPr id="44" name="Title 2"/>
          <p:cNvSpPr txBox="1">
            <a:spLocks/>
          </p:cNvSpPr>
          <p:nvPr/>
        </p:nvSpPr>
        <p:spPr>
          <a:xfrm>
            <a:off x="1118960" y="256757"/>
            <a:ext cx="6927850" cy="757238"/>
          </a:xfrm>
          <a:prstGeom prst="rect">
            <a:avLst/>
          </a:prstGeom>
        </p:spPr>
        <p:txBody>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pt-PT" sz="2800" dirty="0">
                <a:solidFill>
                  <a:schemeClr val="tx2">
                    <a:lumMod val="50000"/>
                  </a:schemeClr>
                </a:solidFill>
              </a:rPr>
              <a:t>ÍNDICE</a:t>
            </a:r>
            <a:endParaRPr lang="en-ZA" sz="2800" dirty="0">
              <a:solidFill>
                <a:schemeClr val="tx2">
                  <a:lumMod val="50000"/>
                </a:schemeClr>
              </a:solidFill>
            </a:endParaRPr>
          </a:p>
        </p:txBody>
      </p:sp>
    </p:spTree>
    <p:extLst>
      <p:ext uri="{BB962C8B-B14F-4D97-AF65-F5344CB8AC3E}">
        <p14:creationId xmlns:p14="http://schemas.microsoft.com/office/powerpoint/2010/main" val="2436508484"/>
      </p:ext>
    </p:extLst>
  </p:cSld>
  <p:clrMapOvr>
    <a:masterClrMapping/>
  </p:clrMapOvr>
  <mc:AlternateContent xmlns:mc="http://schemas.openxmlformats.org/markup-compatibility/2006" xmlns:p14="http://schemas.microsoft.com/office/powerpoint/2010/main">
    <mc:Choice Requires="p14">
      <p:transition spd="slow" p14:dur="2000" advTm="63975"/>
    </mc:Choice>
    <mc:Fallback xmlns="">
      <p:transition spd="slow" advTm="6397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2"/>
          <p:cNvSpPr>
            <a:spLocks noGrp="1"/>
          </p:cNvSpPr>
          <p:nvPr>
            <p:ph type="title"/>
          </p:nvPr>
        </p:nvSpPr>
        <p:spPr>
          <a:xfrm>
            <a:off x="594096" y="203415"/>
            <a:ext cx="6927850" cy="482385"/>
          </a:xfrm>
        </p:spPr>
        <p:txBody>
          <a:bodyPr/>
          <a:lstStyle/>
          <a:p>
            <a:r>
              <a:rPr lang="pt-PT" sz="2400" dirty="0" smtClean="0">
                <a:solidFill>
                  <a:schemeClr val="accent1">
                    <a:lumMod val="50000"/>
                  </a:schemeClr>
                </a:solidFill>
              </a:rPr>
              <a:t>CASOS DE SUCESSO</a:t>
            </a:r>
            <a:endParaRPr lang="en-ZA" sz="2000" dirty="0">
              <a:solidFill>
                <a:srgbClr val="C00000"/>
              </a:solidFill>
            </a:endParaRPr>
          </a:p>
        </p:txBody>
      </p:sp>
      <p:sp>
        <p:nvSpPr>
          <p:cNvPr id="166" name="Slide Number Placeholder 3"/>
          <p:cNvSpPr>
            <a:spLocks noGrp="1"/>
          </p:cNvSpPr>
          <p:nvPr>
            <p:ph type="sldNum" sz="quarter" idx="4294967295"/>
          </p:nvPr>
        </p:nvSpPr>
        <p:spPr>
          <a:xfrm>
            <a:off x="8686800" y="6324600"/>
            <a:ext cx="211138" cy="228600"/>
          </a:xfrm>
        </p:spPr>
        <p:txBody>
          <a:bodyPr/>
          <a:lstStyle/>
          <a:p>
            <a:fld id="{3DE1271B-59DF-465F-852D-2BD4905CFCF7}" type="slidenum">
              <a:rPr lang="en-US" smtClean="0"/>
              <a:t>20</a:t>
            </a:fld>
            <a:endParaRPr lang="en-US" dirty="0"/>
          </a:p>
        </p:txBody>
      </p:sp>
      <p:pic>
        <p:nvPicPr>
          <p:cNvPr id="18" name="Picture 17">
            <a:extLst>
              <a:ext uri="{FF2B5EF4-FFF2-40B4-BE49-F238E27FC236}">
                <a16:creationId xmlns:a16="http://schemas.microsoft.com/office/drawing/2014/main" id="{7D307543-93E1-47D8-88B4-3E0027A92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843" y="1143000"/>
            <a:ext cx="1095727" cy="1152530"/>
          </a:xfrm>
          <a:prstGeom prst="rect">
            <a:avLst/>
          </a:prstGeom>
        </p:spPr>
      </p:pic>
      <p:pic>
        <p:nvPicPr>
          <p:cNvPr id="19" name="Picture 18">
            <a:extLst>
              <a:ext uri="{FF2B5EF4-FFF2-40B4-BE49-F238E27FC236}">
                <a16:creationId xmlns:a16="http://schemas.microsoft.com/office/drawing/2014/main" id="{86DDE6C9-B328-4368-A75E-BAB57FB27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910" y="1107731"/>
            <a:ext cx="1756694" cy="104306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2315" y="910165"/>
            <a:ext cx="1405480" cy="1240632"/>
          </a:xfrm>
          <a:prstGeom prst="rect">
            <a:avLst/>
          </a:prstGeom>
        </p:spPr>
      </p:pic>
      <p:pic>
        <p:nvPicPr>
          <p:cNvPr id="26" name="Picture 9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241" y="1095154"/>
            <a:ext cx="1831690" cy="10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Resultado de imagem para bayport mozambique">
            <a:extLst>
              <a:ext uri="{FF2B5EF4-FFF2-40B4-BE49-F238E27FC236}">
                <a16:creationId xmlns:a16="http://schemas.microsoft.com/office/drawing/2014/main" id="{5A24906C-3326-43FA-B530-C14952DCAA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651" y="3623114"/>
            <a:ext cx="1505869" cy="9488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812" y="3886200"/>
            <a:ext cx="1727318" cy="775237"/>
          </a:xfrm>
          <a:prstGeom prst="rect">
            <a:avLst/>
          </a:prstGeom>
        </p:spPr>
      </p:pic>
      <p:sp>
        <p:nvSpPr>
          <p:cNvPr id="28" name="Title 2"/>
          <p:cNvSpPr txBox="1">
            <a:spLocks/>
          </p:cNvSpPr>
          <p:nvPr/>
        </p:nvSpPr>
        <p:spPr bwMode="auto">
          <a:xfrm>
            <a:off x="2622430" y="2233197"/>
            <a:ext cx="1838898"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MAIOR VALORIZAÇÃO DE ACÇÕES</a:t>
            </a:r>
          </a:p>
          <a:p>
            <a:pPr marL="171450" indent="-171450">
              <a:buFont typeface="Arial" panose="020B0604020202020204" pitchFamily="34" charset="0"/>
              <a:buChar char="•"/>
              <a:defRPr/>
            </a:pPr>
            <a:r>
              <a:rPr lang="pt-PT" sz="1200" dirty="0" smtClean="0">
                <a:solidFill>
                  <a:schemeClr val="tx2">
                    <a:lumMod val="50000"/>
                  </a:schemeClr>
                </a:solidFill>
                <a:latin typeface="+mn-lt"/>
              </a:rPr>
              <a:t>OPV 10% EM 2008</a:t>
            </a:r>
          </a:p>
          <a:p>
            <a:pPr marL="171450" indent="-171450">
              <a:buFont typeface="Arial" panose="020B0604020202020204" pitchFamily="34" charset="0"/>
              <a:buChar char="•"/>
              <a:defRPr/>
            </a:pPr>
            <a:r>
              <a:rPr lang="pt-PT" sz="1200" dirty="0" smtClean="0">
                <a:solidFill>
                  <a:schemeClr val="tx2">
                    <a:lumMod val="50000"/>
                  </a:schemeClr>
                </a:solidFill>
                <a:latin typeface="+mn-lt"/>
              </a:rPr>
              <a:t>ACÇÃO A 275 MT EM 2008</a:t>
            </a:r>
          </a:p>
          <a:p>
            <a:pPr marL="171450" indent="-171450">
              <a:buFont typeface="Arial" panose="020B0604020202020204" pitchFamily="34" charset="0"/>
              <a:buChar char="•"/>
              <a:defRPr/>
            </a:pPr>
            <a:r>
              <a:rPr lang="pt-PT" sz="1200" dirty="0" smtClean="0">
                <a:solidFill>
                  <a:schemeClr val="tx2">
                    <a:lumMod val="50000"/>
                  </a:schemeClr>
                </a:solidFill>
                <a:latin typeface="+mn-lt"/>
              </a:rPr>
              <a:t>VALORIZOU PARA 3700 MT EM 2021</a:t>
            </a:r>
            <a:endParaRPr lang="pt-MZ" sz="1200" dirty="0" smtClean="0">
              <a:solidFill>
                <a:schemeClr val="tx2">
                  <a:lumMod val="50000"/>
                </a:schemeClr>
              </a:solidFill>
              <a:latin typeface="+mn-lt"/>
            </a:endParaRPr>
          </a:p>
          <a:p>
            <a:pPr>
              <a:defRPr/>
            </a:pPr>
            <a:endParaRPr lang="pt-PT" sz="1200" dirty="0" smtClean="0">
              <a:solidFill>
                <a:schemeClr val="tx2">
                  <a:lumMod val="50000"/>
                </a:schemeClr>
              </a:solidFill>
              <a:latin typeface="+mn-lt"/>
            </a:endParaRPr>
          </a:p>
        </p:txBody>
      </p:sp>
      <p:sp>
        <p:nvSpPr>
          <p:cNvPr id="29" name="Title 2"/>
          <p:cNvSpPr txBox="1">
            <a:spLocks/>
          </p:cNvSpPr>
          <p:nvPr/>
        </p:nvSpPr>
        <p:spPr bwMode="auto">
          <a:xfrm>
            <a:off x="4876800" y="2406586"/>
            <a:ext cx="1719596"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MAIOR FINANCIAMENTO</a:t>
            </a:r>
          </a:p>
          <a:p>
            <a:pPr marL="171450" indent="-171450">
              <a:buFont typeface="Arial" panose="020B0604020202020204" pitchFamily="34" charset="0"/>
              <a:buChar char="•"/>
              <a:defRPr/>
            </a:pPr>
            <a:r>
              <a:rPr lang="pt-PT" sz="1200" dirty="0" smtClean="0">
                <a:solidFill>
                  <a:schemeClr val="tx2">
                    <a:lumMod val="50000"/>
                  </a:schemeClr>
                </a:solidFill>
                <a:latin typeface="+mn-lt"/>
              </a:rPr>
              <a:t>AUMENTO DE CAP.SOCIAL</a:t>
            </a:r>
          </a:p>
          <a:p>
            <a:pPr marL="171450" indent="-171450">
              <a:buFont typeface="Arial" panose="020B0604020202020204" pitchFamily="34" charset="0"/>
              <a:buChar char="•"/>
              <a:defRPr/>
            </a:pPr>
            <a:r>
              <a:rPr lang="pt-PT" sz="1200" dirty="0" smtClean="0">
                <a:solidFill>
                  <a:schemeClr val="tx2">
                    <a:lumMod val="50000"/>
                  </a:schemeClr>
                </a:solidFill>
                <a:latin typeface="+mn-lt"/>
              </a:rPr>
              <a:t>7793 MILHÕES MT</a:t>
            </a:r>
          </a:p>
          <a:p>
            <a:pPr marL="171450" indent="-171450">
              <a:buFont typeface="Arial" panose="020B0604020202020204" pitchFamily="34" charset="0"/>
              <a:buChar char="•"/>
              <a:defRPr/>
            </a:pPr>
            <a:r>
              <a:rPr lang="pt-PT" sz="1200" dirty="0" smtClean="0">
                <a:solidFill>
                  <a:schemeClr val="tx2">
                    <a:lumMod val="50000"/>
                  </a:schemeClr>
                </a:solidFill>
                <a:latin typeface="+mn-lt"/>
              </a:rPr>
              <a:t>124,5 MILHÕES USD</a:t>
            </a:r>
            <a:endParaRPr lang="pt-MZ" sz="1200" dirty="0" smtClean="0">
              <a:solidFill>
                <a:schemeClr val="tx2">
                  <a:lumMod val="50000"/>
                </a:schemeClr>
              </a:solidFill>
              <a:latin typeface="+mn-lt"/>
            </a:endParaRPr>
          </a:p>
          <a:p>
            <a:pPr>
              <a:defRPr/>
            </a:pPr>
            <a:endParaRPr lang="pt-PT" sz="1200" dirty="0" smtClean="0">
              <a:solidFill>
                <a:schemeClr val="tx2">
                  <a:lumMod val="50000"/>
                </a:schemeClr>
              </a:solidFill>
              <a:latin typeface="+mn-lt"/>
            </a:endParaRPr>
          </a:p>
        </p:txBody>
      </p:sp>
      <p:sp>
        <p:nvSpPr>
          <p:cNvPr id="30" name="Title 2"/>
          <p:cNvSpPr txBox="1">
            <a:spLocks/>
          </p:cNvSpPr>
          <p:nvPr/>
        </p:nvSpPr>
        <p:spPr bwMode="auto">
          <a:xfrm>
            <a:off x="353155" y="2233197"/>
            <a:ext cx="1719596"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MAIOR OPV MOÇAMBIQUE</a:t>
            </a:r>
          </a:p>
          <a:p>
            <a:pPr marL="171450" indent="-171450">
              <a:buFont typeface="Arial" panose="020B0604020202020204" pitchFamily="34" charset="0"/>
              <a:buChar char="•"/>
              <a:defRPr/>
            </a:pPr>
            <a:r>
              <a:rPr lang="pt-PT" sz="1200" dirty="0" smtClean="0">
                <a:solidFill>
                  <a:schemeClr val="tx2">
                    <a:lumMod val="50000"/>
                  </a:schemeClr>
                </a:solidFill>
                <a:latin typeface="+mn-lt"/>
              </a:rPr>
              <a:t>OPV DE 4% DA HCB</a:t>
            </a:r>
          </a:p>
          <a:p>
            <a:pPr marL="171450" indent="-171450">
              <a:buFont typeface="Arial" panose="020B0604020202020204" pitchFamily="34" charset="0"/>
              <a:buChar char="•"/>
              <a:defRPr/>
            </a:pPr>
            <a:r>
              <a:rPr lang="pt-PT" sz="1200" dirty="0" smtClean="0">
                <a:solidFill>
                  <a:schemeClr val="tx2">
                    <a:lumMod val="50000"/>
                  </a:schemeClr>
                </a:solidFill>
                <a:latin typeface="+mn-lt"/>
              </a:rPr>
              <a:t>1100 MILHÕES ACÇÕES</a:t>
            </a:r>
          </a:p>
          <a:p>
            <a:pPr marL="171450" indent="-171450">
              <a:buFont typeface="Arial" panose="020B0604020202020204" pitchFamily="34" charset="0"/>
              <a:buChar char="•"/>
              <a:defRPr/>
            </a:pPr>
            <a:r>
              <a:rPr lang="pt-PT" sz="1200" dirty="0" smtClean="0">
                <a:solidFill>
                  <a:schemeClr val="tx2">
                    <a:lumMod val="50000"/>
                  </a:schemeClr>
                </a:solidFill>
                <a:latin typeface="+mn-lt"/>
              </a:rPr>
              <a:t>3300 MILHÕES MT</a:t>
            </a:r>
          </a:p>
          <a:p>
            <a:pPr marL="171450" indent="-171450">
              <a:buFont typeface="Arial" panose="020B0604020202020204" pitchFamily="34" charset="0"/>
              <a:buChar char="•"/>
              <a:defRPr/>
            </a:pPr>
            <a:r>
              <a:rPr lang="pt-PT" sz="1200" dirty="0" smtClean="0">
                <a:solidFill>
                  <a:schemeClr val="tx2">
                    <a:lumMod val="50000"/>
                  </a:schemeClr>
                </a:solidFill>
                <a:latin typeface="+mn-lt"/>
              </a:rPr>
              <a:t>55 MILHÕES USD</a:t>
            </a:r>
            <a:endParaRPr lang="pt-MZ" sz="1200" dirty="0" smtClean="0">
              <a:solidFill>
                <a:schemeClr val="tx2">
                  <a:lumMod val="50000"/>
                </a:schemeClr>
              </a:solidFill>
              <a:latin typeface="+mn-lt"/>
            </a:endParaRPr>
          </a:p>
          <a:p>
            <a:pPr>
              <a:defRPr/>
            </a:pPr>
            <a:endParaRPr lang="pt-PT" sz="1200" dirty="0" smtClean="0">
              <a:solidFill>
                <a:schemeClr val="tx2">
                  <a:lumMod val="50000"/>
                </a:schemeClr>
              </a:solidFill>
              <a:latin typeface="+mn-lt"/>
            </a:endParaRPr>
          </a:p>
        </p:txBody>
      </p:sp>
      <p:sp>
        <p:nvSpPr>
          <p:cNvPr id="31" name="Title 2"/>
          <p:cNvSpPr txBox="1">
            <a:spLocks/>
          </p:cNvSpPr>
          <p:nvPr/>
        </p:nvSpPr>
        <p:spPr bwMode="auto">
          <a:xfrm>
            <a:off x="411159" y="4564350"/>
            <a:ext cx="1719596"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MAIOR FINANCIAMENTO VIA OBRIGAÇÕES</a:t>
            </a:r>
          </a:p>
          <a:p>
            <a:pPr marL="171450" indent="-171450">
              <a:buFont typeface="Arial" panose="020B0604020202020204" pitchFamily="34" charset="0"/>
              <a:buChar char="•"/>
              <a:defRPr/>
            </a:pPr>
            <a:r>
              <a:rPr lang="pt-PT" sz="1200" dirty="0">
                <a:solidFill>
                  <a:schemeClr val="tx2">
                    <a:lumMod val="50000"/>
                  </a:schemeClr>
                </a:solidFill>
              </a:rPr>
              <a:t>9 EMISSÕES DE </a:t>
            </a:r>
            <a:r>
              <a:rPr lang="pt-PT" sz="1200" dirty="0" smtClean="0">
                <a:solidFill>
                  <a:schemeClr val="tx2">
                    <a:lumMod val="50000"/>
                  </a:schemeClr>
                </a:solidFill>
              </a:rPr>
              <a:t>OBRIGAÇÕES ENTRE 2016 E 2020</a:t>
            </a:r>
            <a:endParaRPr lang="pt-PT" sz="1200" dirty="0" smtClean="0">
              <a:solidFill>
                <a:schemeClr val="tx2">
                  <a:lumMod val="50000"/>
                </a:schemeClr>
              </a:solidFill>
              <a:latin typeface="+mn-lt"/>
            </a:endParaRPr>
          </a:p>
          <a:p>
            <a:pPr marL="171450" indent="-171450">
              <a:buFont typeface="Arial" panose="020B0604020202020204" pitchFamily="34" charset="0"/>
              <a:buChar char="•"/>
              <a:defRPr/>
            </a:pPr>
            <a:r>
              <a:rPr lang="pt-PT" sz="1200" dirty="0" smtClean="0">
                <a:solidFill>
                  <a:schemeClr val="tx2">
                    <a:lumMod val="50000"/>
                  </a:schemeClr>
                </a:solidFill>
                <a:latin typeface="+mn-lt"/>
              </a:rPr>
              <a:t>TOTAL DE 2544 MILHÕES MT</a:t>
            </a:r>
          </a:p>
          <a:p>
            <a:pPr marL="171450" indent="-171450">
              <a:buFont typeface="Arial" panose="020B0604020202020204" pitchFamily="34" charset="0"/>
              <a:buChar char="•"/>
              <a:defRPr/>
            </a:pPr>
            <a:r>
              <a:rPr lang="pt-PT" sz="1200" dirty="0" smtClean="0">
                <a:solidFill>
                  <a:schemeClr val="tx2">
                    <a:lumMod val="50000"/>
                  </a:schemeClr>
                </a:solidFill>
                <a:latin typeface="+mn-lt"/>
              </a:rPr>
              <a:t>TAXA MÉDIA DE 19,5%</a:t>
            </a:r>
            <a:endParaRPr lang="pt-MZ" sz="1200" dirty="0" smtClean="0">
              <a:solidFill>
                <a:schemeClr val="tx2">
                  <a:lumMod val="50000"/>
                </a:schemeClr>
              </a:solidFill>
              <a:latin typeface="+mn-lt"/>
            </a:endParaRPr>
          </a:p>
          <a:p>
            <a:pPr>
              <a:defRPr/>
            </a:pPr>
            <a:endParaRPr lang="pt-PT" sz="1200" dirty="0" smtClean="0">
              <a:solidFill>
                <a:schemeClr val="tx2">
                  <a:lumMod val="50000"/>
                </a:schemeClr>
              </a:solidFill>
              <a:latin typeface="+mn-lt"/>
            </a:endParaRPr>
          </a:p>
        </p:txBody>
      </p:sp>
      <p:sp>
        <p:nvSpPr>
          <p:cNvPr id="32" name="Title 2"/>
          <p:cNvSpPr txBox="1">
            <a:spLocks/>
          </p:cNvSpPr>
          <p:nvPr/>
        </p:nvSpPr>
        <p:spPr bwMode="auto">
          <a:xfrm>
            <a:off x="6978361" y="2119397"/>
            <a:ext cx="1719596"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TERCEIRO MERCADO</a:t>
            </a:r>
          </a:p>
          <a:p>
            <a:pPr marL="171450" indent="-171450">
              <a:buFont typeface="Arial" panose="020B0604020202020204" pitchFamily="34" charset="0"/>
              <a:buChar char="•"/>
              <a:defRPr/>
            </a:pPr>
            <a:r>
              <a:rPr lang="pt-PT" sz="1200" dirty="0" smtClean="0">
                <a:solidFill>
                  <a:schemeClr val="tx2">
                    <a:lumMod val="50000"/>
                  </a:schemeClr>
                </a:solidFill>
                <a:latin typeface="+mn-lt"/>
              </a:rPr>
              <a:t>1ª EMPRESA NO 3M</a:t>
            </a:r>
          </a:p>
          <a:p>
            <a:pPr marL="171450" indent="-171450">
              <a:buFont typeface="Arial" panose="020B0604020202020204" pitchFamily="34" charset="0"/>
              <a:buChar char="•"/>
              <a:defRPr/>
            </a:pPr>
            <a:r>
              <a:rPr lang="pt-PT" sz="1200" dirty="0" smtClean="0">
                <a:solidFill>
                  <a:schemeClr val="tx2">
                    <a:lumMod val="50000"/>
                  </a:schemeClr>
                </a:solidFill>
                <a:latin typeface="+mn-lt"/>
              </a:rPr>
              <a:t>FUNDO PÚBLICO COMO SA</a:t>
            </a:r>
          </a:p>
          <a:p>
            <a:pPr marL="171450" indent="-171450">
              <a:buFont typeface="Arial" panose="020B0604020202020204" pitchFamily="34" charset="0"/>
              <a:buChar char="•"/>
              <a:defRPr/>
            </a:pPr>
            <a:r>
              <a:rPr lang="pt-PT" sz="1200" dirty="0" smtClean="0">
                <a:solidFill>
                  <a:schemeClr val="tx2">
                    <a:lumMod val="50000"/>
                  </a:schemeClr>
                </a:solidFill>
                <a:latin typeface="+mn-lt"/>
              </a:rPr>
              <a:t>COTADA EM 2020</a:t>
            </a:r>
          </a:p>
          <a:p>
            <a:pPr marL="171450" indent="-171450">
              <a:buFont typeface="Arial" panose="020B0604020202020204" pitchFamily="34" charset="0"/>
              <a:buChar char="•"/>
              <a:defRPr/>
            </a:pPr>
            <a:r>
              <a:rPr lang="pt-PT" sz="1200" dirty="0" smtClean="0">
                <a:solidFill>
                  <a:schemeClr val="tx2">
                    <a:lumMod val="50000"/>
                  </a:schemeClr>
                </a:solidFill>
                <a:latin typeface="+mn-lt"/>
              </a:rPr>
              <a:t>VENDEU 30% DAS ACÇÕES</a:t>
            </a:r>
          </a:p>
          <a:p>
            <a:pPr marL="171450" indent="-171450">
              <a:buFont typeface="Arial" panose="020B0604020202020204" pitchFamily="34" charset="0"/>
              <a:buChar char="•"/>
              <a:defRPr/>
            </a:pPr>
            <a:r>
              <a:rPr lang="pt-PT" sz="1200" dirty="0" smtClean="0">
                <a:solidFill>
                  <a:schemeClr val="tx2">
                    <a:lumMod val="50000"/>
                  </a:schemeClr>
                </a:solidFill>
                <a:latin typeface="+mn-lt"/>
              </a:rPr>
              <a:t>VALORIZOU 27,5%</a:t>
            </a:r>
          </a:p>
        </p:txBody>
      </p:sp>
      <p:sp>
        <p:nvSpPr>
          <p:cNvPr id="34" name="Title 2"/>
          <p:cNvSpPr txBox="1">
            <a:spLocks/>
          </p:cNvSpPr>
          <p:nvPr/>
        </p:nvSpPr>
        <p:spPr bwMode="auto">
          <a:xfrm>
            <a:off x="2590800" y="4716750"/>
            <a:ext cx="2094845"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MAIOR PERFORMANCE</a:t>
            </a:r>
          </a:p>
          <a:p>
            <a:pPr marL="171450" indent="-171450">
              <a:buFont typeface="Arial" panose="020B0604020202020204" pitchFamily="34" charset="0"/>
              <a:buChar char="•"/>
              <a:defRPr/>
            </a:pPr>
            <a:r>
              <a:rPr lang="pt-PT" sz="1200" dirty="0" smtClean="0">
                <a:solidFill>
                  <a:schemeClr val="tx2">
                    <a:lumMod val="50000"/>
                  </a:schemeClr>
                </a:solidFill>
                <a:latin typeface="+mn-lt"/>
              </a:rPr>
              <a:t>P.COM 7.5 MILHÕES 2020</a:t>
            </a:r>
          </a:p>
          <a:p>
            <a:pPr marL="171450" indent="-171450">
              <a:buFont typeface="Arial" panose="020B0604020202020204" pitchFamily="34" charset="0"/>
              <a:buChar char="•"/>
              <a:defRPr/>
            </a:pPr>
            <a:r>
              <a:rPr lang="pt-PT" sz="1200" dirty="0" smtClean="0">
                <a:solidFill>
                  <a:schemeClr val="tx2">
                    <a:lumMod val="50000"/>
                  </a:schemeClr>
                </a:solidFill>
                <a:latin typeface="+mn-lt"/>
              </a:rPr>
              <a:t>TAXA JURO 20%</a:t>
            </a:r>
          </a:p>
          <a:p>
            <a:pPr marL="171450" indent="-171450">
              <a:buFont typeface="Arial" panose="020B0604020202020204" pitchFamily="34" charset="0"/>
              <a:buChar char="•"/>
              <a:defRPr/>
            </a:pPr>
            <a:r>
              <a:rPr lang="pt-PT" sz="1200" dirty="0" smtClean="0">
                <a:solidFill>
                  <a:schemeClr val="tx2">
                    <a:lumMod val="50000"/>
                  </a:schemeClr>
                </a:solidFill>
                <a:latin typeface="+mn-lt"/>
              </a:rPr>
              <a:t>FACTURAÇÃO CRESCEU 118%</a:t>
            </a:r>
          </a:p>
          <a:p>
            <a:pPr marL="171450" indent="-171450">
              <a:buFont typeface="Arial" panose="020B0604020202020204" pitchFamily="34" charset="0"/>
              <a:buChar char="•"/>
              <a:defRPr/>
            </a:pPr>
            <a:r>
              <a:rPr lang="pt-PT" sz="1200" dirty="0" smtClean="0">
                <a:solidFill>
                  <a:schemeClr val="tx2">
                    <a:lumMod val="50000"/>
                  </a:schemeClr>
                </a:solidFill>
                <a:latin typeface="+mn-lt"/>
              </a:rPr>
              <a:t>RESULTADOS CRESCERAM 193%</a:t>
            </a:r>
          </a:p>
          <a:p>
            <a:pPr marL="171450" indent="-171450">
              <a:buFont typeface="Arial" panose="020B0604020202020204" pitchFamily="34" charset="0"/>
              <a:buChar char="•"/>
              <a:defRPr/>
            </a:pPr>
            <a:r>
              <a:rPr lang="pt-PT" sz="1200" dirty="0" smtClean="0">
                <a:solidFill>
                  <a:schemeClr val="tx2">
                    <a:lumMod val="50000"/>
                  </a:schemeClr>
                </a:solidFill>
                <a:latin typeface="+mn-lt"/>
              </a:rPr>
              <a:t>PRÉMIO M LIDER BIM</a:t>
            </a:r>
            <a:endParaRPr lang="pt-MZ" sz="1200" dirty="0" smtClean="0">
              <a:solidFill>
                <a:schemeClr val="tx2">
                  <a:lumMod val="50000"/>
                </a:schemeClr>
              </a:solidFill>
              <a:latin typeface="+mn-lt"/>
            </a:endParaRPr>
          </a:p>
          <a:p>
            <a:pPr>
              <a:defRPr/>
            </a:pPr>
            <a:endParaRPr lang="pt-PT" sz="1200" dirty="0" smtClean="0">
              <a:solidFill>
                <a:schemeClr val="tx2">
                  <a:lumMod val="50000"/>
                </a:schemeClr>
              </a:solidFill>
              <a:latin typeface="+mn-lt"/>
            </a:endParaRPr>
          </a:p>
        </p:txBody>
      </p:sp>
      <p:sp>
        <p:nvSpPr>
          <p:cNvPr id="20" name="object 4">
            <a:extLst>
              <a:ext uri="{FF2B5EF4-FFF2-40B4-BE49-F238E27FC236}">
                <a16:creationId xmlns:a16="http://schemas.microsoft.com/office/drawing/2014/main" id="{B1451E61-7D53-4C21-ADC1-AD6C29A41ADE}"/>
              </a:ext>
            </a:extLst>
          </p:cNvPr>
          <p:cNvSpPr/>
          <p:nvPr/>
        </p:nvSpPr>
        <p:spPr>
          <a:xfrm>
            <a:off x="4938066" y="3652197"/>
            <a:ext cx="1658330" cy="1240795"/>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20"/>
          </a:p>
        </p:txBody>
      </p:sp>
      <p:sp>
        <p:nvSpPr>
          <p:cNvPr id="23" name="Title 2"/>
          <p:cNvSpPr txBox="1">
            <a:spLocks/>
          </p:cNvSpPr>
          <p:nvPr/>
        </p:nvSpPr>
        <p:spPr bwMode="auto">
          <a:xfrm>
            <a:off x="4876800" y="4737326"/>
            <a:ext cx="2094845"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EMPRESA DO SEE</a:t>
            </a:r>
          </a:p>
          <a:p>
            <a:pPr marL="171450" indent="-171450">
              <a:buFont typeface="Arial" panose="020B0604020202020204" pitchFamily="34" charset="0"/>
              <a:buChar char="•"/>
              <a:defRPr/>
            </a:pPr>
            <a:r>
              <a:rPr lang="pt-PT" sz="1200" dirty="0" smtClean="0">
                <a:solidFill>
                  <a:schemeClr val="tx2">
                    <a:lumMod val="50000"/>
                  </a:schemeClr>
                </a:solidFill>
                <a:latin typeface="+mn-lt"/>
              </a:rPr>
              <a:t>5 EMISSÕES DE PAPEL COMERCIAL</a:t>
            </a:r>
          </a:p>
          <a:p>
            <a:pPr marL="171450" indent="-171450">
              <a:buFont typeface="Arial" panose="020B0604020202020204" pitchFamily="34" charset="0"/>
              <a:buChar char="•"/>
              <a:defRPr/>
            </a:pPr>
            <a:r>
              <a:rPr lang="pt-PT" sz="1200" dirty="0" smtClean="0">
                <a:solidFill>
                  <a:schemeClr val="tx2">
                    <a:lumMod val="50000"/>
                  </a:schemeClr>
                </a:solidFill>
                <a:latin typeface="+mn-lt"/>
              </a:rPr>
              <a:t>TAXA DE JURO 20%</a:t>
            </a:r>
          </a:p>
          <a:p>
            <a:pPr marL="171450" indent="-171450">
              <a:buFont typeface="Arial" panose="020B0604020202020204" pitchFamily="34" charset="0"/>
              <a:buChar char="•"/>
              <a:defRPr/>
            </a:pPr>
            <a:r>
              <a:rPr lang="pt-PT" sz="1200" dirty="0" smtClean="0">
                <a:solidFill>
                  <a:schemeClr val="tx2">
                    <a:lumMod val="50000"/>
                  </a:schemeClr>
                </a:solidFill>
                <a:latin typeface="+mn-lt"/>
              </a:rPr>
              <a:t>VOLUME DE NEGÓCIO CRESCEU 335%</a:t>
            </a:r>
          </a:p>
          <a:p>
            <a:pPr marL="171450" indent="-171450">
              <a:buFont typeface="Arial" panose="020B0604020202020204" pitchFamily="34" charset="0"/>
              <a:buChar char="•"/>
              <a:defRPr/>
            </a:pPr>
            <a:r>
              <a:rPr lang="pt-PT" sz="1200" dirty="0" smtClean="0">
                <a:solidFill>
                  <a:schemeClr val="tx2">
                    <a:lumMod val="50000"/>
                  </a:schemeClr>
                </a:solidFill>
                <a:latin typeface="+mn-lt"/>
              </a:rPr>
              <a:t>RESULTADOS LIQUIDOS SUBIRAM 177%</a:t>
            </a:r>
            <a:endParaRPr lang="pt-MZ" sz="1200" dirty="0" smtClean="0">
              <a:solidFill>
                <a:schemeClr val="tx2">
                  <a:lumMod val="50000"/>
                </a:schemeClr>
              </a:solidFill>
              <a:latin typeface="+mn-lt"/>
            </a:endParaRPr>
          </a:p>
          <a:p>
            <a:pPr>
              <a:defRPr/>
            </a:pPr>
            <a:endParaRPr lang="pt-PT" sz="1200" dirty="0" smtClean="0">
              <a:solidFill>
                <a:schemeClr val="tx2">
                  <a:lumMod val="50000"/>
                </a:schemeClr>
              </a:solidFill>
              <a:latin typeface="+mn-lt"/>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7049" y="3856222"/>
            <a:ext cx="1556039" cy="715778"/>
          </a:xfrm>
          <a:prstGeom prst="rect">
            <a:avLst/>
          </a:prstGeom>
        </p:spPr>
      </p:pic>
      <p:sp>
        <p:nvSpPr>
          <p:cNvPr id="24" name="Title 2"/>
          <p:cNvSpPr txBox="1">
            <a:spLocks/>
          </p:cNvSpPr>
          <p:nvPr/>
        </p:nvSpPr>
        <p:spPr bwMode="auto">
          <a:xfrm>
            <a:off x="7025190" y="4724400"/>
            <a:ext cx="1719596" cy="69345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2701"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pPr marL="171450" indent="-171450">
              <a:buFont typeface="Arial" panose="020B0604020202020204" pitchFamily="34" charset="0"/>
              <a:buChar char="•"/>
              <a:defRPr/>
            </a:pPr>
            <a:r>
              <a:rPr lang="pt-PT" sz="1200" dirty="0" smtClean="0">
                <a:solidFill>
                  <a:srgbClr val="C00000"/>
                </a:solidFill>
                <a:latin typeface="+mn-lt"/>
              </a:rPr>
              <a:t>CAPITAL 100% PRIVADO</a:t>
            </a:r>
          </a:p>
          <a:p>
            <a:pPr marL="171450" indent="-171450">
              <a:buFont typeface="Arial" panose="020B0604020202020204" pitchFamily="34" charset="0"/>
              <a:buChar char="•"/>
              <a:defRPr/>
            </a:pPr>
            <a:r>
              <a:rPr lang="pt-PT" sz="1200" dirty="0" smtClean="0">
                <a:solidFill>
                  <a:schemeClr val="tx2">
                    <a:lumMod val="50000"/>
                  </a:schemeClr>
                </a:solidFill>
                <a:latin typeface="+mn-lt"/>
              </a:rPr>
              <a:t>1ª EMPRESA PRIVADA A ABRIR O CAPITAL AO PÚBLICO</a:t>
            </a:r>
          </a:p>
          <a:p>
            <a:pPr marL="171450" indent="-171450">
              <a:buFont typeface="Arial" panose="020B0604020202020204" pitchFamily="34" charset="0"/>
              <a:buChar char="•"/>
              <a:defRPr/>
            </a:pPr>
            <a:r>
              <a:rPr lang="pt-PT" sz="1200" dirty="0" smtClean="0">
                <a:solidFill>
                  <a:schemeClr val="tx2">
                    <a:lumMod val="50000"/>
                  </a:schemeClr>
                </a:solidFill>
                <a:latin typeface="+mn-lt"/>
              </a:rPr>
              <a:t>1083 INVESTIDORES</a:t>
            </a:r>
          </a:p>
          <a:p>
            <a:pPr marL="171450" indent="-171450">
              <a:buFont typeface="Arial" panose="020B0604020202020204" pitchFamily="34" charset="0"/>
              <a:buChar char="•"/>
              <a:defRPr/>
            </a:pPr>
            <a:r>
              <a:rPr lang="pt-PT" sz="1200" dirty="0" smtClean="0">
                <a:solidFill>
                  <a:schemeClr val="tx2">
                    <a:lumMod val="50000"/>
                  </a:schemeClr>
                </a:solidFill>
                <a:latin typeface="+mn-lt"/>
              </a:rPr>
              <a:t>FINANCIAMENTO DE 344 MILHÕES MT</a:t>
            </a: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115963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3203" y="990600"/>
            <a:ext cx="1735157" cy="1646675"/>
            <a:chOff x="843410" y="1614589"/>
            <a:chExt cx="2313543" cy="2703566"/>
          </a:xfrm>
        </p:grpSpPr>
        <p:grpSp>
          <p:nvGrpSpPr>
            <p:cNvPr id="9" name="Group 8"/>
            <p:cNvGrpSpPr/>
            <p:nvPr/>
          </p:nvGrpSpPr>
          <p:grpSpPr>
            <a:xfrm>
              <a:off x="843410" y="1614589"/>
              <a:ext cx="2313543" cy="2703566"/>
              <a:chOff x="1161349" y="2493819"/>
              <a:chExt cx="2313543" cy="2703566"/>
            </a:xfrm>
            <a:effectLst>
              <a:outerShdw blurRad="76200" dir="18900000" sy="23000" kx="-1200000" algn="bl" rotWithShape="0">
                <a:prstClr val="black">
                  <a:alpha val="20000"/>
                </a:prstClr>
              </a:outerShdw>
            </a:effectLst>
          </p:grpSpPr>
          <p:sp>
            <p:nvSpPr>
              <p:cNvPr id="4" name="Rectangle 3"/>
              <p:cNvSpPr/>
              <p:nvPr/>
            </p:nvSpPr>
            <p:spPr>
              <a:xfrm>
                <a:off x="1161349" y="2493819"/>
                <a:ext cx="2313543" cy="270356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1349" y="4368689"/>
                <a:ext cx="2313543" cy="4296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843411" y="2643206"/>
              <a:ext cx="2313542" cy="859040"/>
            </a:xfrm>
            <a:prstGeom prst="rect">
              <a:avLst/>
            </a:prstGeom>
          </p:spPr>
          <p:txBody>
            <a:bodyPr wrap="square">
              <a:spAutoFit/>
            </a:bodyPr>
            <a:lstStyle/>
            <a:p>
              <a:r>
                <a:rPr lang="en-US" sz="1400" b="1" kern="0" dirty="0">
                  <a:solidFill>
                    <a:schemeClr val="tx1">
                      <a:lumMod val="75000"/>
                    </a:schemeClr>
                  </a:solidFill>
                  <a:cs typeface="Arial" pitchFamily="34" charset="0"/>
                </a:rPr>
                <a:t>RAZÕES DE OPORTUNIDADE</a:t>
              </a:r>
              <a:endParaRPr lang="en-US" sz="1400" b="1" dirty="0">
                <a:solidFill>
                  <a:schemeClr val="tx1">
                    <a:lumMod val="75000"/>
                  </a:schemeClr>
                </a:solidFill>
              </a:endParaRPr>
            </a:p>
          </p:txBody>
        </p:sp>
      </p:grpSp>
      <p:grpSp>
        <p:nvGrpSpPr>
          <p:cNvPr id="7" name="Group 6"/>
          <p:cNvGrpSpPr/>
          <p:nvPr/>
        </p:nvGrpSpPr>
        <p:grpSpPr>
          <a:xfrm>
            <a:off x="2680681" y="990600"/>
            <a:ext cx="1735157" cy="1646675"/>
            <a:chOff x="3577311" y="1614589"/>
            <a:chExt cx="2313543" cy="2703566"/>
          </a:xfrm>
        </p:grpSpPr>
        <p:grpSp>
          <p:nvGrpSpPr>
            <p:cNvPr id="10" name="Group 9"/>
            <p:cNvGrpSpPr/>
            <p:nvPr/>
          </p:nvGrpSpPr>
          <p:grpSpPr>
            <a:xfrm>
              <a:off x="3577311" y="1614589"/>
              <a:ext cx="2313543" cy="2703566"/>
              <a:chOff x="1161349" y="2493819"/>
              <a:chExt cx="2313543" cy="2703566"/>
            </a:xfrm>
            <a:effectLst>
              <a:outerShdw blurRad="76200" dir="18900000" sy="23000" kx="-1200000" algn="bl" rotWithShape="0">
                <a:prstClr val="black">
                  <a:alpha val="20000"/>
                </a:prstClr>
              </a:outerShdw>
            </a:effectLst>
          </p:grpSpPr>
          <p:sp>
            <p:nvSpPr>
              <p:cNvPr id="11" name="Rectangle 10"/>
              <p:cNvSpPr/>
              <p:nvPr/>
            </p:nvSpPr>
            <p:spPr>
              <a:xfrm>
                <a:off x="1161349" y="2493819"/>
                <a:ext cx="2313543" cy="270356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61349" y="4368689"/>
                <a:ext cx="2313543" cy="4296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3577311" y="2643206"/>
              <a:ext cx="2313542" cy="859040"/>
            </a:xfrm>
            <a:prstGeom prst="rect">
              <a:avLst/>
            </a:prstGeom>
          </p:spPr>
          <p:txBody>
            <a:bodyPr wrap="square">
              <a:spAutoFit/>
            </a:bodyPr>
            <a:lstStyle/>
            <a:p>
              <a:r>
                <a:rPr lang="en-US" sz="1400" b="1" kern="0" dirty="0">
                  <a:solidFill>
                    <a:schemeClr val="tx1">
                      <a:lumMod val="75000"/>
                    </a:schemeClr>
                  </a:solidFill>
                  <a:cs typeface="Arial" pitchFamily="34" charset="0"/>
                </a:rPr>
                <a:t>RAZÕES</a:t>
              </a:r>
            </a:p>
            <a:p>
              <a:r>
                <a:rPr lang="en-US" sz="1400" b="1" kern="0" dirty="0">
                  <a:solidFill>
                    <a:schemeClr val="tx1">
                      <a:lumMod val="75000"/>
                    </a:schemeClr>
                  </a:solidFill>
                  <a:cs typeface="Arial" pitchFamily="34" charset="0"/>
                </a:rPr>
                <a:t>CULTURAIS</a:t>
              </a:r>
              <a:endParaRPr lang="en-US" sz="1400" b="1" dirty="0">
                <a:solidFill>
                  <a:schemeClr val="tx1">
                    <a:lumMod val="75000"/>
                  </a:schemeClr>
                </a:solidFill>
              </a:endParaRPr>
            </a:p>
          </p:txBody>
        </p:sp>
      </p:grpSp>
      <p:grpSp>
        <p:nvGrpSpPr>
          <p:cNvPr id="19" name="Group 18"/>
          <p:cNvGrpSpPr/>
          <p:nvPr/>
        </p:nvGrpSpPr>
        <p:grpSpPr>
          <a:xfrm>
            <a:off x="4728160" y="990600"/>
            <a:ext cx="1735157" cy="1646675"/>
            <a:chOff x="6299425" y="1614589"/>
            <a:chExt cx="2313543" cy="2703566"/>
          </a:xfrm>
        </p:grpSpPr>
        <p:grpSp>
          <p:nvGrpSpPr>
            <p:cNvPr id="13" name="Group 12"/>
            <p:cNvGrpSpPr/>
            <p:nvPr/>
          </p:nvGrpSpPr>
          <p:grpSpPr>
            <a:xfrm>
              <a:off x="6299425" y="1614589"/>
              <a:ext cx="2313543" cy="2703566"/>
              <a:chOff x="1161349" y="2493819"/>
              <a:chExt cx="2313543" cy="2703566"/>
            </a:xfrm>
            <a:effectLst>
              <a:outerShdw blurRad="50800" dist="38100" dir="8100000" algn="tr" rotWithShape="0">
                <a:prstClr val="black">
                  <a:alpha val="40000"/>
                </a:prstClr>
              </a:outerShdw>
            </a:effectLst>
          </p:grpSpPr>
          <p:sp>
            <p:nvSpPr>
              <p:cNvPr id="14" name="Rectangle 13"/>
              <p:cNvSpPr/>
              <p:nvPr/>
            </p:nvSpPr>
            <p:spPr>
              <a:xfrm>
                <a:off x="1161349" y="2493819"/>
                <a:ext cx="2313543" cy="2703566"/>
              </a:xfrm>
              <a:prstGeom prst="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61349" y="4368689"/>
                <a:ext cx="2313543" cy="429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299425" y="2643206"/>
              <a:ext cx="2313542" cy="859040"/>
            </a:xfrm>
            <a:prstGeom prst="rect">
              <a:avLst/>
            </a:prstGeom>
          </p:spPr>
          <p:txBody>
            <a:bodyPr wrap="square">
              <a:spAutoFit/>
            </a:bodyPr>
            <a:lstStyle/>
            <a:p>
              <a:r>
                <a:rPr lang="en-US" sz="1400" b="1" kern="0" dirty="0">
                  <a:solidFill>
                    <a:schemeClr val="tx1">
                      <a:lumMod val="75000"/>
                      <a:lumOff val="25000"/>
                    </a:schemeClr>
                  </a:solidFill>
                  <a:cs typeface="Arial" pitchFamily="34" charset="0"/>
                </a:rPr>
                <a:t>RAZÕES</a:t>
              </a:r>
            </a:p>
            <a:p>
              <a:r>
                <a:rPr lang="en-US" sz="1400" b="1" kern="0" dirty="0">
                  <a:solidFill>
                    <a:schemeClr val="tx1">
                      <a:lumMod val="75000"/>
                      <a:lumOff val="25000"/>
                    </a:schemeClr>
                  </a:solidFill>
                  <a:cs typeface="Arial" pitchFamily="34" charset="0"/>
                </a:rPr>
                <a:t>TÉCNICAS</a:t>
              </a:r>
              <a:endParaRPr lang="en-US" b="1" dirty="0">
                <a:solidFill>
                  <a:schemeClr val="tx1">
                    <a:lumMod val="75000"/>
                    <a:lumOff val="25000"/>
                  </a:schemeClr>
                </a:solidFill>
              </a:endParaRPr>
            </a:p>
          </p:txBody>
        </p:sp>
      </p:grpSp>
      <p:grpSp>
        <p:nvGrpSpPr>
          <p:cNvPr id="27" name="Group 26"/>
          <p:cNvGrpSpPr/>
          <p:nvPr/>
        </p:nvGrpSpPr>
        <p:grpSpPr>
          <a:xfrm>
            <a:off x="6766801" y="990600"/>
            <a:ext cx="1743998" cy="1646675"/>
            <a:chOff x="9022399" y="1488955"/>
            <a:chExt cx="2325330" cy="2703566"/>
          </a:xfrm>
        </p:grpSpPr>
        <p:grpSp>
          <p:nvGrpSpPr>
            <p:cNvPr id="16" name="Group 15"/>
            <p:cNvGrpSpPr/>
            <p:nvPr/>
          </p:nvGrpSpPr>
          <p:grpSpPr>
            <a:xfrm>
              <a:off x="9034186" y="1488955"/>
              <a:ext cx="2313543" cy="2703566"/>
              <a:chOff x="1161349" y="2493819"/>
              <a:chExt cx="2313543" cy="2703566"/>
            </a:xfrm>
            <a:effectLst>
              <a:outerShdw blurRad="50800" dist="38100" dir="8100000" algn="tr" rotWithShape="0">
                <a:prstClr val="black">
                  <a:alpha val="40000"/>
                </a:prstClr>
              </a:outerShdw>
            </a:effectLst>
          </p:grpSpPr>
          <p:sp>
            <p:nvSpPr>
              <p:cNvPr id="17" name="Rectangle 16"/>
              <p:cNvSpPr/>
              <p:nvPr/>
            </p:nvSpPr>
            <p:spPr>
              <a:xfrm>
                <a:off x="1161349" y="2493819"/>
                <a:ext cx="2313543" cy="2703566"/>
              </a:xfrm>
              <a:prstGeom prst="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61349" y="4368689"/>
                <a:ext cx="2313543" cy="42965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9022399" y="2517572"/>
              <a:ext cx="2325329" cy="859040"/>
            </a:xfrm>
            <a:prstGeom prst="rect">
              <a:avLst/>
            </a:prstGeom>
          </p:spPr>
          <p:txBody>
            <a:bodyPr wrap="square">
              <a:spAutoFit/>
            </a:bodyPr>
            <a:lstStyle/>
            <a:p>
              <a:r>
                <a:rPr lang="en-US" sz="1400" b="1" kern="0" dirty="0">
                  <a:solidFill>
                    <a:schemeClr val="tx1">
                      <a:lumMod val="75000"/>
                      <a:lumOff val="25000"/>
                    </a:schemeClr>
                  </a:solidFill>
                  <a:cs typeface="Arial" pitchFamily="34" charset="0"/>
                </a:rPr>
                <a:t>RAZÕES</a:t>
              </a:r>
            </a:p>
            <a:p>
              <a:r>
                <a:rPr lang="en-US" sz="1400" b="1" kern="0" dirty="0">
                  <a:solidFill>
                    <a:schemeClr val="tx1">
                      <a:lumMod val="75000"/>
                      <a:lumOff val="25000"/>
                    </a:schemeClr>
                  </a:solidFill>
                  <a:cs typeface="Arial" pitchFamily="34" charset="0"/>
                </a:rPr>
                <a:t>FINANCEIRAS</a:t>
              </a:r>
              <a:endParaRPr lang="en-US" sz="1400" b="1" dirty="0">
                <a:solidFill>
                  <a:schemeClr val="tx1">
                    <a:lumMod val="75000"/>
                    <a:lumOff val="25000"/>
                  </a:schemeClr>
                </a:solidFill>
              </a:endParaRPr>
            </a:p>
          </p:txBody>
        </p:sp>
      </p:grpSp>
      <p:sp>
        <p:nvSpPr>
          <p:cNvPr id="66" name="TextBox 65"/>
          <p:cNvSpPr txBox="1"/>
          <p:nvPr/>
        </p:nvSpPr>
        <p:spPr>
          <a:xfrm>
            <a:off x="633203" y="2819400"/>
            <a:ext cx="1743998" cy="1908215"/>
          </a:xfrm>
          <a:prstGeom prst="rect">
            <a:avLst/>
          </a:prstGeom>
          <a:noFill/>
        </p:spPr>
        <p:txBody>
          <a:bodyPr wrap="square" rtlCol="0">
            <a:spAutoFit/>
          </a:bodyPr>
          <a:lstStyle/>
          <a:p>
            <a:r>
              <a:rPr lang="pt-PT" b="1" dirty="0">
                <a:solidFill>
                  <a:schemeClr val="accent5">
                    <a:lumMod val="50000"/>
                  </a:schemeClr>
                </a:solidFill>
                <a:latin typeface="Agency FB" panose="020B0503020202020204" pitchFamily="34" charset="0"/>
              </a:rPr>
              <a:t>Empresas sem necessidades de financiamento</a:t>
            </a:r>
          </a:p>
          <a:p>
            <a:endParaRPr lang="pt-PT" sz="1000" b="1" dirty="0">
              <a:solidFill>
                <a:schemeClr val="accent5">
                  <a:lumMod val="50000"/>
                </a:schemeClr>
              </a:solidFill>
              <a:latin typeface="Agency FB" panose="020B0503020202020204" pitchFamily="34" charset="0"/>
            </a:endParaRPr>
          </a:p>
          <a:p>
            <a:r>
              <a:rPr lang="pt-PT" b="1" dirty="0">
                <a:solidFill>
                  <a:schemeClr val="accent5">
                    <a:lumMod val="50000"/>
                  </a:schemeClr>
                </a:solidFill>
                <a:latin typeface="Agency FB" panose="020B0503020202020204" pitchFamily="34" charset="0"/>
              </a:rPr>
              <a:t>Empresas com capacidade de autofinanciamento</a:t>
            </a:r>
          </a:p>
        </p:txBody>
      </p:sp>
      <p:sp>
        <p:nvSpPr>
          <p:cNvPr id="67" name="TextBox 66"/>
          <p:cNvSpPr txBox="1"/>
          <p:nvPr/>
        </p:nvSpPr>
        <p:spPr>
          <a:xfrm>
            <a:off x="2680681" y="2819400"/>
            <a:ext cx="1735156" cy="2870016"/>
          </a:xfrm>
          <a:prstGeom prst="rect">
            <a:avLst/>
          </a:prstGeom>
          <a:noFill/>
        </p:spPr>
        <p:txBody>
          <a:bodyPr wrap="square" rtlCol="0">
            <a:spAutoFit/>
          </a:bodyPr>
          <a:lstStyle/>
          <a:p>
            <a:r>
              <a:rPr lang="pt-PT" b="1" dirty="0">
                <a:solidFill>
                  <a:schemeClr val="accent6">
                    <a:lumMod val="50000"/>
                  </a:schemeClr>
                </a:solidFill>
                <a:latin typeface="Agency FB" panose="020B0503020202020204" pitchFamily="34" charset="0"/>
              </a:rPr>
              <a:t>Opção pelo Financiamento bancário</a:t>
            </a:r>
          </a:p>
          <a:p>
            <a:endParaRPr lang="pt-PT" sz="1000" b="1" dirty="0">
              <a:solidFill>
                <a:schemeClr val="accent6">
                  <a:lumMod val="50000"/>
                </a:schemeClr>
              </a:solidFill>
              <a:latin typeface="Agency FB" panose="020B0503020202020204" pitchFamily="34" charset="0"/>
            </a:endParaRPr>
          </a:p>
          <a:p>
            <a:r>
              <a:rPr lang="pt-PT" b="1" dirty="0">
                <a:solidFill>
                  <a:schemeClr val="accent6">
                    <a:lumMod val="50000"/>
                  </a:schemeClr>
                </a:solidFill>
                <a:latin typeface="Agency FB" panose="020B0503020202020204" pitchFamily="34" charset="0"/>
              </a:rPr>
              <a:t>Desconhecimento do MC e da BVM</a:t>
            </a:r>
          </a:p>
          <a:p>
            <a:endParaRPr lang="pt-PT" sz="1000" b="1" dirty="0">
              <a:solidFill>
                <a:schemeClr val="accent6">
                  <a:lumMod val="50000"/>
                </a:schemeClr>
              </a:solidFill>
              <a:latin typeface="Agency FB" panose="020B0503020202020204" pitchFamily="34" charset="0"/>
            </a:endParaRPr>
          </a:p>
          <a:p>
            <a:r>
              <a:rPr lang="pt-PT" b="1" dirty="0">
                <a:solidFill>
                  <a:schemeClr val="accent6">
                    <a:lumMod val="50000"/>
                  </a:schemeClr>
                </a:solidFill>
                <a:latin typeface="Agency FB" panose="020B0503020202020204" pitchFamily="34" charset="0"/>
              </a:rPr>
              <a:t>Receio pelo Controlo da Empresa</a:t>
            </a:r>
          </a:p>
          <a:p>
            <a:pPr marL="342900" indent="-342900">
              <a:buFont typeface="Arial" pitchFamily="34" charset="0"/>
              <a:buChar char="•"/>
            </a:pPr>
            <a:endParaRPr lang="pt-PT" sz="1600" b="1" dirty="0">
              <a:latin typeface="Agency FB" pitchFamily="34" charset="0"/>
            </a:endParaRPr>
          </a:p>
        </p:txBody>
      </p:sp>
      <p:sp>
        <p:nvSpPr>
          <p:cNvPr id="68" name="TextBox 67"/>
          <p:cNvSpPr txBox="1"/>
          <p:nvPr/>
        </p:nvSpPr>
        <p:spPr>
          <a:xfrm>
            <a:off x="4728160" y="2819400"/>
            <a:ext cx="1769343" cy="3385542"/>
          </a:xfrm>
          <a:prstGeom prst="rect">
            <a:avLst/>
          </a:prstGeom>
          <a:noFill/>
        </p:spPr>
        <p:txBody>
          <a:bodyPr wrap="square" rtlCol="0">
            <a:spAutoFit/>
          </a:bodyPr>
          <a:lstStyle/>
          <a:p>
            <a:r>
              <a:rPr lang="pt-PT" b="1" dirty="0">
                <a:solidFill>
                  <a:schemeClr val="accent3">
                    <a:lumMod val="50000"/>
                  </a:schemeClr>
                </a:solidFill>
                <a:latin typeface="Agency FB" panose="020B0503020202020204" pitchFamily="34" charset="0"/>
              </a:rPr>
              <a:t>Não são sociedades anónimas</a:t>
            </a:r>
          </a:p>
          <a:p>
            <a:endParaRPr lang="pt-PT" sz="1000" b="1" dirty="0">
              <a:solidFill>
                <a:schemeClr val="accent3">
                  <a:lumMod val="50000"/>
                </a:schemeClr>
              </a:solidFill>
              <a:latin typeface="Agency FB" panose="020B0503020202020204" pitchFamily="34" charset="0"/>
            </a:endParaRPr>
          </a:p>
          <a:p>
            <a:r>
              <a:rPr lang="pt-PT" b="1" dirty="0">
                <a:solidFill>
                  <a:schemeClr val="accent3">
                    <a:lumMod val="50000"/>
                  </a:schemeClr>
                </a:solidFill>
                <a:latin typeface="Agency FB" panose="020B0503020202020204" pitchFamily="34" charset="0"/>
              </a:rPr>
              <a:t>Não têm contas organizadas</a:t>
            </a:r>
          </a:p>
          <a:p>
            <a:endParaRPr lang="pt-PT" sz="1000" b="1" dirty="0">
              <a:solidFill>
                <a:schemeClr val="accent3">
                  <a:lumMod val="50000"/>
                </a:schemeClr>
              </a:solidFill>
              <a:latin typeface="Agency FB" panose="020B0503020202020204" pitchFamily="34" charset="0"/>
            </a:endParaRPr>
          </a:p>
          <a:p>
            <a:r>
              <a:rPr lang="pt-PT" b="1" dirty="0" err="1">
                <a:solidFill>
                  <a:schemeClr val="accent3">
                    <a:lumMod val="50000"/>
                  </a:schemeClr>
                </a:solidFill>
                <a:latin typeface="Agency FB" panose="020B0503020202020204" pitchFamily="34" charset="0"/>
              </a:rPr>
              <a:t>Acções</a:t>
            </a:r>
            <a:r>
              <a:rPr lang="pt-PT" b="1" dirty="0">
                <a:solidFill>
                  <a:schemeClr val="accent3">
                    <a:lumMod val="50000"/>
                  </a:schemeClr>
                </a:solidFill>
                <a:latin typeface="Agency FB" panose="020B0503020202020204" pitchFamily="34" charset="0"/>
              </a:rPr>
              <a:t> não dispersas pelo Público</a:t>
            </a:r>
          </a:p>
          <a:p>
            <a:endParaRPr lang="pt-PT" sz="1000" b="1" dirty="0">
              <a:solidFill>
                <a:schemeClr val="accent3">
                  <a:lumMod val="50000"/>
                </a:schemeClr>
              </a:solidFill>
              <a:latin typeface="Agency FB" panose="020B0503020202020204" pitchFamily="34" charset="0"/>
            </a:endParaRPr>
          </a:p>
          <a:p>
            <a:r>
              <a:rPr lang="pt-PT" b="1" dirty="0">
                <a:solidFill>
                  <a:schemeClr val="accent3">
                    <a:lumMod val="50000"/>
                  </a:schemeClr>
                </a:solidFill>
                <a:latin typeface="Agency FB" panose="020B0503020202020204" pitchFamily="34" charset="0"/>
              </a:rPr>
              <a:t>Complexidade e tempo dos processos</a:t>
            </a:r>
          </a:p>
        </p:txBody>
      </p:sp>
      <p:sp>
        <p:nvSpPr>
          <p:cNvPr id="69" name="TextBox 68"/>
          <p:cNvSpPr txBox="1"/>
          <p:nvPr/>
        </p:nvSpPr>
        <p:spPr>
          <a:xfrm>
            <a:off x="6766801" y="2819400"/>
            <a:ext cx="1726894" cy="2523768"/>
          </a:xfrm>
          <a:prstGeom prst="rect">
            <a:avLst/>
          </a:prstGeom>
          <a:noFill/>
        </p:spPr>
        <p:txBody>
          <a:bodyPr wrap="square" rtlCol="0">
            <a:spAutoFit/>
          </a:bodyPr>
          <a:lstStyle/>
          <a:p>
            <a:r>
              <a:rPr lang="pt-PT" b="1" dirty="0">
                <a:solidFill>
                  <a:schemeClr val="accent4">
                    <a:lumMod val="75000"/>
                  </a:schemeClr>
                </a:solidFill>
                <a:latin typeface="Agency FB" panose="020B0503020202020204" pitchFamily="34" charset="0"/>
              </a:rPr>
              <a:t>Custos pela Contas Organizadas</a:t>
            </a:r>
          </a:p>
          <a:p>
            <a:endParaRPr lang="pt-PT" sz="1000" b="1" dirty="0">
              <a:solidFill>
                <a:schemeClr val="accent4">
                  <a:lumMod val="75000"/>
                </a:schemeClr>
              </a:solidFill>
              <a:latin typeface="Agency FB" panose="020B0503020202020204" pitchFamily="34" charset="0"/>
            </a:endParaRPr>
          </a:p>
          <a:p>
            <a:r>
              <a:rPr lang="pt-PT" b="1" dirty="0">
                <a:solidFill>
                  <a:schemeClr val="accent4">
                    <a:lumMod val="75000"/>
                  </a:schemeClr>
                </a:solidFill>
                <a:latin typeface="Agency FB" panose="020B0503020202020204" pitchFamily="34" charset="0"/>
              </a:rPr>
              <a:t>Contratação </a:t>
            </a:r>
          </a:p>
          <a:p>
            <a:r>
              <a:rPr lang="pt-PT" b="1" dirty="0">
                <a:solidFill>
                  <a:schemeClr val="accent4">
                    <a:lumMod val="75000"/>
                  </a:schemeClr>
                </a:solidFill>
                <a:latin typeface="Agency FB" panose="020B0503020202020204" pitchFamily="34" charset="0"/>
              </a:rPr>
              <a:t>de Bancos</a:t>
            </a:r>
          </a:p>
          <a:p>
            <a:endParaRPr lang="pt-PT" sz="1000" b="1" dirty="0">
              <a:solidFill>
                <a:schemeClr val="accent4">
                  <a:lumMod val="75000"/>
                </a:schemeClr>
              </a:solidFill>
              <a:latin typeface="Agency FB" panose="020B0503020202020204" pitchFamily="34" charset="0"/>
            </a:endParaRPr>
          </a:p>
          <a:p>
            <a:r>
              <a:rPr lang="pt-PT" b="1" dirty="0">
                <a:solidFill>
                  <a:schemeClr val="accent4">
                    <a:lumMod val="75000"/>
                  </a:schemeClr>
                </a:solidFill>
                <a:latin typeface="Agency FB" panose="020B0503020202020204" pitchFamily="34" charset="0"/>
              </a:rPr>
              <a:t>Custos de Publicação da Informação</a:t>
            </a:r>
          </a:p>
          <a:p>
            <a:pPr marL="342900" indent="-342900">
              <a:buFont typeface="Arial" pitchFamily="34" charset="0"/>
              <a:buChar char="•"/>
            </a:pPr>
            <a:endParaRPr lang="pt-PT" sz="1000" b="1" dirty="0">
              <a:latin typeface="Agency FB" pitchFamily="34" charset="0"/>
            </a:endParaRPr>
          </a:p>
        </p:txBody>
      </p:sp>
      <p:sp>
        <p:nvSpPr>
          <p:cNvPr id="74" name="Title 2">
            <a:extLst>
              <a:ext uri="{FF2B5EF4-FFF2-40B4-BE49-F238E27FC236}">
                <a16:creationId xmlns:a16="http://schemas.microsoft.com/office/drawing/2014/main" id="{25806C68-1138-4F86-AF89-953AB9F42EFB}"/>
              </a:ext>
            </a:extLst>
          </p:cNvPr>
          <p:cNvSpPr txBox="1">
            <a:spLocks/>
          </p:cNvSpPr>
          <p:nvPr/>
        </p:nvSpPr>
        <p:spPr bwMode="auto">
          <a:xfrm>
            <a:off x="228600" y="-79890"/>
            <a:ext cx="807720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en-US" sz="2200" dirty="0">
                <a:solidFill>
                  <a:schemeClr val="accent5">
                    <a:lumMod val="50000"/>
                  </a:schemeClr>
                </a:solidFill>
              </a:rPr>
              <a:t>PORQUE AS EMPRESAS NÃO SE FINANCIAM NA BVM</a:t>
            </a:r>
            <a:endParaRPr lang="en-ZA" sz="2200" dirty="0">
              <a:solidFill>
                <a:schemeClr val="accent5">
                  <a:lumMod val="50000"/>
                </a:schemeClr>
              </a:solidFill>
            </a:endParaRPr>
          </a:p>
        </p:txBody>
      </p:sp>
      <p:sp>
        <p:nvSpPr>
          <p:cNvPr id="28" name="Rectangle 36"/>
          <p:cNvSpPr>
            <a:spLocks noChangeArrowheads="1"/>
          </p:cNvSpPr>
          <p:nvPr/>
        </p:nvSpPr>
        <p:spPr bwMode="auto">
          <a:xfrm>
            <a:off x="5715000" y="6383923"/>
            <a:ext cx="274273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Bolsa de Valores de Moçambique, </a:t>
            </a:r>
            <a:r>
              <a:rPr kumimoji="0" lang="pt-PT" sz="1100" b="1" i="0" u="none" strike="noStrike" cap="none" normalizeH="0" baseline="0" dirty="0" smtClean="0">
                <a:ln>
                  <a:noFill/>
                </a:ln>
                <a:solidFill>
                  <a:srgbClr val="000000"/>
                </a:solidFill>
                <a:effectLst/>
                <a:latin typeface="Calibri" pitchFamily="34" charset="0"/>
                <a:cs typeface="Arial" pitchFamily="34" charset="0"/>
              </a:rPr>
              <a:t>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sp>
        <p:nvSpPr>
          <p:cNvPr id="29" name="Slide Number Placeholder 3"/>
          <p:cNvSpPr txBox="1">
            <a:spLocks/>
          </p:cNvSpPr>
          <p:nvPr/>
        </p:nvSpPr>
        <p:spPr bwMode="auto">
          <a:xfrm>
            <a:off x="8686800" y="6324600"/>
            <a:ext cx="211138" cy="228600"/>
          </a:xfrm>
          <a:prstGeom prst="rect">
            <a:avLst/>
          </a:prstGeom>
          <a:solidFill>
            <a:srgbClr val="0771B0"/>
          </a:solidFill>
          <a:ln w="9525">
            <a:noFill/>
            <a:miter lim="800000"/>
            <a:headEnd/>
            <a:tailEnd/>
          </a:ln>
        </p:spPr>
        <p:txBody>
          <a:bodyPr wrap="none" lIns="0" tIns="0" rIns="0" bIns="0" anchor="ctr"/>
          <a:lstStyle/>
          <a:p>
            <a:pPr algn="ctr"/>
            <a:fld id="{88345B44-4AFA-4BF1-95E0-E8AE4766AEA5}" type="slidenum">
              <a:rPr lang="en-US" sz="1000" b="1">
                <a:solidFill>
                  <a:schemeClr val="bg1"/>
                </a:solidFill>
                <a:latin typeface="Calibri" pitchFamily="34" charset="0"/>
              </a:rPr>
              <a:pPr algn="ctr"/>
              <a:t>21</a:t>
            </a:fld>
            <a:endParaRPr lang="en-US" sz="1000" b="1" dirty="0">
              <a:solidFill>
                <a:schemeClr val="bg1"/>
              </a:solidFill>
              <a:latin typeface="Calibri"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318882115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3196981" y="2057400"/>
            <a:ext cx="3332162" cy="533400"/>
          </a:xfrm>
          <a:effectLst>
            <a:outerShdw blurRad="50800" dist="50800" dir="5400000" algn="ctr" rotWithShape="0">
              <a:schemeClr val="tx1">
                <a:lumMod val="50000"/>
                <a:lumOff val="50000"/>
              </a:schemeClr>
            </a:outerShdw>
          </a:effectLst>
        </p:spPr>
        <p:txBody>
          <a:bodyPr/>
          <a:lstStyle/>
          <a:p>
            <a:pPr lvl="0" eaLnBrk="1" fontAlgn="auto" hangingPunct="1">
              <a:spcAft>
                <a:spcPts val="0"/>
              </a:spcAft>
              <a:defRPr/>
            </a:pPr>
            <a:r>
              <a:rPr lang="en-US" sz="2800" dirty="0">
                <a:solidFill>
                  <a:schemeClr val="tx2">
                    <a:lumMod val="50000"/>
                  </a:schemeClr>
                </a:solidFill>
              </a:rPr>
              <a:t>NOTAS FINAIS</a:t>
            </a:r>
          </a:p>
        </p:txBody>
      </p:sp>
      <p:sp>
        <p:nvSpPr>
          <p:cNvPr id="5" name="Slide Number Placeholder 3"/>
          <p:cNvSpPr txBox="1">
            <a:spLocks/>
          </p:cNvSpPr>
          <p:nvPr/>
        </p:nvSpPr>
        <p:spPr bwMode="auto">
          <a:xfrm>
            <a:off x="8686800" y="6324600"/>
            <a:ext cx="211138" cy="228600"/>
          </a:xfrm>
          <a:prstGeom prst="rect">
            <a:avLst/>
          </a:prstGeom>
          <a:solidFill>
            <a:srgbClr val="0771B0"/>
          </a:solidFill>
          <a:ln w="9525">
            <a:noFill/>
            <a:miter lim="800000"/>
            <a:headEnd/>
            <a:tailEnd/>
          </a:ln>
        </p:spPr>
        <p:txBody>
          <a:bodyPr wrap="none" lIns="0" tIns="0" rIns="0" bIns="0" anchor="ctr"/>
          <a:lstStyle/>
          <a:p>
            <a:pPr algn="ctr"/>
            <a:fld id="{88345B44-4AFA-4BF1-95E0-E8AE4766AEA5}" type="slidenum">
              <a:rPr lang="en-US" sz="1000" b="1">
                <a:solidFill>
                  <a:schemeClr val="bg1"/>
                </a:solidFill>
                <a:latin typeface="Calibri" pitchFamily="34" charset="0"/>
              </a:rPr>
              <a:pPr algn="ctr"/>
              <a:t>22</a:t>
            </a:fld>
            <a:endParaRPr lang="en-US" sz="1000" b="1" dirty="0">
              <a:solidFill>
                <a:schemeClr val="bg1"/>
              </a:solidFill>
              <a:latin typeface="Calibri" pitchFamily="34" charset="0"/>
            </a:endParaRPr>
          </a:p>
        </p:txBody>
      </p:sp>
      <p:grpSp>
        <p:nvGrpSpPr>
          <p:cNvPr id="6" name="Group 5"/>
          <p:cNvGrpSpPr/>
          <p:nvPr/>
        </p:nvGrpSpPr>
        <p:grpSpPr>
          <a:xfrm>
            <a:off x="4682565" y="4652847"/>
            <a:ext cx="681633" cy="652484"/>
            <a:chOff x="9886950" y="1016001"/>
            <a:chExt cx="482600" cy="461963"/>
          </a:xfrm>
          <a:solidFill>
            <a:schemeClr val="bg1"/>
          </a:solidFill>
        </p:grpSpPr>
        <p:sp>
          <p:nvSpPr>
            <p:cNvPr id="7" name="Freeform 36"/>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7"/>
            <p:cNvSpPr>
              <a:spLocks noEditPoints="1"/>
            </p:cNvSpPr>
            <p:nvPr/>
          </p:nvSpPr>
          <p:spPr bwMode="auto">
            <a:xfrm>
              <a:off x="9947275" y="1076326"/>
              <a:ext cx="361950"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8"/>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9"/>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0"/>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1"/>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42"/>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 name="Rectangle 14"/>
          <p:cNvSpPr/>
          <p:nvPr/>
        </p:nvSpPr>
        <p:spPr>
          <a:xfrm>
            <a:off x="3155872" y="3878881"/>
            <a:ext cx="2784294" cy="2172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5</a:t>
            </a:r>
          </a:p>
        </p:txBody>
      </p:sp>
      <p:pic>
        <p:nvPicPr>
          <p:cNvPr id="16" name="Picture 15">
            <a:extLst>
              <a:ext uri="{FF2B5EF4-FFF2-40B4-BE49-F238E27FC236}">
                <a16:creationId xmlns:a16="http://schemas.microsoft.com/office/drawing/2014/main" id="{6F8001E7-8264-4903-B99E-C1E491344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 y="-18473"/>
            <a:ext cx="3144088" cy="6592443"/>
          </a:xfrm>
          <a:prstGeom prst="rect">
            <a:avLst/>
          </a:prstGeom>
        </p:spPr>
      </p:pic>
    </p:spTree>
    <p:extLst>
      <p:ext uri="{BB962C8B-B14F-4D97-AF65-F5344CB8AC3E}">
        <p14:creationId xmlns:p14="http://schemas.microsoft.com/office/powerpoint/2010/main" val="3860526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 name="Table 135"/>
          <p:cNvGraphicFramePr>
            <a:graphicFrameLocks noGrp="1"/>
          </p:cNvGraphicFramePr>
          <p:nvPr>
            <p:extLst>
              <p:ext uri="{D42A27DB-BD31-4B8C-83A1-F6EECF244321}">
                <p14:modId xmlns:p14="http://schemas.microsoft.com/office/powerpoint/2010/main" val="2285864776"/>
              </p:ext>
            </p:extLst>
          </p:nvPr>
        </p:nvGraphicFramePr>
        <p:xfrm>
          <a:off x="478260" y="1219200"/>
          <a:ext cx="8284741" cy="4724400"/>
        </p:xfrm>
        <a:graphic>
          <a:graphicData uri="http://schemas.openxmlformats.org/drawingml/2006/table">
            <a:tbl>
              <a:tblPr firstRow="1" bandRow="1">
                <a:tableStyleId>{F5AB1C69-6EDB-4FF4-983F-18BD219EF322}</a:tableStyleId>
              </a:tblPr>
              <a:tblGrid>
                <a:gridCol w="900054">
                  <a:extLst>
                    <a:ext uri="{9D8B030D-6E8A-4147-A177-3AD203B41FA5}">
                      <a16:colId xmlns:a16="http://schemas.microsoft.com/office/drawing/2014/main" val="20000"/>
                    </a:ext>
                  </a:extLst>
                </a:gridCol>
                <a:gridCol w="7384687">
                  <a:extLst>
                    <a:ext uri="{9D8B030D-6E8A-4147-A177-3AD203B41FA5}">
                      <a16:colId xmlns:a16="http://schemas.microsoft.com/office/drawing/2014/main" val="20001"/>
                    </a:ext>
                  </a:extLst>
                </a:gridCol>
              </a:tblGrid>
              <a:tr h="1443253">
                <a:tc>
                  <a:txBody>
                    <a:bodyPr/>
                    <a:lstStyle/>
                    <a:p>
                      <a:pPr algn="ctr"/>
                      <a:r>
                        <a:rPr lang="en-US" sz="2000" b="1" i="0" dirty="0">
                          <a:solidFill>
                            <a:schemeClr val="tx2">
                              <a:lumMod val="50000"/>
                            </a:schemeClr>
                          </a:solidFill>
                          <a:latin typeface="Arial" panose="020B0604020202020204" pitchFamily="34" charset="0"/>
                          <a:cs typeface="Arial" panose="020B0604020202020204" pitchFamily="34" charset="0"/>
                        </a:rPr>
                        <a:t>01</a:t>
                      </a:r>
                    </a:p>
                  </a:txBody>
                  <a:tcPr marL="68598" marR="68598" marT="34299" marB="34299"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20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As </a:t>
                      </a:r>
                      <a:r>
                        <a:rPr lang="pt-PT" sz="2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PME´s</a:t>
                      </a:r>
                      <a:r>
                        <a:rPr lang="pt-PT" sz="20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pt-PT" sz="2000" b="1" dirty="0">
                          <a:solidFill>
                            <a:srgbClr val="C00000"/>
                          </a:solidFill>
                          <a:latin typeface="Calibri" panose="020F0502020204030204" pitchFamily="34" charset="0"/>
                          <a:ea typeface="Calibri" panose="020F0502020204030204" pitchFamily="34" charset="0"/>
                          <a:cs typeface="Calibri" panose="020F0502020204030204" pitchFamily="34" charset="0"/>
                        </a:rPr>
                        <a:t>dominam a paisagem das empresas </a:t>
                      </a:r>
                      <a:r>
                        <a:rPr lang="pt-PT" sz="20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em Moçambique, mas o acesso ao financiamento é difícil</a:t>
                      </a:r>
                      <a:r>
                        <a:rPr lang="pt-PT" sz="2000" b="1" baseline="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pt-PT" sz="20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marL="137196" marR="68598" marT="34299" marB="34299" anchor="ctr">
                    <a:solidFill>
                      <a:schemeClr val="accent1">
                        <a:lumMod val="20000"/>
                        <a:lumOff val="80000"/>
                      </a:schemeClr>
                    </a:solidFill>
                  </a:tcPr>
                </a:tc>
                <a:extLst>
                  <a:ext uri="{0D108BD9-81ED-4DB2-BD59-A6C34878D82A}">
                    <a16:rowId xmlns:a16="http://schemas.microsoft.com/office/drawing/2014/main" val="10001"/>
                  </a:ext>
                </a:extLst>
              </a:tr>
              <a:tr h="1444282">
                <a:tc>
                  <a:txBody>
                    <a:bodyPr/>
                    <a:lstStyle/>
                    <a:p>
                      <a:pPr algn="ctr"/>
                      <a:r>
                        <a:rPr lang="en-US" sz="2000" b="1" i="0" dirty="0">
                          <a:solidFill>
                            <a:schemeClr val="tx2">
                              <a:lumMod val="50000"/>
                            </a:schemeClr>
                          </a:solidFill>
                          <a:latin typeface="Arial" panose="020B0604020202020204" pitchFamily="34" charset="0"/>
                          <a:cs typeface="Arial" panose="020B0604020202020204" pitchFamily="34" charset="0"/>
                        </a:rPr>
                        <a:t>02</a:t>
                      </a:r>
                    </a:p>
                  </a:txBody>
                  <a:tcPr marL="68598" marR="68598" marT="34299" marB="34299"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2000" b="1" kern="1200" dirty="0">
                          <a:solidFill>
                            <a:srgbClr val="C00000"/>
                          </a:solidFill>
                          <a:latin typeface="Calibri" panose="020F0502020204030204" pitchFamily="34" charset="0"/>
                          <a:ea typeface="Calibri" panose="020F0502020204030204" pitchFamily="34" charset="0"/>
                          <a:cs typeface="Calibri" panose="020F0502020204030204" pitchFamily="34" charset="0"/>
                        </a:rPr>
                        <a:t>Financiamento </a:t>
                      </a:r>
                      <a:r>
                        <a:rPr lang="pt-PT" sz="2000" b="1" kern="12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não é o único problema</a:t>
                      </a:r>
                    </a:p>
                  </a:txBody>
                  <a:tcPr marL="137196" marR="68598" marT="34299" marB="34299" anchor="ctr">
                    <a:solidFill>
                      <a:schemeClr val="bg1"/>
                    </a:solidFill>
                  </a:tcPr>
                </a:tc>
                <a:extLst>
                  <a:ext uri="{0D108BD9-81ED-4DB2-BD59-A6C34878D82A}">
                    <a16:rowId xmlns:a16="http://schemas.microsoft.com/office/drawing/2014/main" val="10002"/>
                  </a:ext>
                </a:extLst>
              </a:tr>
              <a:tr h="1836865">
                <a:tc>
                  <a:txBody>
                    <a:bodyPr/>
                    <a:lstStyle/>
                    <a:p>
                      <a:pPr algn="ctr"/>
                      <a:r>
                        <a:rPr lang="en-US" sz="2000" b="1" dirty="0">
                          <a:solidFill>
                            <a:schemeClr val="tx2">
                              <a:lumMod val="50000"/>
                            </a:schemeClr>
                          </a:solidFill>
                          <a:latin typeface="Arial" panose="020B0604020202020204" pitchFamily="34" charset="0"/>
                          <a:cs typeface="Arial" panose="020B0604020202020204" pitchFamily="34" charset="0"/>
                        </a:rPr>
                        <a:t>03</a:t>
                      </a:r>
                    </a:p>
                  </a:txBody>
                  <a:tcPr marL="68598" marR="68598" marT="34299" marB="34299"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No MC, as </a:t>
                      </a:r>
                      <a:r>
                        <a:rPr lang="en-US" sz="2000" b="1" kern="1200" dirty="0" err="1">
                          <a:solidFill>
                            <a:schemeClr val="tx2">
                              <a:lumMod val="50000"/>
                            </a:schemeClr>
                          </a:solidFill>
                          <a:latin typeface="+mn-lt"/>
                          <a:ea typeface="Calibri" panose="020F0502020204030204" pitchFamily="34" charset="0"/>
                          <a:cs typeface="Calibri" panose="020F0502020204030204" pitchFamily="34" charset="0"/>
                        </a:rPr>
                        <a:t>empresas</a:t>
                      </a: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 </a:t>
                      </a:r>
                      <a:r>
                        <a:rPr lang="en-US" sz="2000" b="1" kern="1200" dirty="0" err="1">
                          <a:solidFill>
                            <a:srgbClr val="C00000"/>
                          </a:solidFill>
                          <a:latin typeface="+mn-lt"/>
                          <a:ea typeface="Calibri" panose="020F0502020204030204" pitchFamily="34" charset="0"/>
                          <a:cs typeface="Calibri" panose="020F0502020204030204" pitchFamily="34" charset="0"/>
                        </a:rPr>
                        <a:t>financiam</a:t>
                      </a:r>
                      <a:r>
                        <a:rPr lang="en-US" sz="2000" b="1" kern="1200" dirty="0">
                          <a:solidFill>
                            <a:srgbClr val="C00000"/>
                          </a:solidFill>
                          <a:latin typeface="+mn-lt"/>
                          <a:ea typeface="Calibri" panose="020F0502020204030204" pitchFamily="34" charset="0"/>
                          <a:cs typeface="Calibri" panose="020F0502020204030204" pitchFamily="34" charset="0"/>
                        </a:rPr>
                        <a:t>-se a </a:t>
                      </a:r>
                      <a:r>
                        <a:rPr lang="en-US" sz="2000" b="1" kern="1200" dirty="0" err="1">
                          <a:solidFill>
                            <a:srgbClr val="C00000"/>
                          </a:solidFill>
                          <a:latin typeface="+mn-lt"/>
                          <a:ea typeface="Calibri" panose="020F0502020204030204" pitchFamily="34" charset="0"/>
                          <a:cs typeface="Calibri" panose="020F0502020204030204" pitchFamily="34" charset="0"/>
                        </a:rPr>
                        <a:t>custos</a:t>
                      </a:r>
                      <a:r>
                        <a:rPr lang="en-US" sz="2000" b="1" kern="1200" dirty="0">
                          <a:solidFill>
                            <a:srgbClr val="C00000"/>
                          </a:solidFill>
                          <a:latin typeface="+mn-lt"/>
                          <a:ea typeface="Calibri" panose="020F0502020204030204" pitchFamily="34" charset="0"/>
                          <a:cs typeface="Calibri" panose="020F0502020204030204" pitchFamily="34" charset="0"/>
                        </a:rPr>
                        <a:t> </a:t>
                      </a:r>
                      <a:r>
                        <a:rPr lang="en-US" sz="2000" b="1" kern="1200" dirty="0" err="1">
                          <a:solidFill>
                            <a:srgbClr val="C00000"/>
                          </a:solidFill>
                          <a:latin typeface="+mn-lt"/>
                          <a:ea typeface="Calibri" panose="020F0502020204030204" pitchFamily="34" charset="0"/>
                          <a:cs typeface="Calibri" panose="020F0502020204030204" pitchFamily="34" charset="0"/>
                        </a:rPr>
                        <a:t>mais</a:t>
                      </a:r>
                      <a:r>
                        <a:rPr lang="en-US" sz="2000" b="1" kern="1200" dirty="0">
                          <a:solidFill>
                            <a:srgbClr val="C00000"/>
                          </a:solidFill>
                          <a:latin typeface="+mn-lt"/>
                          <a:ea typeface="Calibri" panose="020F0502020204030204" pitchFamily="34" charset="0"/>
                          <a:cs typeface="Calibri" panose="020F0502020204030204" pitchFamily="34" charset="0"/>
                        </a:rPr>
                        <a:t> </a:t>
                      </a:r>
                      <a:r>
                        <a:rPr lang="en-US" sz="2000" b="1" kern="1200" dirty="0" err="1">
                          <a:solidFill>
                            <a:srgbClr val="C00000"/>
                          </a:solidFill>
                          <a:latin typeface="+mn-lt"/>
                          <a:ea typeface="Calibri" panose="020F0502020204030204" pitchFamily="34" charset="0"/>
                          <a:cs typeface="Calibri" panose="020F0502020204030204" pitchFamily="34" charset="0"/>
                        </a:rPr>
                        <a:t>baixos</a:t>
                      </a:r>
                      <a:r>
                        <a:rPr lang="en-US" sz="2000" b="1" kern="1200" dirty="0">
                          <a:solidFill>
                            <a:srgbClr val="C00000"/>
                          </a:solidFill>
                          <a:latin typeface="+mn-lt"/>
                          <a:ea typeface="Calibri" panose="020F0502020204030204" pitchFamily="34" charset="0"/>
                          <a:cs typeface="Calibri" panose="020F0502020204030204" pitchFamily="34" charset="0"/>
                        </a:rPr>
                        <a:t> e </a:t>
                      </a: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 </a:t>
                      </a:r>
                      <a:r>
                        <a:rPr lang="en-US" sz="2000" b="1" kern="1200" dirty="0" err="1">
                          <a:solidFill>
                            <a:schemeClr val="tx2">
                              <a:lumMod val="50000"/>
                            </a:schemeClr>
                          </a:solidFill>
                          <a:latin typeface="+mn-lt"/>
                          <a:ea typeface="Calibri" panose="020F0502020204030204" pitchFamily="34" charset="0"/>
                          <a:cs typeface="Calibri" panose="020F0502020204030204" pitchFamily="34" charset="0"/>
                        </a:rPr>
                        <a:t>os</a:t>
                      </a: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 </a:t>
                      </a:r>
                      <a:r>
                        <a:rPr lang="en-US" sz="2000" b="1" kern="1200" dirty="0" err="1">
                          <a:solidFill>
                            <a:schemeClr val="tx2">
                              <a:lumMod val="50000"/>
                            </a:schemeClr>
                          </a:solidFill>
                          <a:latin typeface="+mn-lt"/>
                          <a:ea typeface="Calibri" panose="020F0502020204030204" pitchFamily="34" charset="0"/>
                          <a:cs typeface="Calibri" panose="020F0502020204030204" pitchFamily="34" charset="0"/>
                        </a:rPr>
                        <a:t>aforradores</a:t>
                      </a: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 </a:t>
                      </a:r>
                      <a:r>
                        <a:rPr lang="en-US" sz="2000" b="1" kern="1200" dirty="0" err="1">
                          <a:solidFill>
                            <a:schemeClr val="tx2">
                              <a:lumMod val="50000"/>
                            </a:schemeClr>
                          </a:solidFill>
                          <a:latin typeface="+mn-lt"/>
                          <a:ea typeface="Calibri" panose="020F0502020204030204" pitchFamily="34" charset="0"/>
                          <a:cs typeface="Calibri" panose="020F0502020204030204" pitchFamily="34" charset="0"/>
                        </a:rPr>
                        <a:t>são</a:t>
                      </a: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 </a:t>
                      </a:r>
                      <a:r>
                        <a:rPr lang="en-US" sz="2000" b="1" kern="1200" dirty="0" err="1">
                          <a:solidFill>
                            <a:srgbClr val="C00000"/>
                          </a:solidFill>
                          <a:latin typeface="+mn-lt"/>
                          <a:ea typeface="Calibri" panose="020F0502020204030204" pitchFamily="34" charset="0"/>
                          <a:cs typeface="Calibri" panose="020F0502020204030204" pitchFamily="34" charset="0"/>
                        </a:rPr>
                        <a:t>melhor</a:t>
                      </a:r>
                      <a:r>
                        <a:rPr lang="en-US" sz="2000" b="1" kern="1200" dirty="0">
                          <a:solidFill>
                            <a:srgbClr val="C00000"/>
                          </a:solidFill>
                          <a:latin typeface="+mn-lt"/>
                          <a:ea typeface="Calibri" panose="020F0502020204030204" pitchFamily="34" charset="0"/>
                          <a:cs typeface="Calibri" panose="020F0502020204030204" pitchFamily="34" charset="0"/>
                        </a:rPr>
                        <a:t> </a:t>
                      </a:r>
                      <a:r>
                        <a:rPr lang="en-US" sz="2000" b="1" kern="1200" dirty="0" err="1">
                          <a:solidFill>
                            <a:srgbClr val="C00000"/>
                          </a:solidFill>
                          <a:latin typeface="+mn-lt"/>
                          <a:ea typeface="Calibri" panose="020F0502020204030204" pitchFamily="34" charset="0"/>
                          <a:cs typeface="Calibri" panose="020F0502020204030204" pitchFamily="34" charset="0"/>
                        </a:rPr>
                        <a:t>remunerados</a:t>
                      </a:r>
                      <a:r>
                        <a:rPr lang="en-US" sz="2000" b="1" kern="1200" dirty="0">
                          <a:solidFill>
                            <a:srgbClr val="C00000"/>
                          </a:solidFill>
                          <a:latin typeface="+mn-lt"/>
                          <a:ea typeface="Calibri" panose="020F0502020204030204" pitchFamily="34" charset="0"/>
                          <a:cs typeface="Calibri" panose="020F0502020204030204" pitchFamily="34" charset="0"/>
                        </a:rPr>
                        <a:t>. </a:t>
                      </a:r>
                      <a:r>
                        <a:rPr lang="pt-BR" sz="2000" b="1" kern="12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O </a:t>
                      </a:r>
                      <a:r>
                        <a:rPr lang="pt-BR" sz="2000" b="1" kern="1200" dirty="0">
                          <a:solidFill>
                            <a:srgbClr val="C00000"/>
                          </a:solidFill>
                          <a:latin typeface="Calibri" panose="020F0502020204030204" pitchFamily="34" charset="0"/>
                          <a:ea typeface="Calibri" panose="020F0502020204030204" pitchFamily="34" charset="0"/>
                          <a:cs typeface="Calibri" panose="020F0502020204030204" pitchFamily="34" charset="0"/>
                        </a:rPr>
                        <a:t>Financiamento do Sector Privado </a:t>
                      </a:r>
                      <a:r>
                        <a:rPr lang="pt-BR" sz="2000" b="1" kern="12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através</a:t>
                      </a:r>
                      <a:r>
                        <a:rPr lang="pt-BR" sz="2000" b="1" kern="1200" baseline="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do MC </a:t>
                      </a:r>
                      <a:r>
                        <a:rPr lang="pt-BR" sz="2000" b="1" kern="1200" dirty="0">
                          <a:solidFill>
                            <a:srgbClr val="C00000"/>
                          </a:solidFill>
                          <a:latin typeface="Calibri" panose="020F0502020204030204" pitchFamily="34" charset="0"/>
                          <a:ea typeface="Calibri" panose="020F0502020204030204" pitchFamily="34" charset="0"/>
                          <a:cs typeface="Calibri" panose="020F0502020204030204" pitchFamily="34" charset="0"/>
                        </a:rPr>
                        <a:t>está abaixo do seu potencial </a:t>
                      </a:r>
                      <a:r>
                        <a:rPr lang="pt-BR" sz="2000" b="1" kern="12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(inferior a 20% do volume de financiamento obtido através da BVM)</a:t>
                      </a:r>
                      <a:endParaRPr lang="en-US" sz="2000" b="1" kern="1200" dirty="0">
                        <a:solidFill>
                          <a:schemeClr val="tx2">
                            <a:lumMod val="50000"/>
                          </a:schemeClr>
                        </a:solidFill>
                        <a:latin typeface="+mn-lt"/>
                        <a:ea typeface="Calibri" panose="020F0502020204030204" pitchFamily="34" charset="0"/>
                        <a:cs typeface="Calibri" panose="020F0502020204030204" pitchFamily="34" charset="0"/>
                      </a:endParaRPr>
                    </a:p>
                  </a:txBody>
                  <a:tcPr marL="137196" marR="68598" marT="34299" marB="34299"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55251FD7-0777-416A-BD6C-F2D7BDD4B361}"/>
              </a:ext>
            </a:extLst>
          </p:cNvPr>
          <p:cNvSpPr>
            <a:spLocks noGrp="1"/>
          </p:cNvSpPr>
          <p:nvPr>
            <p:ph type="sldNum" sz="quarter" idx="4294967295"/>
          </p:nvPr>
        </p:nvSpPr>
        <p:spPr>
          <a:xfrm>
            <a:off x="8686800" y="6324600"/>
            <a:ext cx="211138" cy="228600"/>
          </a:xfrm>
        </p:spPr>
        <p:txBody>
          <a:bodyPr/>
          <a:lstStyle/>
          <a:p>
            <a:fld id="{3DE1271B-59DF-465F-852D-2BD4905CFCF7}" type="slidenum">
              <a:rPr lang="en-US" smtClean="0"/>
              <a:t>23</a:t>
            </a:fld>
            <a:endParaRPr lang="en-US" dirty="0"/>
          </a:p>
        </p:txBody>
      </p:sp>
      <p:sp>
        <p:nvSpPr>
          <p:cNvPr id="7" name="Title 2">
            <a:extLst>
              <a:ext uri="{FF2B5EF4-FFF2-40B4-BE49-F238E27FC236}">
                <a16:creationId xmlns:a16="http://schemas.microsoft.com/office/drawing/2014/main" id="{87A6ED98-A470-4DE4-8529-1555DA4B8C16}"/>
              </a:ext>
            </a:extLst>
          </p:cNvPr>
          <p:cNvSpPr txBox="1">
            <a:spLocks/>
          </p:cNvSpPr>
          <p:nvPr/>
        </p:nvSpPr>
        <p:spPr bwMode="auto">
          <a:xfrm>
            <a:off x="609600" y="-35718"/>
            <a:ext cx="807720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en-US" dirty="0">
                <a:solidFill>
                  <a:schemeClr val="accent1">
                    <a:lumMod val="50000"/>
                  </a:schemeClr>
                </a:solidFill>
              </a:rPr>
              <a:t>CONSIDERAÇÕES FINAIS</a:t>
            </a:r>
            <a:endParaRPr lang="en-ZA" dirty="0">
              <a:solidFill>
                <a:schemeClr val="accent1">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1595674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 name="Table 135"/>
          <p:cNvGraphicFramePr>
            <a:graphicFrameLocks noGrp="1"/>
          </p:cNvGraphicFramePr>
          <p:nvPr>
            <p:extLst>
              <p:ext uri="{D42A27DB-BD31-4B8C-83A1-F6EECF244321}">
                <p14:modId xmlns:p14="http://schemas.microsoft.com/office/powerpoint/2010/main" val="1139043374"/>
              </p:ext>
            </p:extLst>
          </p:nvPr>
        </p:nvGraphicFramePr>
        <p:xfrm>
          <a:off x="478260" y="1219200"/>
          <a:ext cx="8284741" cy="4724400"/>
        </p:xfrm>
        <a:graphic>
          <a:graphicData uri="http://schemas.openxmlformats.org/drawingml/2006/table">
            <a:tbl>
              <a:tblPr firstRow="1" bandRow="1">
                <a:tableStyleId>{F5AB1C69-6EDB-4FF4-983F-18BD219EF322}</a:tableStyleId>
              </a:tblPr>
              <a:tblGrid>
                <a:gridCol w="900054">
                  <a:extLst>
                    <a:ext uri="{9D8B030D-6E8A-4147-A177-3AD203B41FA5}">
                      <a16:colId xmlns:a16="http://schemas.microsoft.com/office/drawing/2014/main" val="20000"/>
                    </a:ext>
                  </a:extLst>
                </a:gridCol>
                <a:gridCol w="7384687">
                  <a:extLst>
                    <a:ext uri="{9D8B030D-6E8A-4147-A177-3AD203B41FA5}">
                      <a16:colId xmlns:a16="http://schemas.microsoft.com/office/drawing/2014/main" val="20001"/>
                    </a:ext>
                  </a:extLst>
                </a:gridCol>
              </a:tblGrid>
              <a:tr h="1443253">
                <a:tc>
                  <a:txBody>
                    <a:bodyPr/>
                    <a:lstStyle/>
                    <a:p>
                      <a:pPr algn="ctr"/>
                      <a:r>
                        <a:rPr lang="en-US" sz="2000" b="1" i="0" dirty="0">
                          <a:solidFill>
                            <a:schemeClr val="tx2">
                              <a:lumMod val="50000"/>
                            </a:schemeClr>
                          </a:solidFill>
                          <a:latin typeface="Arial" panose="020B0604020202020204" pitchFamily="34" charset="0"/>
                          <a:cs typeface="Arial" panose="020B0604020202020204" pitchFamily="34" charset="0"/>
                        </a:rPr>
                        <a:t>04</a:t>
                      </a:r>
                    </a:p>
                  </a:txBody>
                  <a:tcPr marL="68598" marR="68598" marT="34299" marB="34299"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2000" b="1" dirty="0">
                          <a:solidFill>
                            <a:schemeClr val="tx2">
                              <a:lumMod val="50000"/>
                            </a:schemeClr>
                          </a:solidFill>
                          <a:latin typeface="+mn-lt"/>
                          <a:ea typeface="Calibri" panose="020F0502020204030204" pitchFamily="34" charset="0"/>
                          <a:cs typeface="Calibri" panose="020F0502020204030204" pitchFamily="34" charset="0"/>
                        </a:rPr>
                        <a:t>A </a:t>
                      </a:r>
                      <a:r>
                        <a:rPr lang="pt-PT" sz="2000" b="1" dirty="0">
                          <a:solidFill>
                            <a:srgbClr val="C00000"/>
                          </a:solidFill>
                          <a:latin typeface="+mn-lt"/>
                          <a:ea typeface="Calibri" panose="020F0502020204030204" pitchFamily="34" charset="0"/>
                          <a:cs typeface="Calibri" panose="020F0502020204030204" pitchFamily="34" charset="0"/>
                        </a:rPr>
                        <a:t>BVM está consciente das razões</a:t>
                      </a:r>
                      <a:r>
                        <a:rPr lang="pt-PT" sz="2000" b="1" baseline="0" dirty="0">
                          <a:solidFill>
                            <a:srgbClr val="C00000"/>
                          </a:solidFill>
                          <a:latin typeface="+mn-lt"/>
                          <a:ea typeface="Calibri" panose="020F0502020204030204" pitchFamily="34" charset="0"/>
                          <a:cs typeface="Calibri" panose="020F0502020204030204" pitchFamily="34" charset="0"/>
                        </a:rPr>
                        <a:t> que dificultam o acesso das </a:t>
                      </a:r>
                      <a:r>
                        <a:rPr lang="pt-PT" sz="2000" b="1" baseline="0" dirty="0" err="1">
                          <a:solidFill>
                            <a:srgbClr val="C00000"/>
                          </a:solidFill>
                          <a:latin typeface="+mn-lt"/>
                          <a:ea typeface="Calibri" panose="020F0502020204030204" pitchFamily="34" charset="0"/>
                          <a:cs typeface="Calibri" panose="020F0502020204030204" pitchFamily="34" charset="0"/>
                        </a:rPr>
                        <a:t>PME’s</a:t>
                      </a:r>
                      <a:r>
                        <a:rPr lang="pt-PT" sz="2000" b="1" baseline="0" dirty="0">
                          <a:solidFill>
                            <a:srgbClr val="C00000"/>
                          </a:solidFill>
                          <a:latin typeface="+mn-lt"/>
                          <a:ea typeface="Calibri" panose="020F0502020204030204" pitchFamily="34" charset="0"/>
                          <a:cs typeface="Calibri" panose="020F0502020204030204" pitchFamily="34" charset="0"/>
                        </a:rPr>
                        <a:t> ao financiamento</a:t>
                      </a:r>
                      <a:r>
                        <a:rPr lang="pt-PT" sz="2000" b="1" baseline="0" dirty="0">
                          <a:solidFill>
                            <a:schemeClr val="tx2">
                              <a:lumMod val="50000"/>
                            </a:schemeClr>
                          </a:solidFill>
                          <a:latin typeface="+mn-lt"/>
                          <a:ea typeface="Calibri" panose="020F0502020204030204" pitchFamily="34" charset="0"/>
                          <a:cs typeface="Calibri" panose="020F0502020204030204" pitchFamily="34" charset="0"/>
                        </a:rPr>
                        <a:t>, e por isso </a:t>
                      </a:r>
                      <a:r>
                        <a:rPr lang="pt-PT" sz="2000" b="1" baseline="0" dirty="0">
                          <a:solidFill>
                            <a:srgbClr val="C00000"/>
                          </a:solidFill>
                          <a:latin typeface="+mn-lt"/>
                          <a:ea typeface="Calibri" panose="020F0502020204030204" pitchFamily="34" charset="0"/>
                          <a:cs typeface="Calibri" panose="020F0502020204030204" pitchFamily="34" charset="0"/>
                        </a:rPr>
                        <a:t>criou o Segundo Mercado </a:t>
                      </a:r>
                      <a:r>
                        <a:rPr lang="pt-PT" sz="2000" b="1" baseline="0" dirty="0">
                          <a:solidFill>
                            <a:schemeClr val="tx2">
                              <a:lumMod val="50000"/>
                            </a:schemeClr>
                          </a:solidFill>
                          <a:latin typeface="+mn-lt"/>
                          <a:ea typeface="Calibri" panose="020F0502020204030204" pitchFamily="34" charset="0"/>
                          <a:cs typeface="Calibri" panose="020F0502020204030204" pitchFamily="34" charset="0"/>
                        </a:rPr>
                        <a:t>e o </a:t>
                      </a:r>
                      <a:r>
                        <a:rPr lang="pt-PT" sz="2000" b="1" baseline="0" dirty="0">
                          <a:solidFill>
                            <a:srgbClr val="C00000"/>
                          </a:solidFill>
                          <a:latin typeface="+mn-lt"/>
                          <a:ea typeface="Calibri" panose="020F0502020204030204" pitchFamily="34" charset="0"/>
                          <a:cs typeface="Calibri" panose="020F0502020204030204" pitchFamily="34" charset="0"/>
                        </a:rPr>
                        <a:t>Terceiro Mercado</a:t>
                      </a:r>
                    </a:p>
                  </a:txBody>
                  <a:tcPr marL="137196" marR="68598" marT="34299" marB="34299" anchor="ctr">
                    <a:solidFill>
                      <a:schemeClr val="accent1">
                        <a:lumMod val="20000"/>
                        <a:lumOff val="80000"/>
                      </a:schemeClr>
                    </a:solidFill>
                  </a:tcPr>
                </a:tc>
                <a:extLst>
                  <a:ext uri="{0D108BD9-81ED-4DB2-BD59-A6C34878D82A}">
                    <a16:rowId xmlns:a16="http://schemas.microsoft.com/office/drawing/2014/main" val="10001"/>
                  </a:ext>
                </a:extLst>
              </a:tr>
              <a:tr h="1444282">
                <a:tc>
                  <a:txBody>
                    <a:bodyPr/>
                    <a:lstStyle/>
                    <a:p>
                      <a:pPr algn="ctr"/>
                      <a:r>
                        <a:rPr lang="en-US" sz="2000" b="1" i="0" dirty="0">
                          <a:solidFill>
                            <a:schemeClr val="tx2">
                              <a:lumMod val="50000"/>
                            </a:schemeClr>
                          </a:solidFill>
                          <a:latin typeface="Arial" panose="020B0604020202020204" pitchFamily="34" charset="0"/>
                          <a:cs typeface="Arial" panose="020B0604020202020204" pitchFamily="34" charset="0"/>
                        </a:rPr>
                        <a:t>05</a:t>
                      </a:r>
                    </a:p>
                  </a:txBody>
                  <a:tcPr marL="68598" marR="68598" marT="34299" marB="34299"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É </a:t>
                      </a:r>
                      <a:r>
                        <a:rPr lang="en-US" sz="2000" b="1" kern="1200" dirty="0" err="1">
                          <a:solidFill>
                            <a:schemeClr val="tx2">
                              <a:lumMod val="50000"/>
                            </a:schemeClr>
                          </a:solidFill>
                          <a:latin typeface="+mn-lt"/>
                          <a:ea typeface="Calibri" panose="020F0502020204030204" pitchFamily="34" charset="0"/>
                          <a:cs typeface="Calibri" panose="020F0502020204030204" pitchFamily="34" charset="0"/>
                        </a:rPr>
                        <a:t>preciso</a:t>
                      </a:r>
                      <a:r>
                        <a:rPr lang="en-US" sz="2000" b="1" kern="1200" dirty="0">
                          <a:solidFill>
                            <a:schemeClr val="tx2">
                              <a:lumMod val="50000"/>
                            </a:schemeClr>
                          </a:solidFill>
                          <a:latin typeface="+mn-lt"/>
                          <a:ea typeface="Calibri" panose="020F0502020204030204" pitchFamily="34" charset="0"/>
                          <a:cs typeface="Calibri" panose="020F0502020204030204" pitchFamily="34" charset="0"/>
                        </a:rPr>
                        <a:t> </a:t>
                      </a:r>
                      <a:r>
                        <a:rPr lang="en-US" sz="2000" b="1" kern="1200" baseline="0" dirty="0" err="1">
                          <a:solidFill>
                            <a:schemeClr val="tx2">
                              <a:lumMod val="50000"/>
                            </a:schemeClr>
                          </a:solidFill>
                          <a:latin typeface="+mn-lt"/>
                          <a:ea typeface="Calibri" panose="020F0502020204030204" pitchFamily="34" charset="0"/>
                          <a:cs typeface="Calibri" panose="020F0502020204030204" pitchFamily="34" charset="0"/>
                        </a:rPr>
                        <a:t>trabalhar</a:t>
                      </a:r>
                      <a:r>
                        <a:rPr lang="en-US" sz="2000" b="1" kern="1200" baseline="0" dirty="0">
                          <a:solidFill>
                            <a:schemeClr val="tx2">
                              <a:lumMod val="50000"/>
                            </a:schemeClr>
                          </a:solidFill>
                          <a:latin typeface="+mn-lt"/>
                          <a:ea typeface="Calibri" panose="020F0502020204030204" pitchFamily="34" charset="0"/>
                          <a:cs typeface="Calibri" panose="020F0502020204030204" pitchFamily="34" charset="0"/>
                        </a:rPr>
                        <a:t> para </a:t>
                      </a:r>
                      <a:r>
                        <a:rPr lang="en-US" sz="2000" b="1" kern="1200" baseline="0" dirty="0" err="1">
                          <a:solidFill>
                            <a:srgbClr val="C00000"/>
                          </a:solidFill>
                          <a:latin typeface="+mn-lt"/>
                          <a:ea typeface="Calibri" panose="020F0502020204030204" pitchFamily="34" charset="0"/>
                          <a:cs typeface="Calibri" panose="020F0502020204030204" pitchFamily="34" charset="0"/>
                        </a:rPr>
                        <a:t>fortalecer</a:t>
                      </a:r>
                      <a:r>
                        <a:rPr lang="en-US" sz="2000" b="1" kern="1200" baseline="0" dirty="0">
                          <a:solidFill>
                            <a:srgbClr val="C00000"/>
                          </a:solidFill>
                          <a:latin typeface="+mn-lt"/>
                          <a:ea typeface="Calibri" panose="020F0502020204030204" pitchFamily="34" charset="0"/>
                          <a:cs typeface="Calibri" panose="020F0502020204030204" pitchFamily="34" charset="0"/>
                        </a:rPr>
                        <a:t> a </a:t>
                      </a:r>
                      <a:r>
                        <a:rPr lang="en-US" sz="2000" b="1" kern="1200" baseline="0" dirty="0" err="1">
                          <a:solidFill>
                            <a:srgbClr val="C00000"/>
                          </a:solidFill>
                          <a:latin typeface="+mn-lt"/>
                          <a:ea typeface="Calibri" panose="020F0502020204030204" pitchFamily="34" charset="0"/>
                          <a:cs typeface="Calibri" panose="020F0502020204030204" pitchFamily="34" charset="0"/>
                        </a:rPr>
                        <a:t>capacidade</a:t>
                      </a:r>
                      <a:r>
                        <a:rPr lang="en-US" sz="2000" b="1" kern="1200" baseline="0" dirty="0">
                          <a:solidFill>
                            <a:srgbClr val="C00000"/>
                          </a:solidFill>
                          <a:latin typeface="+mn-lt"/>
                          <a:ea typeface="Calibri" panose="020F0502020204030204" pitchFamily="34" charset="0"/>
                          <a:cs typeface="Calibri" panose="020F0502020204030204" pitchFamily="34" charset="0"/>
                        </a:rPr>
                        <a:t> de </a:t>
                      </a:r>
                      <a:r>
                        <a:rPr lang="en-US" sz="2000" b="1" kern="1200" baseline="0" dirty="0" err="1">
                          <a:solidFill>
                            <a:srgbClr val="C00000"/>
                          </a:solidFill>
                          <a:latin typeface="+mn-lt"/>
                          <a:ea typeface="Calibri" panose="020F0502020204030204" pitchFamily="34" charset="0"/>
                          <a:cs typeface="Calibri" panose="020F0502020204030204" pitchFamily="34" charset="0"/>
                        </a:rPr>
                        <a:t>gestão</a:t>
                      </a:r>
                      <a:r>
                        <a:rPr lang="en-US" sz="2000" b="1" kern="1200" baseline="0" dirty="0">
                          <a:solidFill>
                            <a:srgbClr val="C00000"/>
                          </a:solidFill>
                          <a:latin typeface="+mn-lt"/>
                          <a:ea typeface="Calibri" panose="020F0502020204030204" pitchFamily="34" charset="0"/>
                          <a:cs typeface="Calibri" panose="020F0502020204030204" pitchFamily="34" charset="0"/>
                        </a:rPr>
                        <a:t> e o </a:t>
                      </a:r>
                      <a:r>
                        <a:rPr lang="en-US" sz="2000" b="1" kern="1200" baseline="0" dirty="0" err="1">
                          <a:solidFill>
                            <a:srgbClr val="C00000"/>
                          </a:solidFill>
                          <a:latin typeface="+mn-lt"/>
                          <a:ea typeface="Calibri" panose="020F0502020204030204" pitchFamily="34" charset="0"/>
                          <a:cs typeface="Calibri" panose="020F0502020204030204" pitchFamily="34" charset="0"/>
                        </a:rPr>
                        <a:t>desempenho</a:t>
                      </a:r>
                      <a:r>
                        <a:rPr lang="en-US" sz="2000" b="1" kern="1200" baseline="0" dirty="0">
                          <a:solidFill>
                            <a:srgbClr val="C00000"/>
                          </a:solidFill>
                          <a:latin typeface="+mn-lt"/>
                          <a:ea typeface="Calibri" panose="020F0502020204030204" pitchFamily="34" charset="0"/>
                          <a:cs typeface="Calibri" panose="020F0502020204030204" pitchFamily="34" charset="0"/>
                        </a:rPr>
                        <a:t> </a:t>
                      </a:r>
                      <a:r>
                        <a:rPr lang="en-US" sz="2000" b="1" kern="1200" baseline="0" dirty="0" err="1">
                          <a:solidFill>
                            <a:srgbClr val="C00000"/>
                          </a:solidFill>
                          <a:latin typeface="+mn-lt"/>
                          <a:ea typeface="Calibri" panose="020F0502020204030204" pitchFamily="34" charset="0"/>
                          <a:cs typeface="Calibri" panose="020F0502020204030204" pitchFamily="34" charset="0"/>
                        </a:rPr>
                        <a:t>económico</a:t>
                      </a:r>
                      <a:r>
                        <a:rPr lang="en-US" sz="2000" b="1" kern="1200" baseline="0" dirty="0">
                          <a:solidFill>
                            <a:schemeClr val="tx2">
                              <a:lumMod val="50000"/>
                            </a:schemeClr>
                          </a:solidFill>
                          <a:latin typeface="+mn-lt"/>
                          <a:ea typeface="Calibri" panose="020F0502020204030204" pitchFamily="34" charset="0"/>
                          <a:cs typeface="Calibri" panose="020F0502020204030204" pitchFamily="34" charset="0"/>
                        </a:rPr>
                        <a:t> das PME’s</a:t>
                      </a:r>
                      <a:endParaRPr lang="en-US" sz="2000" b="1" kern="1200" dirty="0">
                        <a:solidFill>
                          <a:schemeClr val="tx2">
                            <a:lumMod val="50000"/>
                          </a:schemeClr>
                        </a:solidFill>
                        <a:latin typeface="+mn-lt"/>
                        <a:ea typeface="Calibri" panose="020F0502020204030204" pitchFamily="34" charset="0"/>
                        <a:cs typeface="Calibri" panose="020F0502020204030204" pitchFamily="34" charset="0"/>
                      </a:endParaRPr>
                    </a:p>
                  </a:txBody>
                  <a:tcPr marL="137196" marR="68598" marT="34299" marB="34299" anchor="ctr">
                    <a:solidFill>
                      <a:schemeClr val="bg1"/>
                    </a:solidFill>
                  </a:tcPr>
                </a:tc>
                <a:extLst>
                  <a:ext uri="{0D108BD9-81ED-4DB2-BD59-A6C34878D82A}">
                    <a16:rowId xmlns:a16="http://schemas.microsoft.com/office/drawing/2014/main" val="10002"/>
                  </a:ext>
                </a:extLst>
              </a:tr>
              <a:tr h="1836865">
                <a:tc>
                  <a:txBody>
                    <a:bodyPr/>
                    <a:lstStyle/>
                    <a:p>
                      <a:pPr algn="ctr"/>
                      <a:r>
                        <a:rPr lang="en-US" sz="2000" b="1" dirty="0">
                          <a:solidFill>
                            <a:schemeClr val="tx2">
                              <a:lumMod val="50000"/>
                            </a:schemeClr>
                          </a:solidFill>
                          <a:latin typeface="Arial" panose="020B0604020202020204" pitchFamily="34" charset="0"/>
                          <a:cs typeface="Arial" panose="020B0604020202020204" pitchFamily="34" charset="0"/>
                        </a:rPr>
                        <a:t>06</a:t>
                      </a:r>
                    </a:p>
                  </a:txBody>
                  <a:tcPr marL="68598" marR="68598" marT="34299" marB="34299"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baseline="0" dirty="0" err="1">
                          <a:solidFill>
                            <a:schemeClr val="tx2">
                              <a:lumMod val="50000"/>
                            </a:schemeClr>
                          </a:solidFill>
                          <a:latin typeface="+mn-lt"/>
                          <a:ea typeface="Calibri" panose="020F0502020204030204" pitchFamily="34" charset="0"/>
                          <a:cs typeface="Calibri" panose="020F0502020204030204" pitchFamily="34" charset="0"/>
                        </a:rPr>
                        <a:t>Os</a:t>
                      </a:r>
                      <a:r>
                        <a:rPr lang="en-US" sz="2000" b="1" kern="1200" baseline="0" dirty="0">
                          <a:solidFill>
                            <a:schemeClr val="tx2">
                              <a:lumMod val="50000"/>
                            </a:schemeClr>
                          </a:solidFill>
                          <a:latin typeface="+mn-lt"/>
                          <a:ea typeface="Calibri" panose="020F0502020204030204" pitchFamily="34" charset="0"/>
                          <a:cs typeface="Calibri" panose="020F0502020204030204" pitchFamily="34" charset="0"/>
                        </a:rPr>
                        <a:t> </a:t>
                      </a:r>
                      <a:r>
                        <a:rPr lang="en-US" sz="2000" b="1" kern="1200" baseline="0" dirty="0" err="1">
                          <a:solidFill>
                            <a:schemeClr val="tx2">
                              <a:lumMod val="50000"/>
                            </a:schemeClr>
                          </a:solidFill>
                          <a:latin typeface="+mn-lt"/>
                          <a:ea typeface="Calibri" panose="020F0502020204030204" pitchFamily="34" charset="0"/>
                          <a:cs typeface="Calibri" panose="020F0502020204030204" pitchFamily="34" charset="0"/>
                        </a:rPr>
                        <a:t>requisitos</a:t>
                      </a:r>
                      <a:r>
                        <a:rPr lang="en-US" sz="2000" b="1" kern="1200" baseline="0" dirty="0">
                          <a:solidFill>
                            <a:schemeClr val="tx2">
                              <a:lumMod val="50000"/>
                            </a:schemeClr>
                          </a:solidFill>
                          <a:latin typeface="+mn-lt"/>
                          <a:ea typeface="Calibri" panose="020F0502020204030204" pitchFamily="34" charset="0"/>
                          <a:cs typeface="Calibri" panose="020F0502020204030204" pitchFamily="34" charset="0"/>
                        </a:rPr>
                        <a:t> para </a:t>
                      </a:r>
                      <a:r>
                        <a:rPr lang="en-US" sz="2000" b="1" kern="1200" baseline="0" dirty="0" err="1">
                          <a:solidFill>
                            <a:schemeClr val="tx2">
                              <a:lumMod val="50000"/>
                            </a:schemeClr>
                          </a:solidFill>
                          <a:latin typeface="+mn-lt"/>
                          <a:ea typeface="Calibri" panose="020F0502020204030204" pitchFamily="34" charset="0"/>
                          <a:cs typeface="Calibri" panose="020F0502020204030204" pitchFamily="34" charset="0"/>
                        </a:rPr>
                        <a:t>cotar</a:t>
                      </a:r>
                      <a:r>
                        <a:rPr lang="en-US" sz="2000" b="1" kern="1200" baseline="0" dirty="0">
                          <a:solidFill>
                            <a:schemeClr val="tx2">
                              <a:lumMod val="50000"/>
                            </a:schemeClr>
                          </a:solidFill>
                          <a:latin typeface="+mn-lt"/>
                          <a:ea typeface="Calibri" panose="020F0502020204030204" pitchFamily="34" charset="0"/>
                          <a:cs typeface="Calibri" panose="020F0502020204030204" pitchFamily="34" charset="0"/>
                        </a:rPr>
                        <a:t> as PME’s </a:t>
                      </a:r>
                      <a:r>
                        <a:rPr lang="en-US" sz="2000" b="1" kern="1200" baseline="0" dirty="0" err="1">
                          <a:solidFill>
                            <a:srgbClr val="C00000"/>
                          </a:solidFill>
                          <a:latin typeface="+mn-lt"/>
                          <a:ea typeface="Calibri" panose="020F0502020204030204" pitchFamily="34" charset="0"/>
                          <a:cs typeface="Calibri" panose="020F0502020204030204" pitchFamily="34" charset="0"/>
                        </a:rPr>
                        <a:t>não</a:t>
                      </a:r>
                      <a:r>
                        <a:rPr lang="en-US" sz="2000" b="1" kern="1200" baseline="0" dirty="0">
                          <a:solidFill>
                            <a:srgbClr val="C00000"/>
                          </a:solidFill>
                          <a:latin typeface="+mn-lt"/>
                          <a:ea typeface="Calibri" panose="020F0502020204030204" pitchFamily="34" charset="0"/>
                          <a:cs typeface="Calibri" panose="020F0502020204030204" pitchFamily="34" charset="0"/>
                        </a:rPr>
                        <a:t> </a:t>
                      </a:r>
                      <a:r>
                        <a:rPr lang="en-US" sz="2000" b="1" kern="1200" baseline="0" dirty="0" err="1">
                          <a:solidFill>
                            <a:srgbClr val="C00000"/>
                          </a:solidFill>
                          <a:latin typeface="+mn-lt"/>
                          <a:ea typeface="Calibri" panose="020F0502020204030204" pitchFamily="34" charset="0"/>
                          <a:cs typeface="Calibri" panose="020F0502020204030204" pitchFamily="34" charset="0"/>
                        </a:rPr>
                        <a:t>são</a:t>
                      </a:r>
                      <a:r>
                        <a:rPr lang="en-US" sz="2000" b="1" kern="1200" baseline="0" dirty="0">
                          <a:solidFill>
                            <a:srgbClr val="C00000"/>
                          </a:solidFill>
                          <a:latin typeface="+mn-lt"/>
                          <a:ea typeface="Calibri" panose="020F0502020204030204" pitchFamily="34" charset="0"/>
                          <a:cs typeface="Calibri" panose="020F0502020204030204" pitchFamily="34" charset="0"/>
                        </a:rPr>
                        <a:t> </a:t>
                      </a:r>
                      <a:r>
                        <a:rPr lang="en-US" sz="2000" b="1" kern="1200" baseline="0" dirty="0" err="1">
                          <a:solidFill>
                            <a:srgbClr val="C00000"/>
                          </a:solidFill>
                          <a:latin typeface="+mn-lt"/>
                          <a:ea typeface="Calibri" panose="020F0502020204030204" pitchFamily="34" charset="0"/>
                          <a:cs typeface="Calibri" panose="020F0502020204030204" pitchFamily="34" charset="0"/>
                        </a:rPr>
                        <a:t>uma</a:t>
                      </a:r>
                      <a:r>
                        <a:rPr lang="en-US" sz="2000" b="1" kern="1200" baseline="0" dirty="0">
                          <a:solidFill>
                            <a:srgbClr val="C00000"/>
                          </a:solidFill>
                          <a:latin typeface="+mn-lt"/>
                          <a:ea typeface="Calibri" panose="020F0502020204030204" pitchFamily="34" charset="0"/>
                          <a:cs typeface="Calibri" panose="020F0502020204030204" pitchFamily="34" charset="0"/>
                        </a:rPr>
                        <a:t> </a:t>
                      </a:r>
                      <a:r>
                        <a:rPr lang="en-US" sz="2000" b="1" kern="1200" baseline="0" dirty="0" err="1">
                          <a:solidFill>
                            <a:srgbClr val="C00000"/>
                          </a:solidFill>
                          <a:latin typeface="+mn-lt"/>
                          <a:ea typeface="Calibri" panose="020F0502020204030204" pitchFamily="34" charset="0"/>
                          <a:cs typeface="Calibri" panose="020F0502020204030204" pitchFamily="34" charset="0"/>
                        </a:rPr>
                        <a:t>barreira</a:t>
                      </a:r>
                      <a:r>
                        <a:rPr lang="en-US" sz="2000" b="1" kern="1200" baseline="0" dirty="0">
                          <a:solidFill>
                            <a:srgbClr val="C00000"/>
                          </a:solidFill>
                          <a:latin typeface="+mn-lt"/>
                          <a:ea typeface="Calibri" panose="020F0502020204030204" pitchFamily="34" charset="0"/>
                          <a:cs typeface="Calibri" panose="020F0502020204030204" pitchFamily="34" charset="0"/>
                        </a:rPr>
                        <a:t> </a:t>
                      </a:r>
                      <a:r>
                        <a:rPr lang="en-US" sz="2000" b="1" kern="1200" baseline="0" dirty="0" err="1">
                          <a:solidFill>
                            <a:srgbClr val="C00000"/>
                          </a:solidFill>
                          <a:latin typeface="+mn-lt"/>
                          <a:ea typeface="Calibri" panose="020F0502020204030204" pitchFamily="34" charset="0"/>
                          <a:cs typeface="Calibri" panose="020F0502020204030204" pitchFamily="34" charset="0"/>
                        </a:rPr>
                        <a:t>intransponível</a:t>
                      </a:r>
                      <a:r>
                        <a:rPr lang="en-US" sz="2000" b="1" kern="1200" baseline="0" dirty="0">
                          <a:solidFill>
                            <a:srgbClr val="C00000"/>
                          </a:solidFill>
                          <a:latin typeface="+mn-lt"/>
                          <a:ea typeface="Calibri" panose="020F0502020204030204" pitchFamily="34" charset="0"/>
                          <a:cs typeface="Calibri" panose="020F0502020204030204" pitchFamily="34" charset="0"/>
                        </a:rPr>
                        <a:t>. </a:t>
                      </a:r>
                      <a:r>
                        <a:rPr lang="pt-PT" sz="2000" b="1" kern="1200" dirty="0">
                          <a:solidFill>
                            <a:schemeClr val="tx2">
                              <a:lumMod val="50000"/>
                            </a:schemeClr>
                          </a:solidFill>
                          <a:latin typeface="+mn-lt"/>
                          <a:ea typeface="Calibri" panose="020F0502020204030204" pitchFamily="34" charset="0"/>
                          <a:cs typeface="Calibri" panose="020F0502020204030204" pitchFamily="34" charset="0"/>
                        </a:rPr>
                        <a:t>A incubação</a:t>
                      </a:r>
                      <a:r>
                        <a:rPr lang="pt-PT" sz="2000" b="1" baseline="0" dirty="0">
                          <a:solidFill>
                            <a:srgbClr val="C00000"/>
                          </a:solidFill>
                          <a:latin typeface="+mn-lt"/>
                          <a:ea typeface="Calibri" panose="020F0502020204030204" pitchFamily="34" charset="0"/>
                          <a:cs typeface="Calibri" panose="020F0502020204030204" pitchFamily="34" charset="0"/>
                        </a:rPr>
                        <a:t> no Terceiro Mercado é uma oportunidade concreta a ser explorada pelas </a:t>
                      </a:r>
                      <a:r>
                        <a:rPr lang="pt-PT" sz="2000" b="1" baseline="0" dirty="0" err="1">
                          <a:solidFill>
                            <a:srgbClr val="C00000"/>
                          </a:solidFill>
                          <a:latin typeface="+mn-lt"/>
                          <a:ea typeface="Calibri" panose="020F0502020204030204" pitchFamily="34" charset="0"/>
                          <a:cs typeface="Calibri" panose="020F0502020204030204" pitchFamily="34" charset="0"/>
                        </a:rPr>
                        <a:t>PME´s</a:t>
                      </a:r>
                      <a:endParaRPr lang="pt-PT" sz="2000" b="1" dirty="0">
                        <a:solidFill>
                          <a:srgbClr val="C00000"/>
                        </a:solidFill>
                        <a:latin typeface="+mn-lt"/>
                        <a:ea typeface="Calibri" panose="020F0502020204030204" pitchFamily="34" charset="0"/>
                        <a:cs typeface="Calibri" panose="020F0502020204030204" pitchFamily="34" charset="0"/>
                      </a:endParaRPr>
                    </a:p>
                  </a:txBody>
                  <a:tcPr marL="137196" marR="68598" marT="34299" marB="34299"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55251FD7-0777-416A-BD6C-F2D7BDD4B361}"/>
              </a:ext>
            </a:extLst>
          </p:cNvPr>
          <p:cNvSpPr>
            <a:spLocks noGrp="1"/>
          </p:cNvSpPr>
          <p:nvPr>
            <p:ph type="sldNum" sz="quarter" idx="4294967295"/>
          </p:nvPr>
        </p:nvSpPr>
        <p:spPr>
          <a:xfrm>
            <a:off x="8686800" y="6324600"/>
            <a:ext cx="211138" cy="228600"/>
          </a:xfrm>
        </p:spPr>
        <p:txBody>
          <a:bodyPr/>
          <a:lstStyle/>
          <a:p>
            <a:fld id="{3DE1271B-59DF-465F-852D-2BD4905CFCF7}" type="slidenum">
              <a:rPr lang="en-US" smtClean="0"/>
              <a:t>24</a:t>
            </a:fld>
            <a:endParaRPr lang="en-US" dirty="0"/>
          </a:p>
        </p:txBody>
      </p:sp>
      <p:sp>
        <p:nvSpPr>
          <p:cNvPr id="7" name="Title 2">
            <a:extLst>
              <a:ext uri="{FF2B5EF4-FFF2-40B4-BE49-F238E27FC236}">
                <a16:creationId xmlns:a16="http://schemas.microsoft.com/office/drawing/2014/main" id="{87A6ED98-A470-4DE4-8529-1555DA4B8C16}"/>
              </a:ext>
            </a:extLst>
          </p:cNvPr>
          <p:cNvSpPr txBox="1">
            <a:spLocks/>
          </p:cNvSpPr>
          <p:nvPr/>
        </p:nvSpPr>
        <p:spPr bwMode="auto">
          <a:xfrm>
            <a:off x="609600" y="-35718"/>
            <a:ext cx="8077200" cy="757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1"/>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a:lstStyle>
          <a:p>
            <a:r>
              <a:rPr lang="en-US" dirty="0">
                <a:solidFill>
                  <a:schemeClr val="accent1">
                    <a:lumMod val="50000"/>
                  </a:schemeClr>
                </a:solidFill>
              </a:rPr>
              <a:t>CONSIDERAÇÕES FINAIS</a:t>
            </a:r>
            <a:endParaRPr lang="en-ZA" dirty="0">
              <a:solidFill>
                <a:schemeClr val="accent1">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2678673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1600200"/>
            <a:ext cx="6076950" cy="4562475"/>
          </a:xfrm>
          <a:prstGeom prst="rect">
            <a:avLst/>
          </a:prstGeom>
        </p:spPr>
      </p:pic>
      <p:sp>
        <p:nvSpPr>
          <p:cNvPr id="3" name="TextBox 7">
            <a:extLst>
              <a:ext uri="{FF2B5EF4-FFF2-40B4-BE49-F238E27FC236}">
                <a16:creationId xmlns:a16="http://schemas.microsoft.com/office/drawing/2014/main" id="{E8A1798D-8934-4DB7-BAC7-F8EE3D9A1849}"/>
              </a:ext>
            </a:extLst>
          </p:cNvPr>
          <p:cNvSpPr txBox="1">
            <a:spLocks noChangeArrowheads="1"/>
          </p:cNvSpPr>
          <p:nvPr/>
        </p:nvSpPr>
        <p:spPr bwMode="auto">
          <a:xfrm>
            <a:off x="152400" y="228600"/>
            <a:ext cx="2178008" cy="2123658"/>
          </a:xfrm>
          <a:prstGeom prst="rect">
            <a:avLst/>
          </a:prstGeom>
          <a:noFill/>
          <a:ln w="9525">
            <a:noFill/>
            <a:miter lim="800000"/>
            <a:headEnd/>
            <a:tailEnd/>
          </a:ln>
        </p:spPr>
        <p:txBody>
          <a:bodyPr wrap="square">
            <a:spAutoFit/>
          </a:bodyPr>
          <a:lstStyle/>
          <a:p>
            <a:r>
              <a:rPr lang="en-US" sz="2000" b="1" i="1" dirty="0">
                <a:solidFill>
                  <a:srgbClr val="C00000"/>
                </a:solidFill>
                <a:latin typeface="Trebuchet MS" panose="020B0603020202020204" pitchFamily="34" charset="0"/>
              </a:rPr>
              <a:t>Afonso Malache</a:t>
            </a:r>
          </a:p>
          <a:p>
            <a:endParaRPr lang="en-US" sz="1200" i="1" dirty="0">
              <a:latin typeface="Trebuchet MS" panose="020B0603020202020204" pitchFamily="34" charset="0"/>
            </a:endParaRPr>
          </a:p>
          <a:p>
            <a:r>
              <a:rPr lang="en-US" sz="1200" i="1" dirty="0" err="1">
                <a:latin typeface="Trebuchet MS" panose="020B0603020202020204" pitchFamily="34" charset="0"/>
              </a:rPr>
              <a:t>Afonso.Malache</a:t>
            </a:r>
            <a:r>
              <a:rPr lang="en-GB" sz="1200" i="1" dirty="0">
                <a:latin typeface="Trebuchet MS" panose="020B0603020202020204" pitchFamily="34" charset="0"/>
              </a:rPr>
              <a:t>@bvm.co.mz</a:t>
            </a:r>
            <a:endParaRPr lang="en-US" sz="1200" i="1" dirty="0">
              <a:latin typeface="Trebuchet MS" panose="020B0603020202020204" pitchFamily="34" charset="0"/>
            </a:endParaRPr>
          </a:p>
          <a:p>
            <a:endParaRPr lang="en-US" i="1" dirty="0">
              <a:latin typeface="Trebuchet MS" panose="020B0603020202020204" pitchFamily="34" charset="0"/>
            </a:endParaRPr>
          </a:p>
          <a:p>
            <a:r>
              <a:rPr lang="en-US" i="1" dirty="0" err="1">
                <a:latin typeface="Trebuchet MS" panose="020B0603020202020204" pitchFamily="34" charset="0"/>
              </a:rPr>
              <a:t>Cel</a:t>
            </a:r>
            <a:r>
              <a:rPr lang="en-US" i="1" dirty="0">
                <a:latin typeface="Trebuchet MS" panose="020B0603020202020204" pitchFamily="34" charset="0"/>
              </a:rPr>
              <a:t>. 82-14 90 200</a:t>
            </a:r>
          </a:p>
          <a:p>
            <a:r>
              <a:rPr lang="en-US" i="1" dirty="0">
                <a:latin typeface="Trebuchet MS" panose="020B0603020202020204" pitchFamily="34" charset="0"/>
              </a:rPr>
              <a:t>www.bvm.co.mz</a:t>
            </a:r>
          </a:p>
          <a:p>
            <a:endParaRPr lang="en-US" i="1" dirty="0">
              <a:solidFill>
                <a:schemeClr val="accent3">
                  <a:lumMod val="50000"/>
                </a:schemeClr>
              </a:solidFill>
              <a:latin typeface="Trebuchet MS" panose="020B0603020202020204" pitchFamily="34" charset="0"/>
            </a:endParaRPr>
          </a:p>
          <a:p>
            <a:r>
              <a:rPr lang="en-US" sz="1400" i="1" dirty="0" err="1">
                <a:solidFill>
                  <a:schemeClr val="accent3">
                    <a:lumMod val="50000"/>
                  </a:schemeClr>
                </a:solidFill>
                <a:latin typeface="Trebuchet MS" panose="020B0603020202020204" pitchFamily="34" charset="0"/>
              </a:rPr>
              <a:t>Linha</a:t>
            </a:r>
            <a:r>
              <a:rPr lang="en-US" sz="1400" i="1" dirty="0">
                <a:solidFill>
                  <a:schemeClr val="accent3">
                    <a:lumMod val="50000"/>
                  </a:schemeClr>
                </a:solidFill>
                <a:latin typeface="Trebuchet MS" panose="020B0603020202020204" pitchFamily="34" charset="0"/>
              </a:rPr>
              <a:t> Verde: </a:t>
            </a:r>
            <a:r>
              <a:rPr lang="en-US" sz="1600" i="1" dirty="0">
                <a:solidFill>
                  <a:schemeClr val="accent3">
                    <a:lumMod val="50000"/>
                  </a:schemeClr>
                </a:solidFill>
                <a:latin typeface="Trebuchet MS" panose="020B0603020202020204" pitchFamily="34" charset="0"/>
              </a:rPr>
              <a:t>800 4455</a:t>
            </a:r>
          </a:p>
        </p:txBody>
      </p:sp>
      <p:pic>
        <p:nvPicPr>
          <p:cNvPr id="4" name="Picture 3">
            <a:extLst>
              <a:ext uri="{FF2B5EF4-FFF2-40B4-BE49-F238E27FC236}">
                <a16:creationId xmlns:a16="http://schemas.microsoft.com/office/drawing/2014/main" id="{94FF6DD3-7E26-4B5E-A4BF-7FDC6B96B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Tree>
    <p:extLst>
      <p:ext uri="{BB962C8B-B14F-4D97-AF65-F5344CB8AC3E}">
        <p14:creationId xmlns:p14="http://schemas.microsoft.com/office/powerpoint/2010/main" val="257892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3657599" y="2837873"/>
            <a:ext cx="3052043" cy="430643"/>
          </a:xfrm>
          <a:effectLst>
            <a:outerShdw blurRad="50800" dist="50800" dir="5400000" algn="ctr" rotWithShape="0">
              <a:schemeClr val="tx1">
                <a:lumMod val="50000"/>
                <a:lumOff val="50000"/>
              </a:schemeClr>
            </a:outerShdw>
          </a:effectLst>
        </p:spPr>
        <p:txBody>
          <a:bodyPr/>
          <a:lstStyle/>
          <a:p>
            <a:pPr lvl="0" eaLnBrk="1" fontAlgn="auto" hangingPunct="1">
              <a:spcAft>
                <a:spcPts val="0"/>
              </a:spcAft>
              <a:defRPr/>
            </a:pPr>
            <a:r>
              <a:rPr lang="en-US" sz="2800" dirty="0">
                <a:solidFill>
                  <a:schemeClr val="tx2">
                    <a:lumMod val="50000"/>
                  </a:schemeClr>
                </a:solidFill>
              </a:rPr>
              <a:t>INTRODUÇÃO</a:t>
            </a:r>
          </a:p>
        </p:txBody>
      </p:sp>
      <p:sp>
        <p:nvSpPr>
          <p:cNvPr id="5" name="Slide Number Placeholder 3"/>
          <p:cNvSpPr txBox="1">
            <a:spLocks/>
          </p:cNvSpPr>
          <p:nvPr/>
        </p:nvSpPr>
        <p:spPr bwMode="auto">
          <a:xfrm>
            <a:off x="8686800" y="6324600"/>
            <a:ext cx="211138" cy="228600"/>
          </a:xfrm>
          <a:prstGeom prst="rect">
            <a:avLst/>
          </a:prstGeom>
          <a:solidFill>
            <a:srgbClr val="0771B0"/>
          </a:solidFill>
          <a:ln w="9525">
            <a:noFill/>
            <a:miter lim="800000"/>
            <a:headEnd/>
            <a:tailEnd/>
          </a:ln>
        </p:spPr>
        <p:txBody>
          <a:bodyPr wrap="none" lIns="0" tIns="0" rIns="0" bIns="0" anchor="ctr"/>
          <a:lstStyle/>
          <a:p>
            <a:pPr algn="ctr"/>
            <a:fld id="{88345B44-4AFA-4BF1-95E0-E8AE4766AEA5}" type="slidenum">
              <a:rPr lang="en-US" sz="1000" b="1">
                <a:solidFill>
                  <a:schemeClr val="bg1"/>
                </a:solidFill>
                <a:latin typeface="Calibri" pitchFamily="34" charset="0"/>
              </a:rPr>
              <a:pPr algn="ctr"/>
              <a:t>3</a:t>
            </a:fld>
            <a:endParaRPr lang="en-US" sz="1000" b="1" dirty="0">
              <a:solidFill>
                <a:schemeClr val="bg1"/>
              </a:solidFill>
              <a:latin typeface="Calibri" pitchFamily="34" charset="0"/>
            </a:endParaRPr>
          </a:p>
        </p:txBody>
      </p:sp>
      <p:grpSp>
        <p:nvGrpSpPr>
          <p:cNvPr id="6" name="Group 5"/>
          <p:cNvGrpSpPr/>
          <p:nvPr/>
        </p:nvGrpSpPr>
        <p:grpSpPr>
          <a:xfrm>
            <a:off x="4682565" y="4652847"/>
            <a:ext cx="681633" cy="652484"/>
            <a:chOff x="9886950" y="1016001"/>
            <a:chExt cx="482600" cy="461963"/>
          </a:xfrm>
          <a:solidFill>
            <a:schemeClr val="bg1"/>
          </a:solidFill>
        </p:grpSpPr>
        <p:sp>
          <p:nvSpPr>
            <p:cNvPr id="7" name="Freeform 36"/>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7"/>
            <p:cNvSpPr>
              <a:spLocks noEditPoints="1"/>
            </p:cNvSpPr>
            <p:nvPr/>
          </p:nvSpPr>
          <p:spPr bwMode="auto">
            <a:xfrm>
              <a:off x="9947275" y="1076326"/>
              <a:ext cx="361950"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8"/>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9"/>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0"/>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1"/>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42"/>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 name="Rectangle 14"/>
          <p:cNvSpPr/>
          <p:nvPr/>
        </p:nvSpPr>
        <p:spPr>
          <a:xfrm>
            <a:off x="3143376" y="3580023"/>
            <a:ext cx="3930418" cy="17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1</a:t>
            </a:r>
          </a:p>
        </p:txBody>
      </p:sp>
      <p:pic>
        <p:nvPicPr>
          <p:cNvPr id="19" name="Picture 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3906" y="1295400"/>
            <a:ext cx="1406540" cy="98311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3" y="-18473"/>
            <a:ext cx="3144088" cy="659244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7315" y="47355"/>
            <a:ext cx="1952640" cy="796454"/>
          </a:xfrm>
          <a:prstGeom prst="rect">
            <a:avLst/>
          </a:prstGeom>
        </p:spPr>
      </p:pic>
    </p:spTree>
    <p:extLst>
      <p:ext uri="{BB962C8B-B14F-4D97-AF65-F5344CB8AC3E}">
        <p14:creationId xmlns:p14="http://schemas.microsoft.com/office/powerpoint/2010/main" val="3335756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2"/>
          <p:cNvSpPr>
            <a:spLocks noGrp="1"/>
          </p:cNvSpPr>
          <p:nvPr>
            <p:ph type="title" idx="4294967295"/>
          </p:nvPr>
        </p:nvSpPr>
        <p:spPr>
          <a:xfrm>
            <a:off x="539750" y="-15815"/>
            <a:ext cx="6927850" cy="757238"/>
          </a:xfrm>
        </p:spPr>
        <p:txBody>
          <a:bodyPr/>
          <a:lstStyle/>
          <a:p>
            <a:r>
              <a:rPr lang="pt-PT" dirty="0">
                <a:solidFill>
                  <a:schemeClr val="accent1">
                    <a:lumMod val="50000"/>
                  </a:schemeClr>
                </a:solidFill>
                <a:latin typeface="Arial Narrow" panose="020B0606020202030204" pitchFamily="34" charset="0"/>
              </a:rPr>
              <a:t>INTRODUÇÃO</a:t>
            </a:r>
            <a:endParaRPr lang="en-ZA" dirty="0">
              <a:solidFill>
                <a:srgbClr val="C00000"/>
              </a:solidFill>
              <a:latin typeface="Arial Narrow" panose="020B0606020202030204" pitchFamily="34" charset="0"/>
            </a:endParaRPr>
          </a:p>
        </p:txBody>
      </p:sp>
      <p:sp>
        <p:nvSpPr>
          <p:cNvPr id="51" name="Slide Number Placeholder 4"/>
          <p:cNvSpPr>
            <a:spLocks noGrp="1"/>
          </p:cNvSpPr>
          <p:nvPr>
            <p:ph type="sldNum" sz="quarter" idx="4294967295"/>
          </p:nvPr>
        </p:nvSpPr>
        <p:spPr>
          <a:xfrm>
            <a:off x="8667929" y="6324600"/>
            <a:ext cx="211138" cy="228600"/>
          </a:xfrm>
        </p:spPr>
        <p:txBody>
          <a:bodyPr/>
          <a:lstStyle/>
          <a:p>
            <a:fld id="{96E69268-9C8B-4EBF-A9EE-DC5DC2D48DC3}" type="slidenum">
              <a:rPr lang="en-US" smtClean="0"/>
              <a:pPr/>
              <a:t>4</a:t>
            </a:fld>
            <a:endParaRPr lang="en-US"/>
          </a:p>
        </p:txBody>
      </p:sp>
      <p:sp>
        <p:nvSpPr>
          <p:cNvPr id="7" name="Rectangle 6">
            <a:extLst>
              <a:ext uri="{FF2B5EF4-FFF2-40B4-BE49-F238E27FC236}">
                <a16:creationId xmlns:a16="http://schemas.microsoft.com/office/drawing/2014/main" id="{E11F69D2-FD50-4A02-9AF2-9D83EAB7E1FA}"/>
              </a:ext>
            </a:extLst>
          </p:cNvPr>
          <p:cNvSpPr/>
          <p:nvPr/>
        </p:nvSpPr>
        <p:spPr>
          <a:xfrm>
            <a:off x="3025430" y="1431173"/>
            <a:ext cx="5746630" cy="4370427"/>
          </a:xfrm>
          <a:prstGeom prst="rect">
            <a:avLst/>
          </a:prstGeom>
        </p:spPr>
        <p:txBody>
          <a:bodyPr wrap="square">
            <a:spAutoFit/>
          </a:bodyPr>
          <a:lstStyle/>
          <a:p>
            <a:pPr marL="285750" indent="-285750" algn="just">
              <a:buFont typeface="Arial" panose="020B0604020202020204" pitchFamily="34" charset="0"/>
              <a:buChar char="•"/>
            </a:pPr>
            <a:r>
              <a:rPr lang="pt-PT" sz="2000" b="1" dirty="0">
                <a:solidFill>
                  <a:schemeClr val="accent1">
                    <a:lumMod val="50000"/>
                  </a:schemeClr>
                </a:solidFill>
                <a:latin typeface="Arial Narrow" panose="020B0606020202030204" pitchFamily="34" charset="0"/>
              </a:rPr>
              <a:t>Os efeitos das </a:t>
            </a:r>
            <a:r>
              <a:rPr lang="pt-PT" sz="2000" b="1" dirty="0">
                <a:solidFill>
                  <a:srgbClr val="C00000"/>
                </a:solidFill>
                <a:latin typeface="Arial Narrow" panose="020B0606020202030204" pitchFamily="34" charset="0"/>
              </a:rPr>
              <a:t>sucessivas crises económicas </a:t>
            </a:r>
            <a:r>
              <a:rPr lang="pt-PT" sz="2000" b="1" dirty="0">
                <a:solidFill>
                  <a:schemeClr val="accent1">
                    <a:lumMod val="50000"/>
                  </a:schemeClr>
                </a:solidFill>
                <a:latin typeface="Arial Narrow" panose="020B0606020202030204" pitchFamily="34" charset="0"/>
              </a:rPr>
              <a:t>ainda se fazem sentir em Moçambique</a:t>
            </a:r>
          </a:p>
          <a:p>
            <a:pPr marL="285750" indent="-285750" algn="just">
              <a:buFont typeface="Arial" panose="020B0604020202020204" pitchFamily="34" charset="0"/>
              <a:buChar char="•"/>
            </a:pPr>
            <a:endParaRPr lang="pt-PT" sz="2000" b="1" dirty="0">
              <a:solidFill>
                <a:schemeClr val="accent1">
                  <a:lumMod val="50000"/>
                </a:schemeClr>
              </a:solidFill>
              <a:latin typeface="Arial Narrow" panose="020B0606020202030204" pitchFamily="34" charset="0"/>
            </a:endParaRPr>
          </a:p>
          <a:p>
            <a:pPr marL="285750" indent="-285750" algn="just">
              <a:buFont typeface="Arial" panose="020B0604020202020204" pitchFamily="34" charset="0"/>
              <a:buChar char="•"/>
            </a:pPr>
            <a:r>
              <a:rPr lang="pt-PT" sz="2000" b="1" dirty="0">
                <a:solidFill>
                  <a:schemeClr val="accent1">
                    <a:lumMod val="50000"/>
                  </a:schemeClr>
                </a:solidFill>
                <a:latin typeface="Arial Narrow" panose="020B0606020202030204" pitchFamily="34" charset="0"/>
              </a:rPr>
              <a:t>As </a:t>
            </a:r>
            <a:r>
              <a:rPr lang="pt-PT" sz="2000" b="1" dirty="0">
                <a:solidFill>
                  <a:srgbClr val="C00000"/>
                </a:solidFill>
                <a:latin typeface="Arial Narrow" panose="020B0606020202030204" pitchFamily="34" charset="0"/>
              </a:rPr>
              <a:t>fragilidades estruturais </a:t>
            </a:r>
            <a:r>
              <a:rPr lang="pt-PT" sz="2000" b="1" dirty="0">
                <a:solidFill>
                  <a:schemeClr val="accent1">
                    <a:lumMod val="50000"/>
                  </a:schemeClr>
                </a:solidFill>
                <a:latin typeface="Arial Narrow" panose="020B0606020202030204" pitchFamily="34" charset="0"/>
              </a:rPr>
              <a:t>da economia moçambicana não contribuem para a rápida recuperação do País</a:t>
            </a:r>
          </a:p>
          <a:p>
            <a:pPr marL="285750" indent="-285750" algn="just">
              <a:buFont typeface="Arial" panose="020B0604020202020204" pitchFamily="34" charset="0"/>
              <a:buChar char="•"/>
            </a:pPr>
            <a:endParaRPr lang="pt-PT" sz="2000" b="1" dirty="0">
              <a:solidFill>
                <a:schemeClr val="accent1">
                  <a:lumMod val="50000"/>
                </a:schemeClr>
              </a:solidFill>
              <a:latin typeface="Arial Narrow" panose="020B0606020202030204" pitchFamily="34" charset="0"/>
            </a:endParaRPr>
          </a:p>
          <a:p>
            <a:pPr marL="285750" indent="-285750" algn="just">
              <a:buFont typeface="Arial" panose="020B0604020202020204" pitchFamily="34" charset="0"/>
              <a:buChar char="•"/>
            </a:pPr>
            <a:r>
              <a:rPr lang="pt-PT" sz="2000" b="1" dirty="0">
                <a:solidFill>
                  <a:srgbClr val="C00000"/>
                </a:solidFill>
                <a:latin typeface="Arial Narrow" panose="020B0606020202030204" pitchFamily="34" charset="0"/>
              </a:rPr>
              <a:t>O retorno do FMI, o controlo das zonas de  conflito, o início da exportação do gás moçambicano</a:t>
            </a:r>
            <a:r>
              <a:rPr lang="pt-PT" sz="2000" b="1" dirty="0">
                <a:solidFill>
                  <a:schemeClr val="accent1">
                    <a:lumMod val="50000"/>
                  </a:schemeClr>
                </a:solidFill>
                <a:latin typeface="Arial Narrow" panose="020B0606020202030204" pitchFamily="34" charset="0"/>
              </a:rPr>
              <a:t> abre boas </a:t>
            </a:r>
            <a:r>
              <a:rPr lang="pt-PT" sz="2000" b="1" dirty="0" err="1">
                <a:solidFill>
                  <a:schemeClr val="accent1">
                    <a:lumMod val="50000"/>
                  </a:schemeClr>
                </a:solidFill>
                <a:latin typeface="Arial Narrow" panose="020B0606020202030204" pitchFamily="34" charset="0"/>
              </a:rPr>
              <a:t>perspectivas</a:t>
            </a:r>
            <a:r>
              <a:rPr lang="pt-PT" sz="2000" b="1" dirty="0">
                <a:solidFill>
                  <a:schemeClr val="accent1">
                    <a:lumMod val="50000"/>
                  </a:schemeClr>
                </a:solidFill>
                <a:latin typeface="Arial Narrow" panose="020B0606020202030204" pitchFamily="34" charset="0"/>
              </a:rPr>
              <a:t> de recuperação económica</a:t>
            </a:r>
          </a:p>
          <a:p>
            <a:pPr marL="285750" indent="-285750" algn="just">
              <a:buFont typeface="Arial" panose="020B0604020202020204" pitchFamily="34" charset="0"/>
              <a:buChar char="•"/>
            </a:pPr>
            <a:endParaRPr lang="pt-PT" sz="2000" b="1" dirty="0">
              <a:solidFill>
                <a:schemeClr val="accent1">
                  <a:lumMod val="50000"/>
                </a:schemeClr>
              </a:solidFill>
              <a:latin typeface="Arial Narrow" panose="020B0606020202030204" pitchFamily="34" charset="0"/>
            </a:endParaRPr>
          </a:p>
          <a:p>
            <a:pPr marL="285750" indent="-285750" algn="just">
              <a:buFont typeface="Arial" panose="020B0604020202020204" pitchFamily="34" charset="0"/>
              <a:buChar char="•"/>
            </a:pPr>
            <a:r>
              <a:rPr lang="pt-PT" sz="2000" b="1" dirty="0">
                <a:solidFill>
                  <a:schemeClr val="accent1">
                    <a:lumMod val="50000"/>
                  </a:schemeClr>
                </a:solidFill>
                <a:latin typeface="Arial Narrow" panose="020B0606020202030204" pitchFamily="34" charset="0"/>
              </a:rPr>
              <a:t>Prevalecem </a:t>
            </a:r>
            <a:r>
              <a:rPr lang="pt-PT" sz="2000" b="1" dirty="0">
                <a:solidFill>
                  <a:srgbClr val="C00000"/>
                </a:solidFill>
                <a:latin typeface="Arial Narrow" panose="020B0606020202030204" pitchFamily="34" charset="0"/>
              </a:rPr>
              <a:t>riscos e incertezas </a:t>
            </a:r>
            <a:r>
              <a:rPr lang="pt-PT" sz="2000" b="1" dirty="0">
                <a:solidFill>
                  <a:schemeClr val="accent1">
                    <a:lumMod val="50000"/>
                  </a:schemeClr>
                </a:solidFill>
                <a:latin typeface="Arial Narrow" panose="020B0606020202030204" pitchFamily="34" charset="0"/>
              </a:rPr>
              <a:t>(calamidades, COVID-19, insegurança, conflito no Leste Europeu)</a:t>
            </a:r>
          </a:p>
          <a:p>
            <a:pPr marL="285750" indent="-285750" algn="just">
              <a:buFont typeface="Arial" panose="020B0604020202020204" pitchFamily="34" charset="0"/>
              <a:buChar char="•"/>
            </a:pPr>
            <a:endParaRPr lang="pt-PT" b="1" dirty="0">
              <a:solidFill>
                <a:schemeClr val="accent1">
                  <a:lumMod val="50000"/>
                </a:schemeClr>
              </a:solidFill>
              <a:latin typeface="Arial Narrow" panose="020B0606020202030204"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14400"/>
            <a:ext cx="2552842" cy="5383050"/>
          </a:xfrm>
          <a:prstGeom prst="rect">
            <a:avLst/>
          </a:prstGeom>
        </p:spPr>
      </p:pic>
    </p:spTree>
    <p:extLst>
      <p:ext uri="{BB962C8B-B14F-4D97-AF65-F5344CB8AC3E}">
        <p14:creationId xmlns:p14="http://schemas.microsoft.com/office/powerpoint/2010/main" val="112397962"/>
      </p:ext>
    </p:extLst>
  </p:cSld>
  <p:clrMapOvr>
    <a:masterClrMapping/>
  </p:clrMapOvr>
  <mc:AlternateContent xmlns:mc="http://schemas.openxmlformats.org/markup-compatibility/2006" xmlns:p14="http://schemas.microsoft.com/office/powerpoint/2010/main">
    <mc:Choice Requires="p14">
      <p:transition spd="slow" p14:dur="2000" advTm="63975"/>
    </mc:Choice>
    <mc:Fallback xmlns="">
      <p:transition spd="slow" advTm="6397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2"/>
          <p:cNvSpPr>
            <a:spLocks noGrp="1"/>
          </p:cNvSpPr>
          <p:nvPr>
            <p:ph type="title" idx="4294967295"/>
          </p:nvPr>
        </p:nvSpPr>
        <p:spPr>
          <a:xfrm>
            <a:off x="539750" y="-15815"/>
            <a:ext cx="6927850" cy="757238"/>
          </a:xfrm>
        </p:spPr>
        <p:txBody>
          <a:bodyPr/>
          <a:lstStyle/>
          <a:p>
            <a:r>
              <a:rPr lang="pt-PT" dirty="0">
                <a:solidFill>
                  <a:schemeClr val="accent1">
                    <a:lumMod val="50000"/>
                  </a:schemeClr>
                </a:solidFill>
                <a:latin typeface="Arial Narrow" panose="020B0606020202030204" pitchFamily="34" charset="0"/>
              </a:rPr>
              <a:t>INTRODUÇÃO</a:t>
            </a:r>
            <a:endParaRPr lang="en-ZA" dirty="0">
              <a:solidFill>
                <a:srgbClr val="C00000"/>
              </a:solidFill>
              <a:latin typeface="Arial Narrow" panose="020B0606020202030204" pitchFamily="34" charset="0"/>
            </a:endParaRPr>
          </a:p>
        </p:txBody>
      </p:sp>
      <p:sp>
        <p:nvSpPr>
          <p:cNvPr id="51" name="Slide Number Placeholder 4"/>
          <p:cNvSpPr>
            <a:spLocks noGrp="1"/>
          </p:cNvSpPr>
          <p:nvPr>
            <p:ph type="sldNum" sz="quarter" idx="4294967295"/>
          </p:nvPr>
        </p:nvSpPr>
        <p:spPr>
          <a:xfrm>
            <a:off x="8667929" y="6324600"/>
            <a:ext cx="211138" cy="228600"/>
          </a:xfrm>
        </p:spPr>
        <p:txBody>
          <a:bodyPr/>
          <a:lstStyle/>
          <a:p>
            <a:fld id="{96E69268-9C8B-4EBF-A9EE-DC5DC2D48DC3}" type="slidenum">
              <a:rPr lang="en-US" smtClean="0"/>
              <a:pPr/>
              <a:t>5</a:t>
            </a:fld>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14400"/>
            <a:ext cx="2552842" cy="5383050"/>
          </a:xfrm>
          <a:prstGeom prst="rect">
            <a:avLst/>
          </a:prstGeom>
        </p:spPr>
      </p:pic>
      <p:sp>
        <p:nvSpPr>
          <p:cNvPr id="8" name="Rectangle 7">
            <a:extLst>
              <a:ext uri="{FF2B5EF4-FFF2-40B4-BE49-F238E27FC236}">
                <a16:creationId xmlns:a16="http://schemas.microsoft.com/office/drawing/2014/main" id="{E11F69D2-FD50-4A02-9AF2-9D83EAB7E1FA}"/>
              </a:ext>
            </a:extLst>
          </p:cNvPr>
          <p:cNvSpPr/>
          <p:nvPr/>
        </p:nvSpPr>
        <p:spPr>
          <a:xfrm>
            <a:off x="3026868" y="1234619"/>
            <a:ext cx="5746630" cy="4708981"/>
          </a:xfrm>
          <a:prstGeom prst="rect">
            <a:avLst/>
          </a:prstGeom>
        </p:spPr>
        <p:txBody>
          <a:bodyPr wrap="square">
            <a:spAutoFit/>
          </a:bodyPr>
          <a:lstStyle/>
          <a:p>
            <a:pPr marL="285750" indent="-285750" algn="just">
              <a:buFont typeface="Arial" panose="020B0604020202020204" pitchFamily="34" charset="0"/>
              <a:buChar char="•"/>
            </a:pPr>
            <a:r>
              <a:rPr lang="pt-PT" sz="2000" b="1" dirty="0">
                <a:solidFill>
                  <a:schemeClr val="accent1">
                    <a:lumMod val="50000"/>
                  </a:schemeClr>
                </a:solidFill>
                <a:latin typeface="Arial Narrow" panose="020B0606020202030204" pitchFamily="34" charset="0"/>
              </a:rPr>
              <a:t>Essas </a:t>
            </a:r>
            <a:r>
              <a:rPr lang="pt-PT" sz="2000" b="1" dirty="0">
                <a:solidFill>
                  <a:srgbClr val="C00000"/>
                </a:solidFill>
                <a:latin typeface="Arial Narrow" panose="020B0606020202030204" pitchFamily="34" charset="0"/>
              </a:rPr>
              <a:t>ameaças</a:t>
            </a:r>
            <a:r>
              <a:rPr lang="pt-PT" sz="2000" b="1" dirty="0">
                <a:solidFill>
                  <a:schemeClr val="accent1">
                    <a:lumMod val="50000"/>
                  </a:schemeClr>
                </a:solidFill>
                <a:latin typeface="Arial Narrow" panose="020B0606020202030204" pitchFamily="34" charset="0"/>
              </a:rPr>
              <a:t> também podem ser uma oportunidade para o crescimento e desenvolvimento das </a:t>
            </a:r>
            <a:r>
              <a:rPr lang="pt-PT" sz="2000" b="1" dirty="0" err="1">
                <a:solidFill>
                  <a:schemeClr val="accent1">
                    <a:lumMod val="50000"/>
                  </a:schemeClr>
                </a:solidFill>
                <a:latin typeface="Arial Narrow" panose="020B0606020202030204" pitchFamily="34" charset="0"/>
              </a:rPr>
              <a:t>PME’s</a:t>
            </a:r>
            <a:endParaRPr lang="pt-PT" sz="1200" b="1" dirty="0">
              <a:solidFill>
                <a:schemeClr val="accent1">
                  <a:lumMod val="50000"/>
                </a:schemeClr>
              </a:solidFill>
            </a:endParaRPr>
          </a:p>
          <a:p>
            <a:pPr marL="285750" indent="-285750" algn="just">
              <a:buFont typeface="Arial" panose="020B0604020202020204" pitchFamily="34" charset="0"/>
              <a:buChar char="•"/>
            </a:pPr>
            <a:endParaRPr lang="pt-PT" sz="2000" b="1" dirty="0">
              <a:solidFill>
                <a:schemeClr val="accent1">
                  <a:lumMod val="50000"/>
                </a:schemeClr>
              </a:solidFill>
              <a:latin typeface="Arial Narrow" panose="020B0606020202030204" pitchFamily="34" charset="0"/>
            </a:endParaRPr>
          </a:p>
          <a:p>
            <a:pPr marL="285750" indent="-285750" algn="just">
              <a:buFont typeface="Arial" panose="020B0604020202020204" pitchFamily="34" charset="0"/>
              <a:buChar char="•"/>
            </a:pPr>
            <a:r>
              <a:rPr lang="pt-PT" sz="2000" b="1" dirty="0">
                <a:solidFill>
                  <a:schemeClr val="accent1">
                    <a:lumMod val="50000"/>
                  </a:schemeClr>
                </a:solidFill>
                <a:latin typeface="Arial Narrow" panose="020B0606020202030204" pitchFamily="34" charset="0"/>
              </a:rPr>
              <a:t>As empresas nacionais, e em especial as </a:t>
            </a:r>
            <a:r>
              <a:rPr lang="pt-PT" sz="2000" b="1" dirty="0" err="1">
                <a:solidFill>
                  <a:schemeClr val="accent1">
                    <a:lumMod val="50000"/>
                  </a:schemeClr>
                </a:solidFill>
                <a:latin typeface="Arial Narrow" panose="020B0606020202030204" pitchFamily="34" charset="0"/>
              </a:rPr>
              <a:t>PME’s</a:t>
            </a:r>
            <a:r>
              <a:rPr lang="pt-PT" sz="2000" b="1" dirty="0">
                <a:solidFill>
                  <a:schemeClr val="accent1">
                    <a:lumMod val="50000"/>
                  </a:schemeClr>
                </a:solidFill>
                <a:latin typeface="Arial Narrow" panose="020B0606020202030204" pitchFamily="34" charset="0"/>
              </a:rPr>
              <a:t>, continuam a ser vulneráveis aos </a:t>
            </a:r>
            <a:r>
              <a:rPr lang="pt-PT" sz="2000" b="1" dirty="0">
                <a:solidFill>
                  <a:srgbClr val="C00000"/>
                </a:solidFill>
                <a:latin typeface="Arial Narrow" panose="020B0606020202030204" pitchFamily="34" charset="0"/>
              </a:rPr>
              <a:t>problemas estruturais e aos choques externos</a:t>
            </a:r>
          </a:p>
          <a:p>
            <a:pPr marL="285750" indent="-285750" algn="just">
              <a:buFont typeface="Arial" panose="020B0604020202020204" pitchFamily="34" charset="0"/>
              <a:buChar char="•"/>
            </a:pPr>
            <a:endParaRPr lang="pt-PT" sz="2000" b="1" dirty="0">
              <a:solidFill>
                <a:schemeClr val="accent1">
                  <a:lumMod val="50000"/>
                </a:schemeClr>
              </a:solidFill>
              <a:latin typeface="Arial Narrow" panose="020B0606020202030204" pitchFamily="34" charset="0"/>
            </a:endParaRPr>
          </a:p>
          <a:p>
            <a:pPr marL="285750" indent="-285750" algn="just">
              <a:buFont typeface="Arial" panose="020B0604020202020204" pitchFamily="34" charset="0"/>
              <a:buChar char="•"/>
            </a:pPr>
            <a:r>
              <a:rPr lang="pt-PT" sz="2000" b="1" dirty="0" err="1">
                <a:solidFill>
                  <a:schemeClr val="accent1">
                    <a:lumMod val="50000"/>
                  </a:schemeClr>
                </a:solidFill>
                <a:latin typeface="Arial Narrow" panose="020B0606020202030204" pitchFamily="34" charset="0"/>
              </a:rPr>
              <a:t>Factores</a:t>
            </a:r>
            <a:r>
              <a:rPr lang="pt-PT" sz="2000" b="1" dirty="0">
                <a:solidFill>
                  <a:schemeClr val="accent1">
                    <a:lumMod val="50000"/>
                  </a:schemeClr>
                </a:solidFill>
                <a:latin typeface="Arial Narrow" panose="020B0606020202030204" pitchFamily="34" charset="0"/>
              </a:rPr>
              <a:t> como </a:t>
            </a:r>
            <a:r>
              <a:rPr lang="pt-PT" sz="2000" b="1" dirty="0">
                <a:solidFill>
                  <a:srgbClr val="C00000"/>
                </a:solidFill>
                <a:latin typeface="Arial Narrow" panose="020B0606020202030204" pitchFamily="34" charset="0"/>
              </a:rPr>
              <a:t>deficiente</a:t>
            </a:r>
            <a:r>
              <a:rPr lang="pt-PT" sz="2000" b="1" dirty="0">
                <a:solidFill>
                  <a:schemeClr val="accent1">
                    <a:lumMod val="50000"/>
                  </a:schemeClr>
                </a:solidFill>
                <a:latin typeface="Arial Narrow" panose="020B0606020202030204" pitchFamily="34" charset="0"/>
              </a:rPr>
              <a:t> </a:t>
            </a:r>
            <a:r>
              <a:rPr lang="pt-PT" sz="2000" b="1" dirty="0">
                <a:solidFill>
                  <a:srgbClr val="C00000"/>
                </a:solidFill>
                <a:latin typeface="Arial Narrow" panose="020B0606020202030204" pitchFamily="34" charset="0"/>
              </a:rPr>
              <a:t>ambiente de negócios, </a:t>
            </a:r>
            <a:r>
              <a:rPr lang="pt-PT" sz="2000" b="1" dirty="0">
                <a:solidFill>
                  <a:schemeClr val="tx2">
                    <a:lumMod val="50000"/>
                  </a:schemeClr>
                </a:solidFill>
                <a:latin typeface="Arial Narrow" panose="020B0606020202030204" pitchFamily="34" charset="0"/>
              </a:rPr>
              <a:t>acesso </a:t>
            </a:r>
            <a:r>
              <a:rPr lang="pt-PT" sz="2000" b="1" dirty="0" err="1">
                <a:solidFill>
                  <a:schemeClr val="tx2">
                    <a:lumMod val="50000"/>
                  </a:schemeClr>
                </a:solidFill>
                <a:latin typeface="Arial Narrow" panose="020B0606020202030204" pitchFamily="34" charset="0"/>
              </a:rPr>
              <a:t>díficil</a:t>
            </a:r>
            <a:r>
              <a:rPr lang="pt-PT" sz="2000" b="1" dirty="0">
                <a:solidFill>
                  <a:schemeClr val="tx2">
                    <a:lumMod val="50000"/>
                  </a:schemeClr>
                </a:solidFill>
                <a:latin typeface="Arial Narrow" panose="020B0606020202030204" pitchFamily="34" charset="0"/>
              </a:rPr>
              <a:t> ao </a:t>
            </a:r>
            <a:r>
              <a:rPr lang="pt-PT" sz="2000" b="1" dirty="0">
                <a:solidFill>
                  <a:srgbClr val="C00000"/>
                </a:solidFill>
                <a:latin typeface="Arial Narrow" panose="020B0606020202030204" pitchFamily="34" charset="0"/>
              </a:rPr>
              <a:t>financiamento, complexidade, burocracia e corrupção</a:t>
            </a:r>
            <a:r>
              <a:rPr lang="pt-PT" sz="2000" b="1" dirty="0">
                <a:solidFill>
                  <a:schemeClr val="tx2">
                    <a:lumMod val="50000"/>
                  </a:schemeClr>
                </a:solidFill>
                <a:latin typeface="Arial Narrow" panose="020B0606020202030204" pitchFamily="34" charset="0"/>
              </a:rPr>
              <a:t>, constrangem as </a:t>
            </a:r>
            <a:r>
              <a:rPr lang="pt-PT" sz="2000" b="1" dirty="0" err="1">
                <a:solidFill>
                  <a:schemeClr val="tx2">
                    <a:lumMod val="50000"/>
                  </a:schemeClr>
                </a:solidFill>
                <a:latin typeface="Arial Narrow" panose="020B0606020202030204" pitchFamily="34" charset="0"/>
              </a:rPr>
              <a:t>PME’s</a:t>
            </a:r>
            <a:endParaRPr lang="pt-PT" sz="2000" b="1" dirty="0">
              <a:solidFill>
                <a:srgbClr val="C00000"/>
              </a:solidFill>
              <a:latin typeface="Arial Narrow" panose="020B0606020202030204" pitchFamily="34" charset="0"/>
            </a:endParaRPr>
          </a:p>
          <a:p>
            <a:pPr algn="just"/>
            <a:endParaRPr lang="pt-PT" sz="2000" b="1" dirty="0">
              <a:solidFill>
                <a:schemeClr val="accent1">
                  <a:lumMod val="50000"/>
                </a:schemeClr>
              </a:solidFill>
              <a:latin typeface="Arial Narrow" panose="020B0606020202030204" pitchFamily="34" charset="0"/>
            </a:endParaRPr>
          </a:p>
          <a:p>
            <a:pPr marL="285750" indent="-285750" algn="just">
              <a:buFont typeface="Arial" panose="020B0604020202020204" pitchFamily="34" charset="0"/>
              <a:buChar char="•"/>
            </a:pPr>
            <a:r>
              <a:rPr lang="pt-PT" sz="2000" b="1" dirty="0">
                <a:solidFill>
                  <a:schemeClr val="accent1">
                    <a:lumMod val="50000"/>
                  </a:schemeClr>
                </a:solidFill>
                <a:latin typeface="Arial Narrow" panose="020B0606020202030204" pitchFamily="34" charset="0"/>
              </a:rPr>
              <a:t>A </a:t>
            </a:r>
            <a:r>
              <a:rPr lang="pt-PT" sz="2000" b="1" dirty="0">
                <a:solidFill>
                  <a:srgbClr val="C00000"/>
                </a:solidFill>
                <a:latin typeface="Arial Narrow" panose="020B0606020202030204" pitchFamily="34" charset="0"/>
              </a:rPr>
              <a:t>BVM está posicionada para ser parte da solução</a:t>
            </a:r>
            <a:r>
              <a:rPr lang="pt-PT" sz="2000" b="1" dirty="0">
                <a:solidFill>
                  <a:schemeClr val="accent1">
                    <a:lumMod val="50000"/>
                  </a:schemeClr>
                </a:solidFill>
                <a:latin typeface="Arial Narrow" panose="020B0606020202030204" pitchFamily="34" charset="0"/>
              </a:rPr>
              <a:t> para ajudar as PME a terem acesso a </a:t>
            </a:r>
            <a:r>
              <a:rPr lang="pt-PT" sz="2000" b="1" dirty="0">
                <a:solidFill>
                  <a:srgbClr val="C00000"/>
                </a:solidFill>
                <a:latin typeface="Arial Narrow" panose="020B0606020202030204" pitchFamily="34" charset="0"/>
              </a:rPr>
              <a:t>financiamento a custo reduzido</a:t>
            </a:r>
          </a:p>
        </p:txBody>
      </p:sp>
    </p:spTree>
    <p:extLst>
      <p:ext uri="{BB962C8B-B14F-4D97-AF65-F5344CB8AC3E}">
        <p14:creationId xmlns:p14="http://schemas.microsoft.com/office/powerpoint/2010/main" val="2567109042"/>
      </p:ext>
    </p:extLst>
  </p:cSld>
  <p:clrMapOvr>
    <a:masterClrMapping/>
  </p:clrMapOvr>
  <mc:AlternateContent xmlns:mc="http://schemas.openxmlformats.org/markup-compatibility/2006" xmlns:p14="http://schemas.microsoft.com/office/powerpoint/2010/main">
    <mc:Choice Requires="p14">
      <p:transition spd="slow" p14:dur="2000" advTm="63975"/>
    </mc:Choice>
    <mc:Fallback xmlns="">
      <p:transition spd="slow" advTm="639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3429000" y="1981201"/>
            <a:ext cx="4419600" cy="1287316"/>
          </a:xfrm>
          <a:effectLst>
            <a:outerShdw blurRad="50800" dist="50800" dir="5400000" algn="ctr" rotWithShape="0">
              <a:schemeClr val="tx1">
                <a:lumMod val="50000"/>
                <a:lumOff val="50000"/>
              </a:schemeClr>
            </a:outerShdw>
          </a:effectLst>
        </p:spPr>
        <p:txBody>
          <a:bodyPr/>
          <a:lstStyle/>
          <a:p>
            <a:pPr lvl="0" eaLnBrk="1" fontAlgn="auto" hangingPunct="1">
              <a:spcAft>
                <a:spcPts val="0"/>
              </a:spcAft>
              <a:defRPr/>
            </a:pPr>
            <a:r>
              <a:rPr lang="en-US" sz="2800" dirty="0">
                <a:solidFill>
                  <a:schemeClr val="tx2">
                    <a:lumMod val="50000"/>
                  </a:schemeClr>
                </a:solidFill>
              </a:rPr>
              <a:t>O CONTEXTO DAS PME’s EM MOÇAMBIQUE</a:t>
            </a:r>
          </a:p>
        </p:txBody>
      </p:sp>
      <p:sp>
        <p:nvSpPr>
          <p:cNvPr id="5" name="Slide Number Placeholder 3"/>
          <p:cNvSpPr txBox="1">
            <a:spLocks/>
          </p:cNvSpPr>
          <p:nvPr/>
        </p:nvSpPr>
        <p:spPr bwMode="auto">
          <a:xfrm>
            <a:off x="8686800" y="6324600"/>
            <a:ext cx="211138" cy="228600"/>
          </a:xfrm>
          <a:prstGeom prst="rect">
            <a:avLst/>
          </a:prstGeom>
          <a:solidFill>
            <a:srgbClr val="0771B0"/>
          </a:solidFill>
          <a:ln w="9525">
            <a:noFill/>
            <a:miter lim="800000"/>
            <a:headEnd/>
            <a:tailEnd/>
          </a:ln>
        </p:spPr>
        <p:txBody>
          <a:bodyPr wrap="none" lIns="0" tIns="0" rIns="0" bIns="0" anchor="ctr"/>
          <a:lstStyle/>
          <a:p>
            <a:pPr algn="ctr"/>
            <a:fld id="{88345B44-4AFA-4BF1-95E0-E8AE4766AEA5}" type="slidenum">
              <a:rPr lang="en-US" sz="1000" b="1">
                <a:solidFill>
                  <a:schemeClr val="bg1"/>
                </a:solidFill>
                <a:latin typeface="Calibri" pitchFamily="34" charset="0"/>
              </a:rPr>
              <a:pPr algn="ctr"/>
              <a:t>6</a:t>
            </a:fld>
            <a:endParaRPr lang="en-US" sz="1000" b="1" dirty="0">
              <a:solidFill>
                <a:schemeClr val="bg1"/>
              </a:solidFill>
              <a:latin typeface="Calibri" pitchFamily="34" charset="0"/>
            </a:endParaRPr>
          </a:p>
        </p:txBody>
      </p:sp>
      <p:grpSp>
        <p:nvGrpSpPr>
          <p:cNvPr id="6" name="Group 5"/>
          <p:cNvGrpSpPr/>
          <p:nvPr/>
        </p:nvGrpSpPr>
        <p:grpSpPr>
          <a:xfrm>
            <a:off x="4682565" y="4652847"/>
            <a:ext cx="681633" cy="652484"/>
            <a:chOff x="9886950" y="1016001"/>
            <a:chExt cx="482600" cy="461963"/>
          </a:xfrm>
          <a:solidFill>
            <a:schemeClr val="bg1"/>
          </a:solidFill>
        </p:grpSpPr>
        <p:sp>
          <p:nvSpPr>
            <p:cNvPr id="7" name="Freeform 36"/>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7"/>
            <p:cNvSpPr>
              <a:spLocks noEditPoints="1"/>
            </p:cNvSpPr>
            <p:nvPr/>
          </p:nvSpPr>
          <p:spPr bwMode="auto">
            <a:xfrm>
              <a:off x="9947275" y="1076326"/>
              <a:ext cx="361950"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8"/>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9"/>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0"/>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1"/>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42"/>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 name="Rectangle 14"/>
          <p:cNvSpPr/>
          <p:nvPr/>
        </p:nvSpPr>
        <p:spPr>
          <a:xfrm>
            <a:off x="3110864" y="3522410"/>
            <a:ext cx="3930418" cy="17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2</a:t>
            </a:r>
          </a:p>
        </p:txBody>
      </p:sp>
      <p:pic>
        <p:nvPicPr>
          <p:cNvPr id="19" name="Picture 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3906" y="1295400"/>
            <a:ext cx="1406540" cy="98311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3" y="-18473"/>
            <a:ext cx="3144088" cy="659244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7315" y="47355"/>
            <a:ext cx="1952640" cy="796454"/>
          </a:xfrm>
          <a:prstGeom prst="rect">
            <a:avLst/>
          </a:prstGeom>
        </p:spPr>
      </p:pic>
    </p:spTree>
    <p:extLst>
      <p:ext uri="{BB962C8B-B14F-4D97-AF65-F5344CB8AC3E}">
        <p14:creationId xmlns:p14="http://schemas.microsoft.com/office/powerpoint/2010/main" val="410254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2"/>
          <p:cNvSpPr>
            <a:spLocks noGrp="1"/>
          </p:cNvSpPr>
          <p:nvPr>
            <p:ph type="title"/>
          </p:nvPr>
        </p:nvSpPr>
        <p:spPr>
          <a:xfrm>
            <a:off x="594096" y="203415"/>
            <a:ext cx="6927850" cy="482385"/>
          </a:xfrm>
        </p:spPr>
        <p:txBody>
          <a:bodyPr/>
          <a:lstStyle/>
          <a:p>
            <a:r>
              <a:rPr lang="pt-PT" sz="2200" dirty="0">
                <a:solidFill>
                  <a:schemeClr val="accent1">
                    <a:lumMod val="50000"/>
                  </a:schemeClr>
                </a:solidFill>
              </a:rPr>
              <a:t>PROBLEMAS QUE AFECTAM O CRESCIMENTO DAS </a:t>
            </a:r>
            <a:r>
              <a:rPr lang="pt-PT" sz="2200" dirty="0" err="1">
                <a:solidFill>
                  <a:schemeClr val="accent1">
                    <a:lumMod val="50000"/>
                  </a:schemeClr>
                </a:solidFill>
              </a:rPr>
              <a:t>PME’s</a:t>
            </a:r>
            <a:endParaRPr lang="en-ZA" sz="2200" dirty="0">
              <a:solidFill>
                <a:srgbClr val="C00000"/>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
        <p:nvSpPr>
          <p:cNvPr id="5" name="Rectangle 36"/>
          <p:cNvSpPr>
            <a:spLocks noChangeArrowheads="1"/>
          </p:cNvSpPr>
          <p:nvPr/>
        </p:nvSpPr>
        <p:spPr bwMode="auto">
          <a:xfrm>
            <a:off x="381000" y="6398313"/>
            <a:ext cx="47881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Instituto de Apoio às </a:t>
            </a:r>
            <a:r>
              <a:rPr kumimoji="0" lang="pt-PT" sz="1100" b="1" i="0" u="none" strike="noStrike" cap="none" normalizeH="0" baseline="0" dirty="0" err="1">
                <a:ln>
                  <a:noFill/>
                </a:ln>
                <a:solidFill>
                  <a:srgbClr val="000000"/>
                </a:solidFill>
                <a:effectLst/>
                <a:latin typeface="Calibri" pitchFamily="34" charset="0"/>
                <a:cs typeface="Arial" pitchFamily="34" charset="0"/>
              </a:rPr>
              <a:t>PME’s</a:t>
            </a:r>
            <a:r>
              <a:rPr kumimoji="0" lang="pt-PT" sz="1100" b="1" i="0" u="none" strike="noStrike" cap="none" normalizeH="0" baseline="0" dirty="0">
                <a:ln>
                  <a:noFill/>
                </a:ln>
                <a:solidFill>
                  <a:srgbClr val="000000"/>
                </a:solidFill>
                <a:effectLst/>
                <a:latin typeface="Calibri" pitchFamily="34" charset="0"/>
                <a:cs typeface="Arial" pitchFamily="34" charset="0"/>
              </a:rPr>
              <a:t> e </a:t>
            </a:r>
            <a:r>
              <a:rPr lang="pt-PT" sz="1100" b="1" dirty="0">
                <a:solidFill>
                  <a:srgbClr val="000000"/>
                </a:solidFill>
                <a:latin typeface="Calibri" pitchFamily="34" charset="0"/>
                <a:cs typeface="Arial" pitchFamily="34" charset="0"/>
              </a:rPr>
              <a:t>I</a:t>
            </a:r>
            <a:r>
              <a:rPr kumimoji="0" lang="pt-PT" sz="1100" b="1" i="0" u="none" strike="noStrike" cap="none" normalizeH="0" dirty="0">
                <a:ln>
                  <a:noFill/>
                </a:ln>
                <a:solidFill>
                  <a:srgbClr val="000000"/>
                </a:solidFill>
                <a:effectLst/>
                <a:latin typeface="Calibri" pitchFamily="34" charset="0"/>
                <a:cs typeface="Arial" pitchFamily="34" charset="0"/>
              </a:rPr>
              <a:t>nternacionalização, </a:t>
            </a:r>
            <a:r>
              <a:rPr lang="pt-PT" sz="1100" b="1" dirty="0">
                <a:solidFill>
                  <a:srgbClr val="000000"/>
                </a:solidFill>
                <a:latin typeface="Calibri" pitchFamily="34" charset="0"/>
                <a:cs typeface="Arial" pitchFamily="34" charset="0"/>
              </a:rPr>
              <a:t>www.iapmei.pt</a:t>
            </a:r>
            <a:r>
              <a:rPr kumimoji="0" lang="pt-PT" sz="1100" b="1" i="0" u="none" strike="noStrike" cap="none" normalizeH="0" baseline="0" dirty="0">
                <a:ln>
                  <a:noFill/>
                </a:ln>
                <a:solidFill>
                  <a:srgbClr val="000000"/>
                </a:solidFill>
                <a:effectLst/>
                <a:latin typeface="Calibri" pitchFamily="34" charset="0"/>
                <a:cs typeface="Arial" pitchFamily="34" charset="0"/>
              </a:rPr>
              <a:t>, 2021</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bwMode="auto">
          <a:xfrm>
            <a:off x="5278423" y="2209801"/>
            <a:ext cx="3713178"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just" defTabSz="429229">
              <a:buClr>
                <a:srgbClr val="FF870A"/>
              </a:buClr>
            </a:pPr>
            <a:r>
              <a:rPr lang="pt-PT" sz="1502" kern="0" dirty="0">
                <a:solidFill>
                  <a:srgbClr val="C00000"/>
                </a:solidFill>
                <a:latin typeface="Trebuchet MS"/>
                <a:cs typeface="Trebuchet MS"/>
              </a:rPr>
              <a:t>CAPITAIS DA EMPRESA</a:t>
            </a:r>
          </a:p>
          <a:p>
            <a:pPr algn="just" defTabSz="429229">
              <a:buClr>
                <a:srgbClr val="FF870A"/>
              </a:buClr>
            </a:pPr>
            <a:r>
              <a:rPr lang="pt-PT" sz="1502" kern="0" dirty="0">
                <a:solidFill>
                  <a:schemeClr val="tx2">
                    <a:lumMod val="50000"/>
                  </a:schemeClr>
                </a:solidFill>
                <a:latin typeface="Trebuchet MS"/>
                <a:cs typeface="Trebuchet MS"/>
              </a:rPr>
              <a:t>Baixo Nível de Capitais Próprios;</a:t>
            </a:r>
          </a:p>
          <a:p>
            <a:pPr algn="just" defTabSz="429229">
              <a:buClr>
                <a:srgbClr val="FF870A"/>
              </a:buClr>
            </a:pPr>
            <a:r>
              <a:rPr lang="pt-PT" sz="1502" kern="0" dirty="0">
                <a:solidFill>
                  <a:schemeClr val="tx2">
                    <a:lumMod val="50000"/>
                  </a:schemeClr>
                </a:solidFill>
                <a:latin typeface="Trebuchet MS"/>
                <a:cs typeface="Trebuchet MS"/>
              </a:rPr>
              <a:t>Baixa capacidade de </a:t>
            </a:r>
            <a:r>
              <a:rPr lang="pt-PT" sz="1502" kern="0" dirty="0" err="1">
                <a:solidFill>
                  <a:schemeClr val="tx2">
                    <a:lumMod val="50000"/>
                  </a:schemeClr>
                </a:solidFill>
                <a:latin typeface="Trebuchet MS"/>
                <a:cs typeface="Trebuchet MS"/>
              </a:rPr>
              <a:t>auto-financiamento</a:t>
            </a:r>
            <a:endParaRPr lang="pt-PT" sz="1502" kern="0" dirty="0">
              <a:solidFill>
                <a:schemeClr val="tx2">
                  <a:lumMod val="50000"/>
                </a:schemeClr>
              </a:solidFill>
              <a:latin typeface="Trebuchet MS"/>
              <a:cs typeface="Trebuchet MS"/>
            </a:endParaRPr>
          </a:p>
        </p:txBody>
      </p:sp>
      <p:sp>
        <p:nvSpPr>
          <p:cNvPr id="9" name="Rectangle 8"/>
          <p:cNvSpPr/>
          <p:nvPr/>
        </p:nvSpPr>
        <p:spPr bwMode="auto">
          <a:xfrm>
            <a:off x="5278422" y="3276600"/>
            <a:ext cx="3713178"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kern="0" dirty="0">
                <a:solidFill>
                  <a:srgbClr val="C00000"/>
                </a:solidFill>
                <a:latin typeface="Trebuchet MS"/>
                <a:cs typeface="Trebuchet MS"/>
              </a:rPr>
              <a:t>GESTÃO DA EMPRESA</a:t>
            </a:r>
          </a:p>
          <a:p>
            <a:pPr defTabSz="429229">
              <a:buClr>
                <a:srgbClr val="FF870A"/>
              </a:buClr>
            </a:pPr>
            <a:r>
              <a:rPr lang="pt-PT" sz="1502" kern="0" dirty="0">
                <a:solidFill>
                  <a:schemeClr val="tx2">
                    <a:lumMod val="50000"/>
                  </a:schemeClr>
                </a:solidFill>
                <a:latin typeface="Trebuchet MS"/>
                <a:cs typeface="Trebuchet MS"/>
              </a:rPr>
              <a:t>Limitada Capacidade de Gestão</a:t>
            </a:r>
          </a:p>
          <a:p>
            <a:pPr defTabSz="429229">
              <a:buClr>
                <a:srgbClr val="FF870A"/>
              </a:buClr>
            </a:pPr>
            <a:r>
              <a:rPr lang="pt-PT" sz="1502" kern="0" dirty="0">
                <a:solidFill>
                  <a:schemeClr val="tx2">
                    <a:lumMod val="50000"/>
                  </a:schemeClr>
                </a:solidFill>
                <a:latin typeface="Trebuchet MS"/>
                <a:cs typeface="Trebuchet MS"/>
              </a:rPr>
              <a:t>Ausência de Definição Estratégica</a:t>
            </a:r>
          </a:p>
        </p:txBody>
      </p:sp>
      <p:sp>
        <p:nvSpPr>
          <p:cNvPr id="10" name="Rectangle 9"/>
          <p:cNvSpPr/>
          <p:nvPr/>
        </p:nvSpPr>
        <p:spPr bwMode="auto">
          <a:xfrm>
            <a:off x="5278421" y="4343400"/>
            <a:ext cx="3713178"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kern="0" dirty="0">
                <a:solidFill>
                  <a:srgbClr val="C00000"/>
                </a:solidFill>
                <a:latin typeface="Trebuchet MS"/>
                <a:cs typeface="Trebuchet MS"/>
              </a:rPr>
              <a:t>DIFÍCIL ACESSO AO CRÉDITO</a:t>
            </a:r>
          </a:p>
          <a:p>
            <a:pPr defTabSz="429229">
              <a:buClr>
                <a:srgbClr val="FF870A"/>
              </a:buClr>
            </a:pPr>
            <a:r>
              <a:rPr lang="pt-PT" sz="1502" kern="0" dirty="0">
                <a:solidFill>
                  <a:schemeClr val="tx2">
                    <a:lumMod val="50000"/>
                  </a:schemeClr>
                </a:solidFill>
                <a:latin typeface="Trebuchet MS"/>
                <a:cs typeface="Trebuchet MS"/>
              </a:rPr>
              <a:t>Exigência de Garantias e elevado risco </a:t>
            </a:r>
          </a:p>
          <a:p>
            <a:pPr defTabSz="429229">
              <a:buClr>
                <a:srgbClr val="FF870A"/>
              </a:buClr>
            </a:pPr>
            <a:r>
              <a:rPr lang="pt-PT" sz="1502" kern="0" dirty="0">
                <a:solidFill>
                  <a:schemeClr val="tx2">
                    <a:lumMod val="50000"/>
                  </a:schemeClr>
                </a:solidFill>
                <a:latin typeface="Trebuchet MS"/>
                <a:cs typeface="Trebuchet MS"/>
              </a:rPr>
              <a:t>Custos de Financiamento Elevados</a:t>
            </a:r>
          </a:p>
        </p:txBody>
      </p:sp>
      <p:sp>
        <p:nvSpPr>
          <p:cNvPr id="11" name="Rectangle 10"/>
          <p:cNvSpPr/>
          <p:nvPr/>
        </p:nvSpPr>
        <p:spPr bwMode="auto">
          <a:xfrm>
            <a:off x="5276931" y="5410200"/>
            <a:ext cx="3713178"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kern="0" dirty="0">
                <a:solidFill>
                  <a:srgbClr val="C00000"/>
                </a:solidFill>
                <a:latin typeface="Trebuchet MS"/>
                <a:cs typeface="Trebuchet MS"/>
              </a:rPr>
              <a:t>ESTRUTURA ACCIONISTA</a:t>
            </a:r>
          </a:p>
          <a:p>
            <a:pPr defTabSz="429229">
              <a:buClr>
                <a:srgbClr val="FF870A"/>
              </a:buClr>
            </a:pPr>
            <a:r>
              <a:rPr lang="pt-PT" sz="1502" kern="0" dirty="0">
                <a:solidFill>
                  <a:schemeClr val="tx2">
                    <a:lumMod val="50000"/>
                  </a:schemeClr>
                </a:solidFill>
                <a:latin typeface="Trebuchet MS"/>
                <a:cs typeface="Trebuchet MS"/>
              </a:rPr>
              <a:t>Empresa de Estrutura Familiar</a:t>
            </a:r>
          </a:p>
          <a:p>
            <a:pPr defTabSz="429229">
              <a:buClr>
                <a:srgbClr val="FF870A"/>
              </a:buClr>
            </a:pPr>
            <a:r>
              <a:rPr lang="pt-PT" sz="1502" kern="0" dirty="0">
                <a:solidFill>
                  <a:schemeClr val="tx2">
                    <a:lumMod val="50000"/>
                  </a:schemeClr>
                </a:solidFill>
                <a:latin typeface="Trebuchet MS"/>
                <a:cs typeface="Trebuchet MS"/>
              </a:rPr>
              <a:t>Empresa sem estrutura de sucessão</a:t>
            </a:r>
          </a:p>
        </p:txBody>
      </p:sp>
      <p:sp>
        <p:nvSpPr>
          <p:cNvPr id="13" name="Rectangle 12"/>
          <p:cNvSpPr>
            <a:spLocks noChangeArrowheads="1"/>
          </p:cNvSpPr>
          <p:nvPr/>
        </p:nvSpPr>
        <p:spPr bwMode="auto">
          <a:xfrm>
            <a:off x="5059286" y="2209800"/>
            <a:ext cx="90000" cy="720000"/>
          </a:xfrm>
          <a:prstGeom prst="rect">
            <a:avLst/>
          </a:prstGeom>
          <a:solidFill>
            <a:schemeClr val="tx2">
              <a:lumMod val="50000"/>
            </a:schemeClr>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schemeClr val="tx2">
                  <a:lumMod val="50000"/>
                </a:schemeClr>
              </a:solidFill>
              <a:latin typeface="Trebuchet MS"/>
              <a:ea typeface="ＭＳ Ｐゴシック" charset="0"/>
              <a:cs typeface="Trebuchet MS"/>
            </a:endParaRPr>
          </a:p>
        </p:txBody>
      </p:sp>
      <p:sp>
        <p:nvSpPr>
          <p:cNvPr id="14" name="Rectangle 13"/>
          <p:cNvSpPr>
            <a:spLocks noChangeArrowheads="1"/>
          </p:cNvSpPr>
          <p:nvPr/>
        </p:nvSpPr>
        <p:spPr bwMode="auto">
          <a:xfrm>
            <a:off x="5059286" y="3265200"/>
            <a:ext cx="90000" cy="720000"/>
          </a:xfrm>
          <a:prstGeom prst="rect">
            <a:avLst/>
          </a:prstGeom>
          <a:solidFill>
            <a:schemeClr val="tx2">
              <a:lumMod val="50000"/>
            </a:schemeClr>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schemeClr val="tx2">
                  <a:lumMod val="50000"/>
                </a:schemeClr>
              </a:solidFill>
              <a:latin typeface="Trebuchet MS"/>
              <a:ea typeface="ＭＳ Ｐゴシック" charset="0"/>
              <a:cs typeface="Trebuchet MS"/>
            </a:endParaRPr>
          </a:p>
        </p:txBody>
      </p:sp>
      <p:sp>
        <p:nvSpPr>
          <p:cNvPr id="15" name="Rectangle 14"/>
          <p:cNvSpPr>
            <a:spLocks noChangeArrowheads="1"/>
          </p:cNvSpPr>
          <p:nvPr/>
        </p:nvSpPr>
        <p:spPr bwMode="auto">
          <a:xfrm>
            <a:off x="5059286" y="4320600"/>
            <a:ext cx="90000" cy="720000"/>
          </a:xfrm>
          <a:prstGeom prst="rect">
            <a:avLst/>
          </a:prstGeom>
          <a:solidFill>
            <a:schemeClr val="tx2">
              <a:lumMod val="50000"/>
            </a:schemeClr>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schemeClr val="tx2">
                  <a:lumMod val="50000"/>
                </a:schemeClr>
              </a:solidFill>
              <a:latin typeface="Trebuchet MS"/>
              <a:ea typeface="ＭＳ Ｐゴシック" charset="0"/>
              <a:cs typeface="Trebuchet MS"/>
            </a:endParaRPr>
          </a:p>
        </p:txBody>
      </p:sp>
      <p:sp>
        <p:nvSpPr>
          <p:cNvPr id="16" name="Rectangle 15"/>
          <p:cNvSpPr>
            <a:spLocks noChangeArrowheads="1"/>
          </p:cNvSpPr>
          <p:nvPr/>
        </p:nvSpPr>
        <p:spPr bwMode="auto">
          <a:xfrm>
            <a:off x="5059286" y="5376000"/>
            <a:ext cx="90000" cy="720000"/>
          </a:xfrm>
          <a:prstGeom prst="rect">
            <a:avLst/>
          </a:prstGeom>
          <a:solidFill>
            <a:schemeClr val="tx2">
              <a:lumMod val="50000"/>
            </a:schemeClr>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schemeClr val="tx2">
                  <a:lumMod val="50000"/>
                </a:schemeClr>
              </a:solidFill>
              <a:latin typeface="Trebuchet MS"/>
              <a:ea typeface="ＭＳ Ｐゴシック" charset="0"/>
              <a:cs typeface="Trebuchet MS"/>
            </a:endParaRPr>
          </a:p>
        </p:txBody>
      </p:sp>
      <p:sp>
        <p:nvSpPr>
          <p:cNvPr id="18" name="Rectangle 17"/>
          <p:cNvSpPr/>
          <p:nvPr/>
        </p:nvSpPr>
        <p:spPr bwMode="auto">
          <a:xfrm>
            <a:off x="4965820" y="2532441"/>
            <a:ext cx="8216780" cy="857156"/>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29229" fontAlgn="auto">
              <a:spcBef>
                <a:spcPts val="0"/>
              </a:spcBef>
              <a:spcAft>
                <a:spcPts val="0"/>
              </a:spcAft>
              <a:buClr>
                <a:srgbClr val="FF870A"/>
              </a:buClr>
              <a:defRPr/>
            </a:pPr>
            <a:endParaRPr lang="en-US" sz="2160" b="1" dirty="0">
              <a:solidFill>
                <a:schemeClr val="tx2">
                  <a:lumMod val="50000"/>
                </a:schemeClr>
              </a:solidFill>
              <a:latin typeface="Trebuchet MS"/>
              <a:cs typeface="Trebuchet MS"/>
            </a:endParaRPr>
          </a:p>
        </p:txBody>
      </p:sp>
      <p:sp>
        <p:nvSpPr>
          <p:cNvPr id="21" name="Rectangle 20"/>
          <p:cNvSpPr/>
          <p:nvPr/>
        </p:nvSpPr>
        <p:spPr bwMode="auto">
          <a:xfrm>
            <a:off x="5181600" y="1185000"/>
            <a:ext cx="3810000" cy="720000"/>
          </a:xfrm>
          <a:prstGeom prst="rect">
            <a:avLst/>
          </a:prstGeom>
          <a:solidFill>
            <a:schemeClr val="bg1">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400" kern="0" dirty="0">
                <a:solidFill>
                  <a:schemeClr val="tx2">
                    <a:lumMod val="50000"/>
                  </a:schemeClr>
                </a:solidFill>
                <a:latin typeface="Trebuchet MS"/>
                <a:cs typeface="Trebuchet MS"/>
              </a:rPr>
              <a:t>AS </a:t>
            </a:r>
            <a:r>
              <a:rPr lang="pt-PT" sz="1400" kern="0" dirty="0" err="1">
                <a:solidFill>
                  <a:schemeClr val="tx2">
                    <a:lumMod val="50000"/>
                  </a:schemeClr>
                </a:solidFill>
                <a:latin typeface="Trebuchet MS"/>
                <a:cs typeface="Trebuchet MS"/>
              </a:rPr>
              <a:t>PME’s</a:t>
            </a:r>
            <a:r>
              <a:rPr lang="pt-PT" sz="1400" kern="0" dirty="0">
                <a:solidFill>
                  <a:schemeClr val="tx2">
                    <a:lumMod val="50000"/>
                  </a:schemeClr>
                </a:solidFill>
                <a:latin typeface="Trebuchet MS"/>
                <a:cs typeface="Trebuchet MS"/>
              </a:rPr>
              <a:t> APRESENTAM BAIXA PERSPECTIVA DE CRESCIMENTO, PELO EFEITO ISOLADO OU CONJUGADO, DOS SEGUINTES FACTORES:</a:t>
            </a:r>
          </a:p>
        </p:txBody>
      </p:sp>
      <p:pic>
        <p:nvPicPr>
          <p:cNvPr id="2" name="Picture 1"/>
          <p:cNvPicPr>
            <a:picLocks noChangeAspect="1"/>
          </p:cNvPicPr>
          <p:nvPr/>
        </p:nvPicPr>
        <p:blipFill>
          <a:blip r:embed="rId3"/>
          <a:stretch>
            <a:fillRect/>
          </a:stretch>
        </p:blipFill>
        <p:spPr>
          <a:xfrm>
            <a:off x="249250" y="1017421"/>
            <a:ext cx="4627550" cy="5134500"/>
          </a:xfrm>
          <a:prstGeom prst="rect">
            <a:avLst/>
          </a:prstGeom>
        </p:spPr>
      </p:pic>
      <p:sp>
        <p:nvSpPr>
          <p:cNvPr id="6" name="TextBox 5"/>
          <p:cNvSpPr txBox="1"/>
          <p:nvPr/>
        </p:nvSpPr>
        <p:spPr>
          <a:xfrm>
            <a:off x="3314267" y="4025585"/>
            <a:ext cx="1143262" cy="584775"/>
          </a:xfrm>
          <a:prstGeom prst="rect">
            <a:avLst/>
          </a:prstGeom>
          <a:noFill/>
        </p:spPr>
        <p:txBody>
          <a:bodyPr wrap="none" rtlCol="0">
            <a:spAutoFit/>
          </a:bodyPr>
          <a:lstStyle/>
          <a:p>
            <a:pPr algn="ctr"/>
            <a:r>
              <a:rPr lang="pt-PT" sz="1600" b="1" dirty="0"/>
              <a:t>Gestão</a:t>
            </a:r>
          </a:p>
          <a:p>
            <a:pPr algn="ctr"/>
            <a:r>
              <a:rPr lang="pt-PT" sz="1600" b="1" dirty="0"/>
              <a:t>deficiente</a:t>
            </a:r>
            <a:endParaRPr lang="en-GB" sz="1600" b="1" dirty="0"/>
          </a:p>
        </p:txBody>
      </p:sp>
    </p:spTree>
    <p:extLst>
      <p:ext uri="{BB962C8B-B14F-4D97-AF65-F5344CB8AC3E}">
        <p14:creationId xmlns:p14="http://schemas.microsoft.com/office/powerpoint/2010/main" val="2706462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822872" y="990601"/>
            <a:ext cx="7635327"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just" defTabSz="429229">
              <a:buClr>
                <a:srgbClr val="FF870A"/>
              </a:buClr>
            </a:pPr>
            <a:r>
              <a:rPr lang="pt-PT" sz="1502" b="1" kern="0" dirty="0" smtClean="0">
                <a:solidFill>
                  <a:srgbClr val="C00000"/>
                </a:solidFill>
                <a:latin typeface="Trebuchet MS"/>
                <a:cs typeface="Trebuchet MS"/>
              </a:rPr>
              <a:t>GARANTIAS</a:t>
            </a:r>
          </a:p>
          <a:p>
            <a:pPr algn="just" defTabSz="429229">
              <a:buClr>
                <a:srgbClr val="FF870A"/>
              </a:buClr>
            </a:pPr>
            <a:r>
              <a:rPr lang="pt-PT" sz="1502" kern="0" dirty="0" smtClean="0">
                <a:solidFill>
                  <a:schemeClr val="tx2">
                    <a:lumMod val="50000"/>
                  </a:schemeClr>
                </a:solidFill>
                <a:latin typeface="Trebuchet MS"/>
                <a:cs typeface="Trebuchet MS"/>
              </a:rPr>
              <a:t>Falta </a:t>
            </a:r>
            <a:r>
              <a:rPr lang="pt-PT" sz="1502" kern="0" dirty="0">
                <a:solidFill>
                  <a:schemeClr val="tx2">
                    <a:lumMod val="50000"/>
                  </a:schemeClr>
                </a:solidFill>
                <a:latin typeface="Trebuchet MS"/>
                <a:cs typeface="Trebuchet MS"/>
              </a:rPr>
              <a:t>de garantias reais aos níveis exigidos pela </a:t>
            </a:r>
            <a:r>
              <a:rPr lang="pt-PT" sz="1502" kern="0" dirty="0" smtClean="0">
                <a:solidFill>
                  <a:schemeClr val="tx2">
                    <a:lumMod val="50000"/>
                  </a:schemeClr>
                </a:solidFill>
                <a:latin typeface="Trebuchet MS"/>
                <a:cs typeface="Trebuchet MS"/>
              </a:rPr>
              <a:t>banca</a:t>
            </a:r>
            <a:endParaRPr lang="pt-PT" sz="1502" kern="0" dirty="0">
              <a:solidFill>
                <a:schemeClr val="tx2">
                  <a:lumMod val="50000"/>
                </a:schemeClr>
              </a:solidFill>
              <a:latin typeface="Trebuchet MS"/>
              <a:cs typeface="Trebuchet MS"/>
            </a:endParaRPr>
          </a:p>
        </p:txBody>
      </p:sp>
      <p:sp>
        <p:nvSpPr>
          <p:cNvPr id="39" name="Rectangle 38"/>
          <p:cNvSpPr/>
          <p:nvPr/>
        </p:nvSpPr>
        <p:spPr bwMode="auto">
          <a:xfrm>
            <a:off x="822871" y="1883472"/>
            <a:ext cx="7635327"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b="1" kern="0" dirty="0" smtClean="0">
                <a:solidFill>
                  <a:srgbClr val="C00000"/>
                </a:solidFill>
                <a:latin typeface="Trebuchet MS"/>
                <a:cs typeface="Trebuchet MS"/>
              </a:rPr>
              <a:t>PLANO DE NEGÓCIOS</a:t>
            </a:r>
          </a:p>
          <a:p>
            <a:pPr defTabSz="429229">
              <a:buClr>
                <a:srgbClr val="FF870A"/>
              </a:buClr>
            </a:pPr>
            <a:r>
              <a:rPr lang="pt-PT" sz="1502" kern="0" dirty="0" smtClean="0">
                <a:solidFill>
                  <a:schemeClr val="tx2">
                    <a:lumMod val="50000"/>
                  </a:schemeClr>
                </a:solidFill>
                <a:latin typeface="Trebuchet MS"/>
                <a:cs typeface="Trebuchet MS"/>
              </a:rPr>
              <a:t>Inexistentes /mal organizados /pouco fiáveis </a:t>
            </a:r>
            <a:endParaRPr lang="pt-PT" sz="1502" kern="0" dirty="0">
              <a:solidFill>
                <a:schemeClr val="tx2">
                  <a:lumMod val="50000"/>
                </a:schemeClr>
              </a:solidFill>
              <a:latin typeface="Trebuchet MS"/>
              <a:cs typeface="Trebuchet MS"/>
            </a:endParaRPr>
          </a:p>
        </p:txBody>
      </p:sp>
      <p:sp>
        <p:nvSpPr>
          <p:cNvPr id="40" name="Rectangle 39"/>
          <p:cNvSpPr/>
          <p:nvPr/>
        </p:nvSpPr>
        <p:spPr bwMode="auto">
          <a:xfrm>
            <a:off x="822870" y="2776343"/>
            <a:ext cx="7635327"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b="1" kern="0" dirty="0" smtClean="0">
                <a:solidFill>
                  <a:srgbClr val="C00000"/>
                </a:solidFill>
                <a:latin typeface="Trebuchet MS"/>
                <a:cs typeface="Trebuchet MS"/>
              </a:rPr>
              <a:t>ESTRUTURA SOCIETÁRIA DAS PME´s</a:t>
            </a:r>
          </a:p>
          <a:p>
            <a:pPr defTabSz="429229">
              <a:buClr>
                <a:srgbClr val="FF870A"/>
              </a:buClr>
            </a:pPr>
            <a:r>
              <a:rPr lang="pt-PT" sz="1502" kern="0" dirty="0">
                <a:solidFill>
                  <a:schemeClr val="tx2">
                    <a:lumMod val="50000"/>
                  </a:schemeClr>
                </a:solidFill>
                <a:latin typeface="Trebuchet MS"/>
                <a:cs typeface="Trebuchet MS"/>
              </a:rPr>
              <a:t>C</a:t>
            </a:r>
            <a:r>
              <a:rPr lang="pt-PT" sz="1502" kern="0" dirty="0" smtClean="0">
                <a:solidFill>
                  <a:schemeClr val="tx2">
                    <a:lumMod val="50000"/>
                  </a:schemeClr>
                </a:solidFill>
                <a:latin typeface="Trebuchet MS"/>
                <a:cs typeface="Trebuchet MS"/>
              </a:rPr>
              <a:t>apital social e Capitais Próprios baixos, elevada concentração </a:t>
            </a:r>
            <a:r>
              <a:rPr lang="pt-PT" sz="1502" kern="0" dirty="0" err="1" smtClean="0">
                <a:solidFill>
                  <a:schemeClr val="tx2">
                    <a:lumMod val="50000"/>
                  </a:schemeClr>
                </a:solidFill>
                <a:latin typeface="Trebuchet MS"/>
                <a:cs typeface="Trebuchet MS"/>
              </a:rPr>
              <a:t>accionista</a:t>
            </a:r>
            <a:endParaRPr lang="pt-PT" sz="1502" kern="0" dirty="0">
              <a:solidFill>
                <a:schemeClr val="tx2">
                  <a:lumMod val="50000"/>
                </a:schemeClr>
              </a:solidFill>
              <a:latin typeface="Trebuchet MS"/>
              <a:cs typeface="Trebuchet MS"/>
            </a:endParaRPr>
          </a:p>
        </p:txBody>
      </p:sp>
      <p:sp>
        <p:nvSpPr>
          <p:cNvPr id="41" name="Rectangle 40"/>
          <p:cNvSpPr/>
          <p:nvPr/>
        </p:nvSpPr>
        <p:spPr bwMode="auto">
          <a:xfrm>
            <a:off x="821380" y="3669214"/>
            <a:ext cx="7635327"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b="1" kern="0" dirty="0" smtClean="0">
                <a:solidFill>
                  <a:srgbClr val="C00000"/>
                </a:solidFill>
                <a:latin typeface="Trebuchet MS"/>
                <a:cs typeface="Trebuchet MS"/>
              </a:rPr>
              <a:t>CONTABILIDADE</a:t>
            </a:r>
          </a:p>
          <a:p>
            <a:pPr defTabSz="429229">
              <a:buClr>
                <a:srgbClr val="FF870A"/>
              </a:buClr>
            </a:pPr>
            <a:r>
              <a:rPr lang="pt-PT" sz="1502" kern="0" dirty="0" smtClean="0">
                <a:solidFill>
                  <a:schemeClr val="tx2">
                    <a:lumMod val="50000"/>
                  </a:schemeClr>
                </a:solidFill>
                <a:latin typeface="Trebuchet MS"/>
                <a:cs typeface="Trebuchet MS"/>
              </a:rPr>
              <a:t>Contabilidade não organizada</a:t>
            </a:r>
            <a:r>
              <a:rPr lang="pt-PT" sz="1502" kern="0" dirty="0">
                <a:solidFill>
                  <a:schemeClr val="tx2">
                    <a:lumMod val="50000"/>
                  </a:schemeClr>
                </a:solidFill>
                <a:latin typeface="Trebuchet MS"/>
                <a:cs typeface="Trebuchet MS"/>
              </a:rPr>
              <a:t> </a:t>
            </a:r>
            <a:r>
              <a:rPr lang="pt-PT" sz="1502" kern="0" dirty="0" smtClean="0">
                <a:solidFill>
                  <a:schemeClr val="tx2">
                    <a:lumMod val="50000"/>
                  </a:schemeClr>
                </a:solidFill>
                <a:latin typeface="Trebuchet MS"/>
                <a:cs typeface="Trebuchet MS"/>
              </a:rPr>
              <a:t>e contas não auditadas</a:t>
            </a:r>
            <a:endParaRPr lang="pt-PT" sz="1502" kern="0" dirty="0">
              <a:solidFill>
                <a:schemeClr val="tx2">
                  <a:lumMod val="50000"/>
                </a:schemeClr>
              </a:solidFill>
              <a:latin typeface="Trebuchet MS"/>
              <a:cs typeface="Trebuchet MS"/>
            </a:endParaRPr>
          </a:p>
        </p:txBody>
      </p:sp>
      <p:sp>
        <p:nvSpPr>
          <p:cNvPr id="43" name="Rectangle 42"/>
          <p:cNvSpPr/>
          <p:nvPr/>
        </p:nvSpPr>
        <p:spPr bwMode="auto">
          <a:xfrm>
            <a:off x="821380" y="4562084"/>
            <a:ext cx="7635327"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b="1" kern="0" dirty="0" smtClean="0">
                <a:solidFill>
                  <a:srgbClr val="C00000"/>
                </a:solidFill>
                <a:latin typeface="Trebuchet MS"/>
                <a:cs typeface="Trebuchet MS"/>
              </a:rPr>
              <a:t>TAXAS DE JURO</a:t>
            </a:r>
          </a:p>
          <a:p>
            <a:pPr algn="just" defTabSz="429229">
              <a:buClr>
                <a:srgbClr val="FF870A"/>
              </a:buClr>
            </a:pPr>
            <a:r>
              <a:rPr lang="pt-PT" sz="1502" kern="0" dirty="0" smtClean="0">
                <a:solidFill>
                  <a:schemeClr val="tx2">
                    <a:lumMod val="50000"/>
                  </a:schemeClr>
                </a:solidFill>
                <a:latin typeface="Trebuchet MS"/>
                <a:cs typeface="Trebuchet MS"/>
              </a:rPr>
              <a:t>As elevadas </a:t>
            </a:r>
            <a:r>
              <a:rPr lang="pt-PT" sz="1502" kern="0" dirty="0">
                <a:solidFill>
                  <a:schemeClr val="tx2">
                    <a:lumMod val="50000"/>
                  </a:schemeClr>
                </a:solidFill>
                <a:latin typeface="Trebuchet MS"/>
                <a:cs typeface="Trebuchet MS"/>
              </a:rPr>
              <a:t>taxas de </a:t>
            </a:r>
            <a:r>
              <a:rPr lang="pt-PT" sz="1502" kern="0" dirty="0" smtClean="0">
                <a:solidFill>
                  <a:schemeClr val="tx2">
                    <a:lumMod val="50000"/>
                  </a:schemeClr>
                </a:solidFill>
                <a:latin typeface="Trebuchet MS"/>
                <a:cs typeface="Trebuchet MS"/>
              </a:rPr>
              <a:t>juro tornam o financiamento bancário proibitivo </a:t>
            </a:r>
            <a:r>
              <a:rPr lang="pt-PT" sz="1502" kern="0" dirty="0">
                <a:solidFill>
                  <a:schemeClr val="tx2">
                    <a:lumMod val="50000"/>
                  </a:schemeClr>
                </a:solidFill>
                <a:latin typeface="Trebuchet MS"/>
                <a:cs typeface="Trebuchet MS"/>
              </a:rPr>
              <a:t>para as </a:t>
            </a:r>
            <a:r>
              <a:rPr lang="pt-PT" sz="1502" kern="0" dirty="0" smtClean="0">
                <a:solidFill>
                  <a:schemeClr val="tx2">
                    <a:lumMod val="50000"/>
                  </a:schemeClr>
                </a:solidFill>
                <a:latin typeface="Trebuchet MS"/>
                <a:cs typeface="Trebuchet MS"/>
              </a:rPr>
              <a:t>PME´s</a:t>
            </a:r>
            <a:endParaRPr lang="pt-PT" sz="1502" kern="0" dirty="0">
              <a:solidFill>
                <a:schemeClr val="tx2">
                  <a:lumMod val="50000"/>
                </a:schemeClr>
              </a:solidFill>
              <a:latin typeface="Trebuchet MS"/>
              <a:cs typeface="Trebuchet MS"/>
            </a:endParaRPr>
          </a:p>
        </p:txBody>
      </p:sp>
      <p:sp>
        <p:nvSpPr>
          <p:cNvPr id="44" name="Rectangle 43"/>
          <p:cNvSpPr>
            <a:spLocks noChangeArrowheads="1"/>
          </p:cNvSpPr>
          <p:nvPr/>
        </p:nvSpPr>
        <p:spPr bwMode="auto">
          <a:xfrm>
            <a:off x="603736" y="990600"/>
            <a:ext cx="90000" cy="720000"/>
          </a:xfrm>
          <a:prstGeom prst="rect">
            <a:avLst/>
          </a:prstGeom>
          <a:solidFill>
            <a:srgbClr val="C00000"/>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prstClr val="black"/>
              </a:solidFill>
              <a:latin typeface="Trebuchet MS"/>
              <a:ea typeface="ＭＳ Ｐゴシック" charset="0"/>
              <a:cs typeface="Trebuchet MS"/>
            </a:endParaRPr>
          </a:p>
        </p:txBody>
      </p:sp>
      <p:sp>
        <p:nvSpPr>
          <p:cNvPr id="45" name="Rectangle 44"/>
          <p:cNvSpPr>
            <a:spLocks noChangeArrowheads="1"/>
          </p:cNvSpPr>
          <p:nvPr/>
        </p:nvSpPr>
        <p:spPr bwMode="auto">
          <a:xfrm>
            <a:off x="603736" y="1883471"/>
            <a:ext cx="90000" cy="720000"/>
          </a:xfrm>
          <a:prstGeom prst="rect">
            <a:avLst/>
          </a:prstGeom>
          <a:solidFill>
            <a:srgbClr val="C00000"/>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prstClr val="black"/>
              </a:solidFill>
              <a:latin typeface="Trebuchet MS"/>
              <a:ea typeface="ＭＳ Ｐゴシック" charset="0"/>
              <a:cs typeface="Trebuchet MS"/>
            </a:endParaRPr>
          </a:p>
        </p:txBody>
      </p:sp>
      <p:sp>
        <p:nvSpPr>
          <p:cNvPr id="46" name="Rectangle 45"/>
          <p:cNvSpPr>
            <a:spLocks noChangeArrowheads="1"/>
          </p:cNvSpPr>
          <p:nvPr/>
        </p:nvSpPr>
        <p:spPr bwMode="auto">
          <a:xfrm>
            <a:off x="603736" y="2776342"/>
            <a:ext cx="90000" cy="720000"/>
          </a:xfrm>
          <a:prstGeom prst="rect">
            <a:avLst/>
          </a:prstGeom>
          <a:solidFill>
            <a:srgbClr val="C00000"/>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prstClr val="black"/>
              </a:solidFill>
              <a:latin typeface="Trebuchet MS"/>
              <a:ea typeface="ＭＳ Ｐゴシック" charset="0"/>
              <a:cs typeface="Trebuchet MS"/>
            </a:endParaRPr>
          </a:p>
        </p:txBody>
      </p:sp>
      <p:sp>
        <p:nvSpPr>
          <p:cNvPr id="47" name="Rectangle 46"/>
          <p:cNvSpPr>
            <a:spLocks noChangeArrowheads="1"/>
          </p:cNvSpPr>
          <p:nvPr/>
        </p:nvSpPr>
        <p:spPr bwMode="auto">
          <a:xfrm>
            <a:off x="603736" y="3669213"/>
            <a:ext cx="90000" cy="720000"/>
          </a:xfrm>
          <a:prstGeom prst="rect">
            <a:avLst/>
          </a:prstGeom>
          <a:solidFill>
            <a:srgbClr val="C00000"/>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prstClr val="black"/>
              </a:solidFill>
              <a:latin typeface="Trebuchet MS"/>
              <a:ea typeface="ＭＳ Ｐゴシック" charset="0"/>
              <a:cs typeface="Trebuchet MS"/>
            </a:endParaRPr>
          </a:p>
        </p:txBody>
      </p:sp>
      <p:sp>
        <p:nvSpPr>
          <p:cNvPr id="48" name="Rectangle 47"/>
          <p:cNvSpPr>
            <a:spLocks noChangeArrowheads="1"/>
          </p:cNvSpPr>
          <p:nvPr/>
        </p:nvSpPr>
        <p:spPr bwMode="auto">
          <a:xfrm>
            <a:off x="603736" y="4562084"/>
            <a:ext cx="90000" cy="720000"/>
          </a:xfrm>
          <a:prstGeom prst="rect">
            <a:avLst/>
          </a:prstGeom>
          <a:solidFill>
            <a:srgbClr val="C00000"/>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prstClr val="black"/>
              </a:solidFill>
              <a:latin typeface="Trebuchet MS"/>
              <a:ea typeface="ＭＳ Ｐゴシック" charset="0"/>
              <a:cs typeface="Trebuchet MS"/>
            </a:endParaRPr>
          </a:p>
        </p:txBody>
      </p:sp>
      <p:sp>
        <p:nvSpPr>
          <p:cNvPr id="50" name="Rectangle 49"/>
          <p:cNvSpPr/>
          <p:nvPr/>
        </p:nvSpPr>
        <p:spPr bwMode="auto">
          <a:xfrm>
            <a:off x="510270" y="1313241"/>
            <a:ext cx="8216780" cy="857156"/>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29229" fontAlgn="auto">
              <a:spcBef>
                <a:spcPts val="0"/>
              </a:spcBef>
              <a:spcAft>
                <a:spcPts val="0"/>
              </a:spcAft>
              <a:buClr>
                <a:srgbClr val="FF870A"/>
              </a:buClr>
              <a:defRPr/>
            </a:pPr>
            <a:endParaRPr lang="en-US" sz="2160" b="1" dirty="0">
              <a:solidFill>
                <a:schemeClr val="tx2">
                  <a:lumMod val="50000"/>
                </a:schemeClr>
              </a:solidFill>
              <a:latin typeface="Trebuchet MS"/>
              <a:cs typeface="Trebuchet MS"/>
            </a:endParaRPr>
          </a:p>
        </p:txBody>
      </p:sp>
      <p:sp>
        <p:nvSpPr>
          <p:cNvPr id="23" name="Title 3">
            <a:extLst>
              <a:ext uri="{FF2B5EF4-FFF2-40B4-BE49-F238E27FC236}">
                <a16:creationId xmlns:a16="http://schemas.microsoft.com/office/drawing/2014/main" id="{F6E54A02-B430-FE42-85FF-7213D6FB40BC}"/>
              </a:ext>
            </a:extLst>
          </p:cNvPr>
          <p:cNvSpPr txBox="1">
            <a:spLocks/>
          </p:cNvSpPr>
          <p:nvPr/>
        </p:nvSpPr>
        <p:spPr>
          <a:xfrm>
            <a:off x="533400" y="-177800"/>
            <a:ext cx="8229600" cy="962975"/>
          </a:xfrm>
          <a:prstGeom prst="rect">
            <a:avLst/>
          </a:prstGeom>
        </p:spPr>
        <p:txBody>
          <a:bodyPr vert="horz" lIns="85832" tIns="42915" rIns="85832" bIns="42915" rtlCol="0" anchor="ctr">
            <a:normAutofit/>
          </a:bodyPr>
          <a:lstStyle>
            <a:lvl1pPr algn="l" defTabSz="389523" rtl="0" eaLnBrk="1" latinLnBrk="0" hangingPunct="1">
              <a:spcBef>
                <a:spcPct val="0"/>
              </a:spcBef>
              <a:buNone/>
              <a:defRPr sz="2600" b="1" kern="1200">
                <a:solidFill>
                  <a:srgbClr val="738389"/>
                </a:solidFill>
                <a:latin typeface="+mj-lt"/>
                <a:ea typeface="+mj-ea"/>
                <a:cs typeface="+mj-cs"/>
              </a:defRPr>
            </a:lvl1pPr>
          </a:lstStyle>
          <a:p>
            <a:r>
              <a:rPr lang="pt-PT" sz="2400" dirty="0" smtClean="0">
                <a:solidFill>
                  <a:schemeClr val="tx2">
                    <a:lumMod val="50000"/>
                  </a:schemeClr>
                </a:solidFill>
                <a:latin typeface="Trebuchet MS" panose="020B0703020202090204" pitchFamily="34" charset="0"/>
                <a:cs typeface="Calibri" panose="020F0502020204030204" pitchFamily="34" charset="0"/>
              </a:rPr>
              <a:t>DIFICULDADES DO FINANCIAMENTO ÀS </a:t>
            </a:r>
            <a:r>
              <a:rPr lang="pt-PT" sz="2400" dirty="0" err="1" smtClean="0">
                <a:solidFill>
                  <a:schemeClr val="tx2">
                    <a:lumMod val="50000"/>
                  </a:schemeClr>
                </a:solidFill>
                <a:latin typeface="Trebuchet MS" panose="020B0703020202090204" pitchFamily="34" charset="0"/>
                <a:cs typeface="Calibri" panose="020F0502020204030204" pitchFamily="34" charset="0"/>
              </a:rPr>
              <a:t>PME’s</a:t>
            </a:r>
            <a:endParaRPr lang="pt-PT" sz="2000" dirty="0">
              <a:solidFill>
                <a:schemeClr val="tx2">
                  <a:lumMod val="50000"/>
                </a:schemeClr>
              </a:solidFill>
              <a:latin typeface="Trebuchet MS" panose="020B0703020202090204" pitchFamily="34" charset="0"/>
              <a:cs typeface="Calibri" panose="020F0502020204030204" pitchFamily="34" charset="0"/>
            </a:endParaRPr>
          </a:p>
        </p:txBody>
      </p:sp>
      <p:sp>
        <p:nvSpPr>
          <p:cNvPr id="22" name="Slide Number Placeholder 4"/>
          <p:cNvSpPr txBox="1">
            <a:spLocks/>
          </p:cNvSpPr>
          <p:nvPr/>
        </p:nvSpPr>
        <p:spPr>
          <a:xfrm>
            <a:off x="8667929" y="6324600"/>
            <a:ext cx="211138" cy="228600"/>
          </a:xfrm>
          <a:prstGeom prst="rect">
            <a:avLst/>
          </a:prstGeom>
          <a:solidFill>
            <a:srgbClr val="0771B0"/>
          </a:solidFill>
          <a:ln>
            <a:noFill/>
          </a:ln>
        </p:spPr>
        <p:txBody>
          <a:bodyPr vert="horz" wrap="none" lIns="0" tIns="0" rIns="0" bIns="0" rtlCol="0" anchor="ctr"/>
          <a:lstStyle>
            <a:defPPr>
              <a:defRPr lang="en-US"/>
            </a:defPPr>
            <a:lvl1pPr algn="ctr" rtl="0" fontAlgn="auto">
              <a:spcBef>
                <a:spcPts val="0"/>
              </a:spcBef>
              <a:spcAft>
                <a:spcPts val="0"/>
              </a:spcAft>
              <a:defRPr sz="1000" b="1"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96E69268-9C8B-4EBF-A9EE-DC5DC2D48DC3}" type="slidenum">
              <a:rPr lang="en-US" smtClean="0"/>
              <a:pPr/>
              <a:t>8</a:t>
            </a:fld>
            <a:endParaRPr lang="en-US"/>
          </a:p>
        </p:txBody>
      </p:sp>
      <p:sp>
        <p:nvSpPr>
          <p:cNvPr id="16" name="Rectangle 15"/>
          <p:cNvSpPr/>
          <p:nvPr/>
        </p:nvSpPr>
        <p:spPr bwMode="auto">
          <a:xfrm>
            <a:off x="827244" y="5452200"/>
            <a:ext cx="7635327" cy="720000"/>
          </a:xfrm>
          <a:prstGeom prst="rect">
            <a:avLst/>
          </a:prstGeom>
          <a:solidFill>
            <a:schemeClr val="accent5">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29229">
              <a:buClr>
                <a:srgbClr val="FF870A"/>
              </a:buClr>
            </a:pPr>
            <a:r>
              <a:rPr lang="pt-PT" sz="1502" b="1" kern="0" dirty="0" smtClean="0">
                <a:solidFill>
                  <a:srgbClr val="C00000"/>
                </a:solidFill>
                <a:latin typeface="Trebuchet MS"/>
                <a:cs typeface="Trebuchet MS"/>
              </a:rPr>
              <a:t>RISCO</a:t>
            </a:r>
          </a:p>
          <a:p>
            <a:pPr defTabSz="429229">
              <a:buClr>
                <a:srgbClr val="FF870A"/>
              </a:buClr>
            </a:pPr>
            <a:r>
              <a:rPr lang="pt-PT" sz="1502" kern="0" dirty="0" smtClean="0">
                <a:solidFill>
                  <a:schemeClr val="tx2">
                    <a:lumMod val="50000"/>
                  </a:schemeClr>
                </a:solidFill>
                <a:latin typeface="Trebuchet MS"/>
                <a:cs typeface="Trebuchet MS"/>
              </a:rPr>
              <a:t>Os </a:t>
            </a:r>
            <a:r>
              <a:rPr lang="pt-PT" sz="1502" kern="0" dirty="0" err="1" smtClean="0">
                <a:solidFill>
                  <a:schemeClr val="tx2">
                    <a:lumMod val="50000"/>
                  </a:schemeClr>
                </a:solidFill>
                <a:latin typeface="Trebuchet MS"/>
                <a:cs typeface="Trebuchet MS"/>
              </a:rPr>
              <a:t>factores</a:t>
            </a:r>
            <a:r>
              <a:rPr lang="pt-PT" sz="1502" kern="0" dirty="0" smtClean="0">
                <a:solidFill>
                  <a:schemeClr val="tx2">
                    <a:lumMod val="50000"/>
                  </a:schemeClr>
                </a:solidFill>
                <a:latin typeface="Trebuchet MS"/>
                <a:cs typeface="Trebuchet MS"/>
              </a:rPr>
              <a:t> acima referidos concorrem para o aumento do risco de crédito das </a:t>
            </a:r>
            <a:r>
              <a:rPr lang="pt-PT" sz="1502" kern="0" dirty="0" err="1" smtClean="0">
                <a:solidFill>
                  <a:schemeClr val="tx2">
                    <a:lumMod val="50000"/>
                  </a:schemeClr>
                </a:solidFill>
                <a:latin typeface="Trebuchet MS"/>
                <a:cs typeface="Trebuchet MS"/>
              </a:rPr>
              <a:t>PME’s</a:t>
            </a:r>
            <a:endParaRPr lang="pt-PT" sz="1502" kern="0" dirty="0">
              <a:solidFill>
                <a:schemeClr val="tx2">
                  <a:lumMod val="50000"/>
                </a:schemeClr>
              </a:solidFill>
              <a:latin typeface="Trebuchet MS"/>
              <a:cs typeface="Trebuchet MS"/>
            </a:endParaRPr>
          </a:p>
        </p:txBody>
      </p:sp>
      <p:sp>
        <p:nvSpPr>
          <p:cNvPr id="17" name="Rectangle 16"/>
          <p:cNvSpPr>
            <a:spLocks noChangeArrowheads="1"/>
          </p:cNvSpPr>
          <p:nvPr/>
        </p:nvSpPr>
        <p:spPr bwMode="auto">
          <a:xfrm>
            <a:off x="609600" y="5452200"/>
            <a:ext cx="90000" cy="720000"/>
          </a:xfrm>
          <a:prstGeom prst="rect">
            <a:avLst/>
          </a:prstGeom>
          <a:solidFill>
            <a:srgbClr val="C00000"/>
          </a:solidFill>
          <a:ln>
            <a:noFill/>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endParaRPr lang="en-US" sz="1409" b="1" dirty="0">
              <a:solidFill>
                <a:prstClr val="black"/>
              </a:solidFill>
              <a:latin typeface="Trebuchet MS"/>
              <a:ea typeface="ＭＳ Ｐゴシック" charset="0"/>
              <a:cs typeface="Trebuchet MS"/>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29" y="182825"/>
            <a:ext cx="1212850" cy="543988"/>
          </a:xfrm>
          <a:prstGeom prst="rect">
            <a:avLst/>
          </a:prstGeom>
        </p:spPr>
      </p:pic>
      <p:sp>
        <p:nvSpPr>
          <p:cNvPr id="19" name="Rectangle 36"/>
          <p:cNvSpPr>
            <a:spLocks noChangeArrowheads="1"/>
          </p:cNvSpPr>
          <p:nvPr/>
        </p:nvSpPr>
        <p:spPr bwMode="auto">
          <a:xfrm>
            <a:off x="4724400" y="6398313"/>
            <a:ext cx="374942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a:ln>
                  <a:noFill/>
                </a:ln>
                <a:solidFill>
                  <a:srgbClr val="000000"/>
                </a:solidFill>
                <a:effectLst/>
                <a:latin typeface="Calibri" pitchFamily="34" charset="0"/>
                <a:cs typeface="Arial" pitchFamily="34" charset="0"/>
              </a:rPr>
              <a:t> Fonte: </a:t>
            </a:r>
            <a:r>
              <a:rPr lang="pt-PT" sz="1100" b="1" dirty="0" smtClean="0">
                <a:solidFill>
                  <a:srgbClr val="000000"/>
                </a:solidFill>
                <a:latin typeface="Calibri" pitchFamily="34" charset="0"/>
                <a:cs typeface="Arial" pitchFamily="34" charset="0"/>
              </a:rPr>
              <a:t>BNI Março 2021, Bolsa </a:t>
            </a:r>
            <a:r>
              <a:rPr lang="pt-PT" sz="1100" b="1" dirty="0">
                <a:solidFill>
                  <a:srgbClr val="000000"/>
                </a:solidFill>
                <a:latin typeface="Calibri" pitchFamily="34" charset="0"/>
                <a:cs typeface="Arial" pitchFamily="34" charset="0"/>
              </a:rPr>
              <a:t>de Valores de Moçambique</a:t>
            </a:r>
            <a:r>
              <a:rPr kumimoji="0" lang="pt-PT" sz="1100" b="1" i="0" u="none" strike="noStrike" cap="none" normalizeH="0" baseline="0" dirty="0">
                <a:ln>
                  <a:noFill/>
                </a:ln>
                <a:solidFill>
                  <a:srgbClr val="000000"/>
                </a:solidFill>
                <a:effectLst/>
                <a:latin typeface="Calibri" pitchFamily="34" charset="0"/>
                <a:cs typeface="Arial" pitchFamily="34" charset="0"/>
              </a:rPr>
              <a:t>, </a:t>
            </a:r>
            <a:r>
              <a:rPr kumimoji="0" lang="pt-PT" sz="1100" b="1" i="0" u="none" strike="noStrike" cap="none" normalizeH="0" baseline="0" dirty="0" smtClean="0">
                <a:ln>
                  <a:noFill/>
                </a:ln>
                <a:solidFill>
                  <a:srgbClr val="000000"/>
                </a:solidFill>
                <a:effectLst/>
                <a:latin typeface="Calibri" pitchFamily="34" charset="0"/>
                <a:cs typeface="Arial" pitchFamily="34" charset="0"/>
              </a:rPr>
              <a:t>2022</a:t>
            </a:r>
            <a:endParaRPr kumimoji="0" lang="pt-PT"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8192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3429000" y="1702898"/>
            <a:ext cx="4724400" cy="1565619"/>
          </a:xfrm>
          <a:effectLst>
            <a:outerShdw blurRad="50800" dist="50800" dir="5400000" algn="ctr" rotWithShape="0">
              <a:schemeClr val="tx1">
                <a:lumMod val="50000"/>
                <a:lumOff val="50000"/>
              </a:schemeClr>
            </a:outerShdw>
          </a:effectLst>
        </p:spPr>
        <p:txBody>
          <a:bodyPr/>
          <a:lstStyle/>
          <a:p>
            <a:pPr lvl="0" eaLnBrk="1" fontAlgn="auto" hangingPunct="1">
              <a:spcAft>
                <a:spcPts val="0"/>
              </a:spcAft>
              <a:defRPr/>
            </a:pPr>
            <a:r>
              <a:rPr lang="en-US" sz="2800" dirty="0">
                <a:solidFill>
                  <a:schemeClr val="tx2">
                    <a:lumMod val="50000"/>
                  </a:schemeClr>
                </a:solidFill>
              </a:rPr>
              <a:t>AS VANTAGENS DO MERCADO DE CAPITAIS PARA</a:t>
            </a:r>
            <a:br>
              <a:rPr lang="en-US" sz="2800" dirty="0">
                <a:solidFill>
                  <a:schemeClr val="tx2">
                    <a:lumMod val="50000"/>
                  </a:schemeClr>
                </a:solidFill>
              </a:rPr>
            </a:br>
            <a:r>
              <a:rPr lang="en-US" sz="2800" dirty="0">
                <a:solidFill>
                  <a:schemeClr val="tx2">
                    <a:lumMod val="50000"/>
                  </a:schemeClr>
                </a:solidFill>
              </a:rPr>
              <a:t>AS PME’s</a:t>
            </a:r>
          </a:p>
        </p:txBody>
      </p:sp>
      <p:sp>
        <p:nvSpPr>
          <p:cNvPr id="5" name="Slide Number Placeholder 3"/>
          <p:cNvSpPr txBox="1">
            <a:spLocks/>
          </p:cNvSpPr>
          <p:nvPr/>
        </p:nvSpPr>
        <p:spPr bwMode="auto">
          <a:xfrm>
            <a:off x="8686800" y="6324600"/>
            <a:ext cx="211138" cy="228600"/>
          </a:xfrm>
          <a:prstGeom prst="rect">
            <a:avLst/>
          </a:prstGeom>
          <a:solidFill>
            <a:srgbClr val="0771B0"/>
          </a:solidFill>
          <a:ln w="9525">
            <a:noFill/>
            <a:miter lim="800000"/>
            <a:headEnd/>
            <a:tailEnd/>
          </a:ln>
        </p:spPr>
        <p:txBody>
          <a:bodyPr wrap="none" lIns="0" tIns="0" rIns="0" bIns="0" anchor="ctr"/>
          <a:lstStyle/>
          <a:p>
            <a:pPr algn="ctr"/>
            <a:fld id="{88345B44-4AFA-4BF1-95E0-E8AE4766AEA5}" type="slidenum">
              <a:rPr lang="en-US" sz="1000" b="1">
                <a:solidFill>
                  <a:schemeClr val="bg1"/>
                </a:solidFill>
                <a:latin typeface="Calibri" pitchFamily="34" charset="0"/>
              </a:rPr>
              <a:pPr algn="ctr"/>
              <a:t>9</a:t>
            </a:fld>
            <a:endParaRPr lang="en-US" sz="1000" b="1" dirty="0">
              <a:solidFill>
                <a:schemeClr val="bg1"/>
              </a:solidFill>
              <a:latin typeface="Calibri" pitchFamily="34" charset="0"/>
            </a:endParaRPr>
          </a:p>
        </p:txBody>
      </p:sp>
      <p:grpSp>
        <p:nvGrpSpPr>
          <p:cNvPr id="6" name="Group 5"/>
          <p:cNvGrpSpPr/>
          <p:nvPr/>
        </p:nvGrpSpPr>
        <p:grpSpPr>
          <a:xfrm>
            <a:off x="4682565" y="4652847"/>
            <a:ext cx="681633" cy="652484"/>
            <a:chOff x="9886950" y="1016001"/>
            <a:chExt cx="482600" cy="461963"/>
          </a:xfrm>
          <a:solidFill>
            <a:schemeClr val="bg1"/>
          </a:solidFill>
        </p:grpSpPr>
        <p:sp>
          <p:nvSpPr>
            <p:cNvPr id="7" name="Freeform 36"/>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7"/>
            <p:cNvSpPr>
              <a:spLocks noEditPoints="1"/>
            </p:cNvSpPr>
            <p:nvPr/>
          </p:nvSpPr>
          <p:spPr bwMode="auto">
            <a:xfrm>
              <a:off x="9947275" y="1076326"/>
              <a:ext cx="361950"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8"/>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9"/>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0"/>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1"/>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42"/>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 name="Rectangle 14"/>
          <p:cNvSpPr/>
          <p:nvPr/>
        </p:nvSpPr>
        <p:spPr>
          <a:xfrm>
            <a:off x="3143376" y="3589484"/>
            <a:ext cx="3930418" cy="17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3</a:t>
            </a:r>
          </a:p>
        </p:txBody>
      </p:sp>
      <p:pic>
        <p:nvPicPr>
          <p:cNvPr id="19" name="Picture 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3906" y="1295400"/>
            <a:ext cx="1406540" cy="98311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3" y="-18473"/>
            <a:ext cx="3144088" cy="659244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7315" y="47355"/>
            <a:ext cx="1952640" cy="796454"/>
          </a:xfrm>
          <a:prstGeom prst="rect">
            <a:avLst/>
          </a:prstGeom>
        </p:spPr>
      </p:pic>
    </p:spTree>
    <p:extLst>
      <p:ext uri="{BB962C8B-B14F-4D97-AF65-F5344CB8AC3E}">
        <p14:creationId xmlns:p14="http://schemas.microsoft.com/office/powerpoint/2010/main" val="530968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S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BSE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CP Deliverable &amp; Presentation Graphics Standard - Master Slide">
  <a:themeElements>
    <a:clrScheme name="GCP Deliverable &amp; Presentation Graphics Standard - Master Slide 1">
      <a:dk1>
        <a:srgbClr val="000000"/>
      </a:dk1>
      <a:lt1>
        <a:srgbClr val="FFFFFF"/>
      </a:lt1>
      <a:dk2>
        <a:srgbClr val="000000"/>
      </a:dk2>
      <a:lt2>
        <a:srgbClr val="808080"/>
      </a:lt2>
      <a:accent1>
        <a:srgbClr val="6CCFF6"/>
      </a:accent1>
      <a:accent2>
        <a:srgbClr val="BDB1A5"/>
      </a:accent2>
      <a:accent3>
        <a:srgbClr val="FFFFFF"/>
      </a:accent3>
      <a:accent4>
        <a:srgbClr val="000000"/>
      </a:accent4>
      <a:accent5>
        <a:srgbClr val="BAE4FA"/>
      </a:accent5>
      <a:accent6>
        <a:srgbClr val="ABA095"/>
      </a:accent6>
      <a:hlink>
        <a:srgbClr val="4E84C4"/>
      </a:hlink>
      <a:folHlink>
        <a:srgbClr val="C4ECFB"/>
      </a:folHlink>
    </a:clrScheme>
    <a:fontScheme name="GCP Deliverable &amp; Presentation Graphics Standard - 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CFF6"/>
        </a:solidFill>
        <a:ln w="12700" cap="flat" cmpd="sng" algn="ctr">
          <a:solidFill>
            <a:srgbClr val="96969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6CCFF6"/>
        </a:solidFill>
        <a:ln w="12700" cap="flat" cmpd="sng" algn="ctr">
          <a:solidFill>
            <a:srgbClr val="96969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CP Deliverable &amp; Presentation Graphics Standard - Master Slide 1">
        <a:dk1>
          <a:srgbClr val="000000"/>
        </a:dk1>
        <a:lt1>
          <a:srgbClr val="FFFFFF"/>
        </a:lt1>
        <a:dk2>
          <a:srgbClr val="000000"/>
        </a:dk2>
        <a:lt2>
          <a:srgbClr val="808080"/>
        </a:lt2>
        <a:accent1>
          <a:srgbClr val="6CCFF6"/>
        </a:accent1>
        <a:accent2>
          <a:srgbClr val="BDB1A5"/>
        </a:accent2>
        <a:accent3>
          <a:srgbClr val="FFFFFF"/>
        </a:accent3>
        <a:accent4>
          <a:srgbClr val="000000"/>
        </a:accent4>
        <a:accent5>
          <a:srgbClr val="BAE4FA"/>
        </a:accent5>
        <a:accent6>
          <a:srgbClr val="ABA095"/>
        </a:accent6>
        <a:hlink>
          <a:srgbClr val="4E84C4"/>
        </a:hlink>
        <a:folHlink>
          <a:srgbClr val="C4ECF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78" row="2">
    <wetp:webextensionref xmlns:r="http://schemas.openxmlformats.org/officeDocument/2006/relationships" r:id="rId1"/>
  </wetp:taskpane>
  <wetp:taskpane dockstate="right" visibility="0" width="350"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A8BE529-9BD8-4606-8D08-8DA86BB2A036}">
  <we:reference id="wa104178141" version="3.0.11.6"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BCC0E675-7013-4B6C-8909-51DB7EF29392}">
  <we:reference id="wa104380050" version="2.0.0.1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New BSE Template (23-June-2010)</Template>
  <TotalTime>66632</TotalTime>
  <Words>1833</Words>
  <Application>Microsoft Office PowerPoint</Application>
  <PresentationFormat>On-screen Show (4:3)</PresentationFormat>
  <Paragraphs>350</Paragraphs>
  <Slides>25</Slides>
  <Notes>20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ＭＳ Ｐゴシック</vt:lpstr>
      <vt:lpstr>Agency FB</vt:lpstr>
      <vt:lpstr>Arial</vt:lpstr>
      <vt:lpstr>Arial Narrow</vt:lpstr>
      <vt:lpstr>Calibri</vt:lpstr>
      <vt:lpstr>Century Gothic</vt:lpstr>
      <vt:lpstr>Segoe UI</vt:lpstr>
      <vt:lpstr>Tahoma</vt:lpstr>
      <vt:lpstr>Trebuchet MS</vt:lpstr>
      <vt:lpstr>Wingdings</vt:lpstr>
      <vt:lpstr>BSE Template</vt:lpstr>
      <vt:lpstr>BSE 2010</vt:lpstr>
      <vt:lpstr>1_GCP Deliverable &amp; Presentation Graphics Standard - Master Slide</vt:lpstr>
      <vt:lpstr>PowerPoint Presentation</vt:lpstr>
      <vt:lpstr>PowerPoint Presentation</vt:lpstr>
      <vt:lpstr>INTRODUÇÃO</vt:lpstr>
      <vt:lpstr>INTRODUÇÃO</vt:lpstr>
      <vt:lpstr>INTRODUÇÃO</vt:lpstr>
      <vt:lpstr>O CONTEXTO DAS PME’s EM MOÇAMBIQUE</vt:lpstr>
      <vt:lpstr>PROBLEMAS QUE AFECTAM O CRESCIMENTO DAS PME’s</vt:lpstr>
      <vt:lpstr>PowerPoint Presentation</vt:lpstr>
      <vt:lpstr>AS VANTAGENS DO MERCADO DE CAPITAIS PARA AS PME’s</vt:lpstr>
      <vt:lpstr>REQUISITOS PARA A COTAÇÃO NA BOLSA</vt:lpstr>
      <vt:lpstr> TERCEIRO MERCADO DA BVM</vt:lpstr>
      <vt:lpstr>VANTAGENS DE USAR O MERCADO DE CAPITAIS</vt:lpstr>
      <vt:lpstr>PowerPoint Presentation</vt:lpstr>
      <vt:lpstr>AS EMPRESAS COTADAS NA BOLSA DE VALORES</vt:lpstr>
      <vt:lpstr>PowerPoint Presentation</vt:lpstr>
      <vt:lpstr>O IMPACTO DA BVM NO FINANCIAMENTO ÀS PME’s</vt:lpstr>
      <vt:lpstr>PowerPoint Presentation</vt:lpstr>
      <vt:lpstr>PowerPoint Presentation</vt:lpstr>
      <vt:lpstr>PowerPoint Presentation</vt:lpstr>
      <vt:lpstr>CASOS DE SUCESSO</vt:lpstr>
      <vt:lpstr>PowerPoint Presentation</vt:lpstr>
      <vt:lpstr>NOTAS FINAIS</vt:lpstr>
      <vt:lpstr>PowerPoint Presentation</vt:lpstr>
      <vt:lpstr>PowerPoint Presentation</vt:lpstr>
      <vt:lpstr>PowerPoint Presentation</vt:lpstr>
    </vt:vector>
  </TitlesOfParts>
  <Company>BSE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 Pereira</dc:creator>
  <cp:lastModifiedBy>Afonso Malache</cp:lastModifiedBy>
  <cp:revision>2900</cp:revision>
  <cp:lastPrinted>2022-11-26T11:39:24Z</cp:lastPrinted>
  <dcterms:created xsi:type="dcterms:W3CDTF">2010-01-21T09:38:23Z</dcterms:created>
  <dcterms:modified xsi:type="dcterms:W3CDTF">2022-11-29T05:20:50Z</dcterms:modified>
</cp:coreProperties>
</file>