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5" r:id="rId1"/>
  </p:sldMasterIdLst>
  <p:notesMasterIdLst>
    <p:notesMasterId r:id="rId21"/>
  </p:notesMasterIdLst>
  <p:handoutMasterIdLst>
    <p:handoutMasterId r:id="rId22"/>
  </p:handoutMasterIdLst>
  <p:sldIdLst>
    <p:sldId id="256" r:id="rId2"/>
    <p:sldId id="326" r:id="rId3"/>
    <p:sldId id="350" r:id="rId4"/>
    <p:sldId id="352" r:id="rId5"/>
    <p:sldId id="354" r:id="rId6"/>
    <p:sldId id="353" r:id="rId7"/>
    <p:sldId id="355" r:id="rId8"/>
    <p:sldId id="356" r:id="rId9"/>
    <p:sldId id="346" r:id="rId10"/>
    <p:sldId id="347" r:id="rId11"/>
    <p:sldId id="348" r:id="rId12"/>
    <p:sldId id="349" r:id="rId13"/>
    <p:sldId id="339" r:id="rId14"/>
    <p:sldId id="342" r:id="rId15"/>
    <p:sldId id="340" r:id="rId16"/>
    <p:sldId id="341" r:id="rId17"/>
    <p:sldId id="325" r:id="rId18"/>
    <p:sldId id="343" r:id="rId19"/>
    <p:sldId id="323" r:id="rId20"/>
  </p:sldIdLst>
  <p:sldSz cx="9144000" cy="6858000" type="screen4x3"/>
  <p:notesSz cx="7010400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 xmlns="">
        <p14:section name="Default Section" id="{17F5CB89-FD0B-42AA-9C08-2325FCD2C7A8}">
          <p14:sldIdLst>
            <p14:sldId id="256"/>
            <p14:sldId id="326"/>
          </p14:sldIdLst>
        </p14:section>
        <p14:section name="Untitled Section" id="{E825421F-2102-4860-B35B-32A9A6269427}">
          <p14:sldIdLst/>
        </p14:section>
        <p14:section name="Untitled Section" id="{5D3CB6EB-1B86-4D87-92A9-731E30ADC839}">
          <p14:sldIdLst/>
        </p14:section>
        <p14:section name="Untitled Section" id="{5E7B558C-AED0-43AE-9477-7BE72D6DE16C}">
          <p14:sldIdLst>
            <p14:sldId id="350"/>
            <p14:sldId id="352"/>
            <p14:sldId id="354"/>
            <p14:sldId id="353"/>
            <p14:sldId id="355"/>
            <p14:sldId id="356"/>
            <p14:sldId id="346"/>
            <p14:sldId id="347"/>
            <p14:sldId id="348"/>
            <p14:sldId id="349"/>
            <p14:sldId id="339"/>
            <p14:sldId id="342"/>
            <p14:sldId id="340"/>
            <p14:sldId id="341"/>
            <p14:sldId id="325"/>
            <p14:sldId id="343"/>
            <p14:sldId id="323"/>
          </p14:sldIdLst>
        </p14:section>
      </p14:section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chichava" initials="ech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0000"/>
    <a:srgbClr val="696969"/>
    <a:srgbClr val="565656"/>
    <a:srgbClr val="0D0D7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107" autoAdjust="0"/>
    <p:restoredTop sz="94660"/>
  </p:normalViewPr>
  <p:slideViewPr>
    <p:cSldViewPr>
      <p:cViewPr>
        <p:scale>
          <a:sx n="66" d="100"/>
          <a:sy n="66" d="100"/>
        </p:scale>
        <p:origin x="-176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4" d="100"/>
          <a:sy n="64" d="100"/>
        </p:scale>
        <p:origin x="-2682" y="-114"/>
      </p:cViewPr>
      <p:guideLst>
        <p:guide orient="horz" pos="2909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5E1BC14-FD21-40BF-9B6D-9452C756AB2A}" type="datetimeFigureOut">
              <a:rPr lang="en-US"/>
              <a:pPr>
                <a:defRPr/>
              </a:pPr>
              <a:t>8/21/2012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525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772525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7D13D0B-60E3-4960-804E-72E1C9C739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395930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1963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1963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4BD10C4-C773-408A-8D22-07DA95C3C191}" type="datetimeFigureOut">
              <a:rPr lang="pt-PT"/>
              <a:pPr>
                <a:defRPr/>
              </a:pPr>
              <a:t>21-08-2012</a:t>
            </a:fld>
            <a:endParaRPr lang="pt-P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pPr lvl="0"/>
            <a:endParaRPr lang="pt-PT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387850"/>
            <a:ext cx="5607050" cy="4156075"/>
          </a:xfrm>
          <a:prstGeom prst="rect">
            <a:avLst/>
          </a:prstGeom>
        </p:spPr>
        <p:txBody>
          <a:bodyPr vert="horz" lIns="92830" tIns="46415" rIns="92830" bIns="46415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pt-PT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38475" cy="461963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772525"/>
            <a:ext cx="3038475" cy="461963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BCAA7F5-5A48-48CB-9AAD-88B9CDAA8DD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38965879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BCAA7F5-5A48-48CB-9AAD-88B9CDAA8DD3}" type="slidenum">
              <a:rPr lang="pt-PT" smtClean="0"/>
              <a:pPr>
                <a:defRPr/>
              </a:pPr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3799084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9108074 w 5760"/>
                <a:gd name="T3" fmla="*/ 0 h 528"/>
                <a:gd name="T4" fmla="*/ 9108074 w 5760"/>
                <a:gd name="T5" fmla="*/ 838869 h 528"/>
                <a:gd name="T6" fmla="*/ 75901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>
                <a:defRPr/>
              </a:pPr>
              <a:endParaRPr lang="en-ZA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A1B46A13-8D57-4DA2-A2F6-E2811D260E8B}" type="datetime1">
              <a:rPr lang="pt-PT"/>
              <a:pPr>
                <a:defRPr/>
              </a:pPr>
              <a:t>21-08-2012</a:t>
            </a:fld>
            <a:endParaRPr lang="pt-PT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pt-PT" dirty="0"/>
              <a:t>Projecto e-Tributação</a:t>
            </a:r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BE5C5BEA-E74A-4D7E-BF82-E73563280D26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  <p:hf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CB625F-469D-4DA9-818B-1B8F733C58DB}" type="datetime1">
              <a:rPr lang="pt-PT"/>
              <a:pPr>
                <a:defRPr/>
              </a:pPr>
              <a:t>21-08-2012</a:t>
            </a:fld>
            <a:endParaRPr lang="pt-PT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PT" dirty="0"/>
              <a:t>Projecto e-Tributação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2D4C1-6995-421D-979A-8109367E710D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22BAD1-01E6-44B7-90DF-3B4894E0A08F}" type="datetime1">
              <a:rPr lang="pt-PT"/>
              <a:pPr>
                <a:defRPr/>
              </a:pPr>
              <a:t>21-08-2012</a:t>
            </a:fld>
            <a:endParaRPr lang="pt-PT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PT" dirty="0"/>
              <a:t>Projecto e-Tributação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C7F035-6C17-4290-8392-73029F0B9C08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  <p:hf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cuco\Desktop\586px-EscudoMozambique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228600"/>
            <a:ext cx="10668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15"/>
          <p:cNvSpPr txBox="1">
            <a:spLocks noChangeArrowheads="1"/>
          </p:cNvSpPr>
          <p:nvPr userDrawn="1"/>
        </p:nvSpPr>
        <p:spPr bwMode="auto">
          <a:xfrm>
            <a:off x="1981200" y="1295400"/>
            <a:ext cx="5257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PT" sz="1400" dirty="0"/>
              <a:t>REPÚBLICA DE MOÇAMBIQUE</a:t>
            </a:r>
          </a:p>
          <a:p>
            <a:pPr algn="ctr">
              <a:defRPr/>
            </a:pPr>
            <a:r>
              <a:rPr lang="pt-PT" sz="1400" dirty="0"/>
              <a:t>MINISTÉRIO DAS FINANÇAS</a:t>
            </a:r>
          </a:p>
          <a:p>
            <a:pPr algn="ctr">
              <a:defRPr/>
            </a:pPr>
            <a:r>
              <a:rPr lang="pt-PT" sz="1400" dirty="0"/>
              <a:t>--------------------</a:t>
            </a:r>
          </a:p>
          <a:p>
            <a:pPr algn="ctr">
              <a:defRPr/>
            </a:pPr>
            <a:r>
              <a:rPr lang="pt-PT" sz="1400" dirty="0"/>
              <a:t>AUTORIDADE </a:t>
            </a:r>
            <a:r>
              <a:rPr lang="pt-PT" sz="1400" dirty="0" smtClean="0"/>
              <a:t>TRIBUTÁRIA DE M</a:t>
            </a:r>
            <a:r>
              <a:rPr lang="pt-PT" sz="1400" kern="1200" dirty="0" smtClean="0">
                <a:solidFill>
                  <a:schemeClr val="tx1"/>
                </a:solidFill>
                <a:latin typeface="Arial" charset="0"/>
                <a:ea typeface="+mn-ea"/>
                <a:cs typeface="Arial" charset="0"/>
              </a:rPr>
              <a:t>OÇAMBI</a:t>
            </a:r>
            <a:r>
              <a:rPr lang="pt-PT" sz="1400" dirty="0" smtClean="0"/>
              <a:t>QUE  </a:t>
            </a:r>
            <a:r>
              <a:rPr lang="pt-PT" sz="1400" dirty="0"/>
              <a:t>&amp; CEDSIF</a:t>
            </a:r>
          </a:p>
        </p:txBody>
      </p:sp>
      <p:sp>
        <p:nvSpPr>
          <p:cNvPr id="6" name="Rectangle 16"/>
          <p:cNvSpPr>
            <a:spLocks noChangeArrowheads="1"/>
          </p:cNvSpPr>
          <p:nvPr userDrawn="1"/>
        </p:nvSpPr>
        <p:spPr bwMode="auto">
          <a:xfrm>
            <a:off x="2362200" y="2362200"/>
            <a:ext cx="4343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pt-PT" b="1" dirty="0">
                <a:latin typeface="Lucida Sans Unicode" pitchFamily="34" charset="0"/>
              </a:rPr>
              <a:t>Projecto e-Tributação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5943600"/>
            <a:ext cx="91440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pic>
        <p:nvPicPr>
          <p:cNvPr id="8" name="Picture 19" descr="Logotipo At.jp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638" y="5954713"/>
            <a:ext cx="533400" cy="41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 userDrawn="1"/>
        </p:nvSpPr>
        <p:spPr>
          <a:xfrm>
            <a:off x="8201892" y="5964383"/>
            <a:ext cx="914400" cy="381000"/>
          </a:xfrm>
          <a:prstGeom prst="rect">
            <a:avLst/>
          </a:prstGeom>
          <a:gradFill flip="none" rotWithShape="1"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2700000" scaled="0"/>
            <a:tileRect/>
          </a:gradFill>
          <a:effectLst>
            <a:outerShdw blurRad="50800" dist="50800" dir="5400000" algn="ctr" rotWithShape="0">
              <a:srgbClr val="696969"/>
            </a:outerShdw>
          </a:effectLst>
          <a:scene3d>
            <a:camera prst="orthographicFront"/>
            <a:lightRig rig="threePt" dir="t"/>
          </a:scene3d>
          <a:sp3d extrusionH="76200">
            <a:extrusionClr>
              <a:srgbClr val="565656"/>
            </a:extrusionClr>
          </a:sp3d>
        </p:spPr>
        <p:txBody>
          <a:bodyPr/>
          <a:lstStyle/>
          <a:p>
            <a:pPr>
              <a:defRPr/>
            </a:pPr>
            <a:r>
              <a:rPr lang="pt-PT" sz="2400" dirty="0">
                <a:solidFill>
                  <a:schemeClr val="bg1"/>
                </a:solidFill>
                <a:latin typeface="Rockwell Condensed" pitchFamily="18" charset="0"/>
              </a:rPr>
              <a:t>CEDSIF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0"/>
            <a:ext cx="8229600" cy="2959291"/>
          </a:xfrm>
        </p:spPr>
        <p:txBody>
          <a:bodyPr/>
          <a:lstStyle>
            <a:extLst/>
          </a:lstStyle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n 3"/>
          <p:cNvSpPr/>
          <p:nvPr userDrawn="1"/>
        </p:nvSpPr>
        <p:spPr>
          <a:xfrm rot="5400000">
            <a:off x="4533900" y="-3390900"/>
            <a:ext cx="76200" cy="9144000"/>
          </a:xfrm>
          <a:prstGeom prst="ca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0"/>
            <a:ext cx="8229600" cy="2959291"/>
          </a:xfrm>
        </p:spPr>
        <p:txBody>
          <a:bodyPr/>
          <a:lstStyle>
            <a:extLst/>
          </a:lstStyle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3286D66-D9AD-4C29-9601-683D17CB3D79}" type="datetime1">
              <a:rPr lang="pt-PT"/>
              <a:pPr>
                <a:defRPr/>
              </a:pPr>
              <a:t>21-08-2012</a:t>
            </a:fld>
            <a:endParaRPr lang="pt-P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400" b="0" i="0"/>
            </a:lvl1pPr>
            <a:extLst/>
          </a:lstStyle>
          <a:p>
            <a:pPr>
              <a:defRPr/>
            </a:pPr>
            <a:r>
              <a:rPr lang="pt-PT" dirty="0"/>
              <a:t>Projecto e-Tributação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36ED0BC-E1A9-4BD6-8B46-A562610388CE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7DD73B-FFD9-49FA-8504-E1FCBA5F895B}" type="datetime1">
              <a:rPr lang="pt-PT"/>
              <a:pPr>
                <a:defRPr/>
              </a:pPr>
              <a:t>21-08-2012</a:t>
            </a:fld>
            <a:endParaRPr lang="pt-PT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PT" dirty="0"/>
              <a:t>Projecto e-Tributação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9A3887-E7C7-4E8E-AE3C-4C12D9813A40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DF739E7-0FF3-44FF-B8C1-0D96B818DDC3}" type="datetime1">
              <a:rPr lang="pt-PT"/>
              <a:pPr>
                <a:defRPr/>
              </a:pPr>
              <a:t>21-08-2012</a:t>
            </a:fld>
            <a:endParaRPr lang="pt-PT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pt-PT" dirty="0"/>
              <a:t>Projecto e-Tributação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278E6D9-0F2D-435A-808C-8B5E69B386FE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3945473-AB71-473C-975C-195F507CB165}" type="datetime1">
              <a:rPr lang="pt-PT"/>
              <a:pPr>
                <a:defRPr/>
              </a:pPr>
              <a:t>21-08-2012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pt-PT" dirty="0"/>
              <a:t>Projecto e-Tributação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EF6195C-24B7-4CA8-B51B-A5E8430CB726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032B8B0-CCCA-4528-A93A-DD03F13370A8}" type="datetime1">
              <a:rPr lang="pt-PT"/>
              <a:pPr>
                <a:defRPr/>
              </a:pPr>
              <a:t>21-08-2012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pt-PT" dirty="0"/>
              <a:t>Projecto e-Tributação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A24F41F-E7E4-4F6B-8DEB-424050B535CF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E0E79F8-CA4B-4A77-9A9A-402B1B82DF4B}" type="datetime1">
              <a:rPr lang="pt-PT"/>
              <a:pPr>
                <a:defRPr/>
              </a:pPr>
              <a:t>21-08-2012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pt-PT" dirty="0"/>
              <a:t>Projecto e-Tributação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C576084-E2A3-4383-8A95-F11A4561ED89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18DFF-FE57-4D48-9979-E897A6B4EE72}" type="datetime1">
              <a:rPr lang="pt-PT"/>
              <a:pPr>
                <a:defRPr/>
              </a:pPr>
              <a:t>21-08-2012</a:t>
            </a:fld>
            <a:endParaRPr lang="pt-PT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PT" dirty="0"/>
              <a:t>Projecto e-Tributação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60D145-A736-44C1-9245-56340832C646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8F44DAE-8715-4F3C-8998-BA1AC07BE822}" type="datetime1">
              <a:rPr lang="pt-PT"/>
              <a:pPr>
                <a:defRPr/>
              </a:pPr>
              <a:t>21-08-2012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pt-PT" dirty="0"/>
              <a:t>Projecto e-Tributação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998EA68-517F-4818-A22B-225BE7126406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Freeform 1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3802505 w 5591"/>
              <a:gd name="T3" fmla="*/ 0 h 588"/>
              <a:gd name="T4" fmla="*/ 3802505 w 5591"/>
              <a:gd name="T5" fmla="*/ 838200 h 588"/>
              <a:gd name="T6" fmla="*/ 31688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>
              <a:defRPr/>
            </a:pPr>
            <a:endParaRPr lang="en-ZA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401C95DC-AC53-42DA-9198-57D0221D0305}" type="datetime1">
              <a:rPr lang="pt-PT"/>
              <a:pPr>
                <a:defRPr/>
              </a:pPr>
              <a:t>21-08-2012</a:t>
            </a:fld>
            <a:endParaRPr lang="pt-PT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pt-PT" dirty="0"/>
              <a:t>Projecto e-Tributação</a:t>
            </a:r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C616519E-CF7D-4423-8FF9-434897BCF72F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7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3802505 w 5591"/>
              <a:gd name="T3" fmla="*/ 0 h 588"/>
              <a:gd name="T4" fmla="*/ 3802505 w 5591"/>
              <a:gd name="T5" fmla="*/ 838200 h 588"/>
              <a:gd name="T6" fmla="*/ 31688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>
              <a:defRPr/>
            </a:pPr>
            <a:endParaRPr lang="en-ZA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5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57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7616EBE9-87B0-4979-855F-9DE79F7917EE}" type="datetime1">
              <a:rPr lang="pt-PT"/>
              <a:pPr>
                <a:defRPr/>
              </a:pPr>
              <a:t>21-08-2012</a:t>
            </a:fld>
            <a:endParaRPr lang="pt-PT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r>
              <a:rPr lang="pt-PT" dirty="0"/>
              <a:t>Projecto e-Tributação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F897E9BF-F9D6-42ED-9C87-62AD3EA43977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4" r:id="rId1"/>
    <p:sldLayoutId id="2147483940" r:id="rId2"/>
    <p:sldLayoutId id="2147483945" r:id="rId3"/>
    <p:sldLayoutId id="2147483946" r:id="rId4"/>
    <p:sldLayoutId id="2147483947" r:id="rId5"/>
    <p:sldLayoutId id="2147483948" r:id="rId6"/>
    <p:sldLayoutId id="2147483941" r:id="rId7"/>
    <p:sldLayoutId id="2147483949" r:id="rId8"/>
    <p:sldLayoutId id="2147483950" r:id="rId9"/>
    <p:sldLayoutId id="2147483942" r:id="rId10"/>
    <p:sldLayoutId id="2147483943" r:id="rId11"/>
    <p:sldLayoutId id="2147483951" r:id="rId12"/>
    <p:sldLayoutId id="2147483952" r:id="rId13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10"/>
          <p:cNvSpPr txBox="1">
            <a:spLocks noChangeArrowheads="1"/>
          </p:cNvSpPr>
          <p:nvPr/>
        </p:nvSpPr>
        <p:spPr bwMode="auto">
          <a:xfrm>
            <a:off x="838200" y="3200400"/>
            <a:ext cx="73914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PT" sz="3600" dirty="0" smtClean="0">
                <a:latin typeface="Garamond" pitchFamily="18" charset="0"/>
              </a:rPr>
              <a:t>Sistema e-Tributação</a:t>
            </a:r>
          </a:p>
          <a:p>
            <a:pPr algn="ctr"/>
            <a:r>
              <a:rPr lang="pt-PT" sz="3600" dirty="0" smtClean="0">
                <a:latin typeface="Garamond" pitchFamily="18" charset="0"/>
              </a:rPr>
              <a:t>Módulo de Registo de NUIT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/>
          <a:lstStyle/>
          <a:p>
            <a:pPr>
              <a:buFont typeface="Wingdings 3" pitchFamily="18" charset="2"/>
              <a:buNone/>
              <a:defRPr/>
            </a:pPr>
            <a:r>
              <a:rPr lang="pt-PT" sz="2800" b="1" dirty="0" smtClean="0">
                <a:latin typeface="Garamond" pitchFamily="18" charset="0"/>
              </a:rPr>
              <a:t>1ª Fase: Pré-Piloto: </a:t>
            </a:r>
            <a:endParaRPr lang="nl-NL" sz="2800" b="1" dirty="0" smtClean="0">
              <a:latin typeface="Garamond" pitchFamily="18" charset="0"/>
            </a:endParaRPr>
          </a:p>
          <a:p>
            <a:pPr marL="95250" indent="14288" algn="just">
              <a:defRPr/>
            </a:pPr>
            <a:r>
              <a:rPr lang="pt-PT" sz="2800" dirty="0" smtClean="0">
                <a:latin typeface="Garamond" pitchFamily="18" charset="0"/>
              </a:rPr>
              <a:t>O Pré-Piloto está em curso na UGC de Maputo e na DAF do 1º Bairro Fiscal de Maputo com a duração de 2 meses (Julho e Agosto);</a:t>
            </a:r>
          </a:p>
          <a:p>
            <a:pPr marL="109537" indent="0">
              <a:defRPr/>
            </a:pPr>
            <a:r>
              <a:rPr lang="pt-PT" sz="2800" dirty="0" smtClean="0">
                <a:latin typeface="Garamond" pitchFamily="18" charset="0"/>
              </a:rPr>
              <a:t> Esta primeira fase consiste:</a:t>
            </a:r>
          </a:p>
          <a:p>
            <a:pPr marL="444500" indent="0" algn="just">
              <a:buFont typeface="Courier New" pitchFamily="49" charset="0"/>
              <a:buChar char="o"/>
              <a:defRPr/>
            </a:pPr>
            <a:r>
              <a:rPr lang="pt-PT" sz="2800" dirty="0" smtClean="0">
                <a:latin typeface="Garamond" pitchFamily="18" charset="0"/>
              </a:rPr>
              <a:t> Renovação e Alteração de Registo de NUIT’s de Pessoas Singulares e Colectivas ou Equiparadas; e</a:t>
            </a:r>
          </a:p>
          <a:p>
            <a:pPr marL="444500" indent="0" algn="just">
              <a:buFont typeface="Courier New" pitchFamily="49" charset="0"/>
              <a:buChar char="o"/>
              <a:defRPr/>
            </a:pPr>
            <a:r>
              <a:rPr lang="pt-PT" sz="2800" dirty="0" smtClean="0">
                <a:latin typeface="Garamond" pitchFamily="18" charset="0"/>
              </a:rPr>
              <a:t> Renovação e Alteração de Início de Actividade de Pessoas Singulares e Colectivas ou Equiparadas.</a:t>
            </a:r>
          </a:p>
          <a:p>
            <a:pPr marL="109537" indent="0" algn="just">
              <a:defRPr/>
            </a:pPr>
            <a:r>
              <a:rPr lang="pt-PT" sz="2800" dirty="0" smtClean="0">
                <a:latin typeface="Garamond" pitchFamily="18" charset="0"/>
              </a:rPr>
              <a:t> São utilizados os novos formulários para ambos sistemas;</a:t>
            </a:r>
          </a:p>
          <a:p>
            <a:pPr marL="109537" indent="0" algn="just">
              <a:buFont typeface="Courier New" pitchFamily="49" charset="0"/>
              <a:buChar char="o"/>
              <a:defRPr/>
            </a:pPr>
            <a:endParaRPr lang="pt-PT" sz="2400" dirty="0" smtClean="0">
              <a:latin typeface="Garamond" pitchFamily="18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3286D66-D9AD-4C29-9601-683D17CB3D79}" type="datetime1">
              <a:rPr lang="pt-PT" smtClean="0"/>
              <a:pPr>
                <a:defRPr/>
              </a:pPr>
              <a:t>21-08-2012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Projecto e-Tributação</a:t>
            </a:r>
            <a:endParaRPr lang="pt-P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C66129-5CF5-48FB-913F-520A928CE41C}" type="slidenum">
              <a:rPr lang="pt-PT" smtClean="0"/>
              <a:pPr>
                <a:defRPr/>
              </a:pPr>
              <a:t>10</a:t>
            </a:fld>
            <a:endParaRPr lang="pt-PT"/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914400" y="491550"/>
            <a:ext cx="7620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pt-PT" sz="3200" b="1" dirty="0">
                <a:latin typeface="Andalus" pitchFamily="18" charset="-78"/>
                <a:cs typeface="Andalus" pitchFamily="18" charset="-78"/>
              </a:rPr>
              <a:t>Fases</a:t>
            </a:r>
            <a:r>
              <a:rPr lang="pt-PT" sz="3200" b="1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pt-PT" sz="3200" b="1" dirty="0">
                <a:latin typeface="Andalus" pitchFamily="18" charset="-78"/>
                <a:cs typeface="Andalus" pitchFamily="18" charset="-78"/>
              </a:rPr>
              <a:t>de</a:t>
            </a:r>
            <a:r>
              <a:rPr lang="pt-PT" sz="3200" b="1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pt-PT" sz="3200" b="1" dirty="0" smtClean="0">
                <a:latin typeface="Andalus" pitchFamily="18" charset="-78"/>
                <a:cs typeface="Andalus" pitchFamily="18" charset="-78"/>
              </a:rPr>
              <a:t>Implementação (1)</a:t>
            </a:r>
            <a:endParaRPr lang="en-ZA" sz="3200" b="1" dirty="0"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59174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/>
          <a:lstStyle/>
          <a:p>
            <a:pPr>
              <a:buFont typeface="Wingdings 3" pitchFamily="18" charset="2"/>
              <a:buNone/>
              <a:defRPr/>
            </a:pPr>
            <a:r>
              <a:rPr lang="pt-PT" sz="2800" b="1" dirty="0" smtClean="0">
                <a:latin typeface="Garamond" pitchFamily="18" charset="0"/>
              </a:rPr>
              <a:t>2ª Fase: Piloto</a:t>
            </a:r>
            <a:endParaRPr lang="nl-NL" sz="2800" b="1" dirty="0" smtClean="0">
              <a:latin typeface="Garamond" pitchFamily="18" charset="0"/>
            </a:endParaRPr>
          </a:p>
          <a:p>
            <a:pPr marL="95250" indent="14288" algn="just">
              <a:lnSpc>
                <a:spcPct val="150000"/>
              </a:lnSpc>
              <a:buFont typeface="Wingdings 3" pitchFamily="18" charset="2"/>
              <a:buNone/>
              <a:defRPr/>
            </a:pPr>
            <a:r>
              <a:rPr lang="pt-PT" sz="2800" dirty="0" smtClean="0">
                <a:latin typeface="Garamond" pitchFamily="18" charset="0"/>
              </a:rPr>
              <a:t>Nesta fase, o Sistema e-Tributação estará em produção nas DAF's do 1º Bairro Fiscal e UGC de Maputo durante um mês (Setembro) e abrangerá todos os novos registos, renovações e alterações.</a:t>
            </a:r>
            <a:endParaRPr lang="nl-NL" sz="2800" dirty="0" smtClean="0">
              <a:latin typeface="Garamond" pitchFamily="18" charset="0"/>
            </a:endParaRPr>
          </a:p>
          <a:p>
            <a:pPr marL="95250" indent="14288" algn="just">
              <a:lnSpc>
                <a:spcPct val="150000"/>
              </a:lnSpc>
              <a:buFont typeface="Wingdings 3" pitchFamily="18" charset="2"/>
              <a:buNone/>
              <a:defRPr/>
            </a:pPr>
            <a:r>
              <a:rPr lang="pt-PT" sz="2800" dirty="0" smtClean="0">
                <a:latin typeface="Garamond" pitchFamily="18" charset="0"/>
              </a:rPr>
              <a:t>Durante este período existirá uma </a:t>
            </a:r>
            <a:r>
              <a:rPr lang="pt-PT" sz="2800" i="1" dirty="0" smtClean="0">
                <a:latin typeface="Garamond" pitchFamily="18" charset="0"/>
              </a:rPr>
              <a:t>interface</a:t>
            </a:r>
            <a:r>
              <a:rPr lang="pt-PT" sz="2800" dirty="0" smtClean="0">
                <a:latin typeface="Garamond" pitchFamily="18" charset="0"/>
              </a:rPr>
              <a:t> entre o Sistema e-Tributação e o Sistema NUIT que comunica com o SICR.</a:t>
            </a:r>
            <a:endParaRPr lang="nl-NL" sz="2800" dirty="0" smtClean="0">
              <a:latin typeface="Garamond" pitchFamily="18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3286D66-D9AD-4C29-9601-683D17CB3D79}" type="datetime1">
              <a:rPr lang="pt-PT" smtClean="0"/>
              <a:pPr>
                <a:defRPr/>
              </a:pPr>
              <a:t>21-08-2012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Projecto e-Tributação</a:t>
            </a:r>
            <a:endParaRPr lang="pt-P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7DA92A-E98F-4648-9E81-B2958DED3EAA}" type="slidenum">
              <a:rPr lang="pt-PT" smtClean="0"/>
              <a:pPr>
                <a:defRPr/>
              </a:pPr>
              <a:t>11</a:t>
            </a:fld>
            <a:endParaRPr lang="pt-PT"/>
          </a:p>
        </p:txBody>
      </p:sp>
      <p:sp>
        <p:nvSpPr>
          <p:cNvPr id="16390" name="Rectangle 5"/>
          <p:cNvSpPr>
            <a:spLocks noChangeArrowheads="1"/>
          </p:cNvSpPr>
          <p:nvPr/>
        </p:nvSpPr>
        <p:spPr bwMode="auto">
          <a:xfrm>
            <a:off x="152400" y="491550"/>
            <a:ext cx="8915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pt-PT" sz="3200" b="1" dirty="0">
                <a:latin typeface="Andalus" pitchFamily="18" charset="-78"/>
                <a:cs typeface="Andalus" pitchFamily="18" charset="-78"/>
              </a:rPr>
              <a:t>Fases de </a:t>
            </a:r>
            <a:r>
              <a:rPr lang="pt-PT" sz="3200" b="1" dirty="0" smtClean="0">
                <a:latin typeface="Andalus" pitchFamily="18" charset="-78"/>
                <a:cs typeface="Andalus" pitchFamily="18" charset="-78"/>
              </a:rPr>
              <a:t>Implementação (2)</a:t>
            </a:r>
            <a:endParaRPr lang="en-ZA" sz="2000" b="1" dirty="0"/>
          </a:p>
        </p:txBody>
      </p:sp>
    </p:spTree>
    <p:extLst>
      <p:ext uri="{BB962C8B-B14F-4D97-AF65-F5344CB8AC3E}">
        <p14:creationId xmlns:p14="http://schemas.microsoft.com/office/powerpoint/2010/main" xmlns="" val="4159459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/>
          <a:lstStyle/>
          <a:p>
            <a:pPr>
              <a:buFont typeface="Wingdings 3" pitchFamily="18" charset="2"/>
              <a:buNone/>
              <a:defRPr/>
            </a:pPr>
            <a:r>
              <a:rPr lang="pt-PT" sz="2800" b="1" dirty="0" smtClean="0">
                <a:latin typeface="Garamond" pitchFamily="18" charset="0"/>
              </a:rPr>
              <a:t>3ª Fase: Produção</a:t>
            </a:r>
            <a:endParaRPr lang="nl-NL" sz="2800" b="1" dirty="0" smtClean="0">
              <a:latin typeface="Garamond" pitchFamily="18" charset="0"/>
            </a:endParaRPr>
          </a:p>
          <a:p>
            <a:pPr marL="95250" indent="14288">
              <a:lnSpc>
                <a:spcPct val="150000"/>
              </a:lnSpc>
              <a:buFont typeface="Wingdings 3" pitchFamily="18" charset="2"/>
              <a:buNone/>
              <a:defRPr/>
            </a:pPr>
            <a:r>
              <a:rPr lang="pt-PT" sz="2800" dirty="0" smtClean="0">
                <a:latin typeface="Garamond" pitchFamily="18" charset="0"/>
              </a:rPr>
              <a:t>Nesta fase, o Sistema e-Tributação estará em produção em todas as DAF's do país abrangendo todos os novos registos, renovações e alterações.</a:t>
            </a:r>
            <a:endParaRPr lang="nl-NL" sz="2800" dirty="0" smtClean="0">
              <a:latin typeface="Garamond" pitchFamily="18" charset="0"/>
            </a:endParaRPr>
          </a:p>
          <a:p>
            <a:pPr marL="95250" indent="14288" algn="just">
              <a:lnSpc>
                <a:spcPct val="150000"/>
              </a:lnSpc>
              <a:buFont typeface="Wingdings 3" pitchFamily="18" charset="2"/>
              <a:buNone/>
              <a:defRPr/>
            </a:pPr>
            <a:r>
              <a:rPr lang="pt-PT" sz="2800" dirty="0" smtClean="0">
                <a:latin typeface="Garamond" pitchFamily="18" charset="0"/>
              </a:rPr>
              <a:t>Durante este período estará em produção apenas o Sistema e-Tributação que por sua vez fará interface com o Sistema NUIT que comunica com o SICR. </a:t>
            </a:r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3286D66-D9AD-4C29-9601-683D17CB3D79}" type="datetime1">
              <a:rPr lang="pt-PT" smtClean="0"/>
              <a:pPr>
                <a:defRPr/>
              </a:pPr>
              <a:t>21-08-2012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Projecto e-Tributação</a:t>
            </a:r>
            <a:endParaRPr lang="pt-P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2E360B-4A7C-4C42-BDC7-175C18108C3E}" type="slidenum">
              <a:rPr lang="pt-PT" smtClean="0"/>
              <a:pPr>
                <a:defRPr/>
              </a:pPr>
              <a:t>12</a:t>
            </a:fld>
            <a:endParaRPr lang="pt-PT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304800" y="501075"/>
            <a:ext cx="8610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pt-PT" sz="3200" b="1" dirty="0">
                <a:latin typeface="Andalus" pitchFamily="18" charset="-78"/>
                <a:cs typeface="Andalus" pitchFamily="18" charset="-78"/>
              </a:rPr>
              <a:t>Fases</a:t>
            </a:r>
            <a:r>
              <a:rPr lang="pt-PT" sz="3200" b="1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pt-PT" sz="3200" b="1" dirty="0">
                <a:latin typeface="Andalus" pitchFamily="18" charset="-78"/>
                <a:cs typeface="Andalus" pitchFamily="18" charset="-78"/>
              </a:rPr>
              <a:t>de</a:t>
            </a:r>
            <a:r>
              <a:rPr lang="pt-PT" sz="3200" b="1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pt-PT" sz="3200" b="1" dirty="0" smtClean="0">
                <a:latin typeface="Andalus" pitchFamily="18" charset="-78"/>
                <a:cs typeface="Andalus" pitchFamily="18" charset="-78"/>
              </a:rPr>
              <a:t>Implementação</a:t>
            </a:r>
            <a:r>
              <a:rPr lang="pt-PT" sz="3200" b="1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pt-PT" sz="3200" b="1" dirty="0" smtClean="0">
                <a:latin typeface="Garamond" pitchFamily="18" charset="0"/>
                <a:cs typeface="Times New Roman" pitchFamily="18" charset="0"/>
              </a:rPr>
              <a:t>(3)</a:t>
            </a:r>
            <a:endParaRPr lang="en-ZA" sz="2000" b="1" dirty="0"/>
          </a:p>
        </p:txBody>
      </p:sp>
    </p:spTree>
    <p:extLst>
      <p:ext uri="{BB962C8B-B14F-4D97-AF65-F5344CB8AC3E}">
        <p14:creationId xmlns:p14="http://schemas.microsoft.com/office/powerpoint/2010/main" xmlns="" val="3080019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>
            <a:normAutofit/>
          </a:bodyPr>
          <a:lstStyle/>
          <a:p>
            <a:pPr marL="88900" indent="20638" algn="just">
              <a:lnSpc>
                <a:spcPct val="120000"/>
              </a:lnSpc>
              <a:buNone/>
            </a:pPr>
            <a:r>
              <a:rPr lang="pt-PT" sz="2800" dirty="0" smtClean="0">
                <a:latin typeface="Garamond" pitchFamily="18" charset="0"/>
              </a:rPr>
              <a:t>O Sistema e-Tributação terá  grande impacto para o contribuinte pois:</a:t>
            </a:r>
          </a:p>
          <a:p>
            <a:pPr marL="88900" indent="20638" algn="just">
              <a:lnSpc>
                <a:spcPct val="120000"/>
              </a:lnSpc>
              <a:buNone/>
            </a:pPr>
            <a:endParaRPr lang="pt-PT" sz="2800" dirty="0" smtClean="0">
              <a:latin typeface="Garamond" pitchFamily="18" charset="0"/>
            </a:endParaRPr>
          </a:p>
          <a:p>
            <a:pPr lvl="1" algn="just">
              <a:lnSpc>
                <a:spcPct val="120000"/>
              </a:lnSpc>
              <a:tabLst>
                <a:tab pos="355600" algn="l"/>
              </a:tabLst>
            </a:pPr>
            <a:r>
              <a:rPr lang="pt-PT" sz="2800" dirty="0" smtClean="0">
                <a:latin typeface="Garamond" pitchFamily="18" charset="0"/>
              </a:rPr>
              <a:t>Todas  as Pessoas Singulares e Colectivas ou Equiparadas deverão renovar os registos de NUIT e de Actividade;</a:t>
            </a:r>
          </a:p>
          <a:p>
            <a:pPr lvl="1" algn="just">
              <a:lnSpc>
                <a:spcPct val="120000"/>
              </a:lnSpc>
            </a:pPr>
            <a:endParaRPr lang="pt-PT" sz="2800" dirty="0" smtClean="0">
              <a:latin typeface="Garamond" pitchFamily="18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286D66-D9AD-4C29-9601-683D17CB3D79}" type="datetime1">
              <a:rPr lang="pt-PT" smtClean="0"/>
              <a:pPr>
                <a:defRPr/>
              </a:pPr>
              <a:t>21-08-2012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Projecto e-Tributação</a:t>
            </a:r>
            <a:endParaRPr lang="pt-P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6ED0BC-E1A9-4BD6-8B46-A562610388CE}" type="slidenum">
              <a:rPr lang="pt-PT" smtClean="0"/>
              <a:pPr>
                <a:defRPr/>
              </a:pPr>
              <a:t>13</a:t>
            </a:fld>
            <a:endParaRPr lang="pt-PT"/>
          </a:p>
        </p:txBody>
      </p:sp>
      <p:sp>
        <p:nvSpPr>
          <p:cNvPr id="6" name="Rectangle 5"/>
          <p:cNvSpPr/>
          <p:nvPr/>
        </p:nvSpPr>
        <p:spPr>
          <a:xfrm>
            <a:off x="1752600" y="501075"/>
            <a:ext cx="6172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3200" b="1" dirty="0" smtClean="0">
                <a:latin typeface="Garamond" pitchFamily="18" charset="0"/>
                <a:cs typeface="Times New Roman" pitchFamily="18" charset="0"/>
              </a:rPr>
              <a:t>Impacto para o contribuinte (1)</a:t>
            </a:r>
            <a:endParaRPr lang="en-ZA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/>
          <a:lstStyle/>
          <a:p>
            <a:pPr marL="88900" indent="0" algn="just">
              <a:lnSpc>
                <a:spcPct val="120000"/>
              </a:lnSpc>
              <a:buNone/>
            </a:pPr>
            <a:r>
              <a:rPr lang="pt-PT" sz="2200" dirty="0" smtClean="0">
                <a:latin typeface="Garamond" pitchFamily="18" charset="0"/>
              </a:rPr>
              <a:t>Os passos subsequentes ao processo de modernização trarão grandes benefícios a longo prazo. Os benefícios iniciais se irão verificar com a implementação dos restantes Módulos (na componente IVA e ISPC):</a:t>
            </a:r>
          </a:p>
          <a:p>
            <a:pPr lvl="1" algn="just">
              <a:lnSpc>
                <a:spcPct val="120000"/>
              </a:lnSpc>
            </a:pPr>
            <a:r>
              <a:rPr lang="pt-PT" sz="2200" dirty="0" smtClean="0">
                <a:latin typeface="Garamond" pitchFamily="18" charset="0"/>
              </a:rPr>
              <a:t>A possibilidade de submissão de declarações com recurso à Internet;</a:t>
            </a:r>
          </a:p>
          <a:p>
            <a:pPr lvl="1" algn="just">
              <a:lnSpc>
                <a:spcPct val="120000"/>
              </a:lnSpc>
            </a:pPr>
            <a:r>
              <a:rPr lang="pt-PT" sz="2200" dirty="0" smtClean="0">
                <a:latin typeface="Garamond" pitchFamily="18" charset="0"/>
              </a:rPr>
              <a:t>A possibilidade de efectuar pagamento das obrigações electronicamente, com recurso à Internet e Serviços Bancários disponíveis como alternativa a recebedoria;</a:t>
            </a:r>
          </a:p>
          <a:p>
            <a:pPr lvl="1" algn="just">
              <a:lnSpc>
                <a:spcPct val="120000"/>
              </a:lnSpc>
            </a:pPr>
            <a:r>
              <a:rPr lang="pt-PT" sz="2200" dirty="0" smtClean="0">
                <a:latin typeface="Garamond" pitchFamily="18" charset="0"/>
              </a:rPr>
              <a:t>Redução significativa do tempo de deslocação às Unidades de Cobrança; </a:t>
            </a:r>
          </a:p>
          <a:p>
            <a:pPr lvl="1" algn="just">
              <a:lnSpc>
                <a:spcPct val="120000"/>
              </a:lnSpc>
            </a:pPr>
            <a:r>
              <a:rPr lang="pt-PT" sz="2200" dirty="0" smtClean="0">
                <a:latin typeface="Garamond" pitchFamily="18" charset="0"/>
              </a:rPr>
              <a:t>Processos Administrativos mais transparentes e previsíveis;</a:t>
            </a:r>
          </a:p>
          <a:p>
            <a:pPr lvl="1" algn="just">
              <a:lnSpc>
                <a:spcPct val="120000"/>
              </a:lnSpc>
            </a:pPr>
            <a:r>
              <a:rPr lang="pt-PT" sz="2200" dirty="0" smtClean="0">
                <a:latin typeface="Garamond" pitchFamily="18" charset="0"/>
              </a:rPr>
              <a:t>Entre outros. </a:t>
            </a:r>
          </a:p>
          <a:p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286D66-D9AD-4C29-9601-683D17CB3D79}" type="datetime1">
              <a:rPr lang="pt-PT" smtClean="0"/>
              <a:pPr>
                <a:defRPr/>
              </a:pPr>
              <a:t>21-08-2012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Projecto e-Tributação</a:t>
            </a:r>
            <a:endParaRPr lang="pt-P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6ED0BC-E1A9-4BD6-8B46-A562610388CE}" type="slidenum">
              <a:rPr lang="pt-PT" smtClean="0"/>
              <a:pPr>
                <a:defRPr/>
              </a:pPr>
              <a:t>14</a:t>
            </a:fld>
            <a:endParaRPr lang="pt-PT"/>
          </a:p>
        </p:txBody>
      </p:sp>
      <p:sp>
        <p:nvSpPr>
          <p:cNvPr id="6" name="Rectangle 5"/>
          <p:cNvSpPr/>
          <p:nvPr/>
        </p:nvSpPr>
        <p:spPr>
          <a:xfrm>
            <a:off x="228600" y="482025"/>
            <a:ext cx="8534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3200" b="1" dirty="0" smtClean="0">
                <a:latin typeface="Garamond" pitchFamily="18" charset="0"/>
                <a:cs typeface="Times New Roman" pitchFamily="18" charset="0"/>
              </a:rPr>
              <a:t>Impacto para o contribuinte (</a:t>
            </a:r>
            <a:r>
              <a:rPr lang="pt-PT" sz="3200" b="1" dirty="0">
                <a:latin typeface="Garamond" pitchFamily="18" charset="0"/>
                <a:cs typeface="Times New Roman" pitchFamily="18" charset="0"/>
              </a:rPr>
              <a:t>2</a:t>
            </a:r>
            <a:r>
              <a:rPr lang="pt-PT" sz="3200" b="1" dirty="0" smtClean="0">
                <a:latin typeface="Garamond" pitchFamily="18" charset="0"/>
                <a:cs typeface="Times New Roman" pitchFamily="18" charset="0"/>
              </a:rPr>
              <a:t>)</a:t>
            </a:r>
            <a:endParaRPr lang="en-ZA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/>
          <a:lstStyle/>
          <a:p>
            <a:pPr algn="just">
              <a:buNone/>
            </a:pPr>
            <a:r>
              <a:rPr lang="pt-PT" sz="2400" b="1" dirty="0" smtClean="0">
                <a:latin typeface="Garamond" pitchFamily="18" charset="0"/>
              </a:rPr>
              <a:t>Módulo de Registo de NUIT’s</a:t>
            </a:r>
          </a:p>
          <a:p>
            <a:pPr algn="just"/>
            <a:r>
              <a:rPr lang="pt-PT" sz="2400" dirty="0" smtClean="0">
                <a:latin typeface="Garamond" pitchFamily="18" charset="0"/>
              </a:rPr>
              <a:t>A introdução deste módulo poderá provocar um afluxo massivo de contribuintes aos locais de registo com necessidade de atendimento num curto espaço de tempo;</a:t>
            </a:r>
          </a:p>
          <a:p>
            <a:pPr algn="just"/>
            <a:r>
              <a:rPr lang="pt-PT" sz="2400" dirty="0" smtClean="0">
                <a:latin typeface="Garamond" pitchFamily="18" charset="0"/>
              </a:rPr>
              <a:t>Maior carga de trabalho aos funcionários;</a:t>
            </a:r>
          </a:p>
          <a:p>
            <a:pPr marL="365125" lvl="1" indent="-255588" algn="just">
              <a:spcBef>
                <a:spcPts val="400"/>
              </a:spcBef>
              <a:buSzPct val="68000"/>
              <a:buFont typeface="Wingdings 3" pitchFamily="18" charset="2"/>
              <a:buChar char=""/>
            </a:pPr>
            <a:r>
              <a:rPr lang="pt-PT" sz="2400" dirty="0" smtClean="0">
                <a:latin typeface="Garamond" pitchFamily="18" charset="0"/>
              </a:rPr>
              <a:t>Necessidade  de capacitação dos funcionários no manuseio do Sistema e-Tributação;</a:t>
            </a:r>
          </a:p>
          <a:p>
            <a:pPr marL="365125" lvl="1" indent="-255588" algn="just">
              <a:spcBef>
                <a:spcPts val="400"/>
              </a:spcBef>
              <a:buSzPct val="68000"/>
              <a:buFont typeface="Wingdings 3" pitchFamily="18" charset="2"/>
              <a:buChar char=""/>
            </a:pPr>
            <a:r>
              <a:rPr lang="pt-PT" sz="2400" dirty="0" smtClean="0">
                <a:latin typeface="Garamond" pitchFamily="18" charset="0"/>
              </a:rPr>
              <a:t>Funcionários devem adoptar uma abordagem amigável e orientada ao contribuinte;</a:t>
            </a:r>
          </a:p>
          <a:p>
            <a:pPr marL="365125" lvl="1" indent="-255588" algn="just">
              <a:spcBef>
                <a:spcPts val="400"/>
              </a:spcBef>
              <a:buSzPct val="68000"/>
              <a:buFont typeface="Wingdings 3" pitchFamily="18" charset="2"/>
              <a:buChar char=""/>
            </a:pPr>
            <a:r>
              <a:rPr lang="pt-PT" sz="2400" dirty="0" smtClean="0">
                <a:latin typeface="Garamond" pitchFamily="18" charset="0"/>
              </a:rPr>
              <a:t>Este processo exigirá um esforço redobrado na comunicação com o contribuinte, na disseminação da necessidade e vantagens em proceder a renovação dos seus registos.</a:t>
            </a:r>
          </a:p>
          <a:p>
            <a:pPr algn="just"/>
            <a:endParaRPr lang="pt-PT" sz="2400" dirty="0" smtClean="0">
              <a:latin typeface="Garamond" pitchFamily="18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286D66-D9AD-4C29-9601-683D17CB3D79}" type="datetime1">
              <a:rPr lang="pt-PT" smtClean="0"/>
              <a:pPr>
                <a:defRPr/>
              </a:pPr>
              <a:t>21-08-2012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Projecto e-Tributação</a:t>
            </a:r>
            <a:endParaRPr lang="pt-P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6ED0BC-E1A9-4BD6-8B46-A562610388CE}" type="slidenum">
              <a:rPr lang="pt-PT" smtClean="0"/>
              <a:pPr>
                <a:defRPr/>
              </a:pPr>
              <a:t>15</a:t>
            </a:fld>
            <a:endParaRPr lang="pt-PT"/>
          </a:p>
        </p:txBody>
      </p:sp>
      <p:sp>
        <p:nvSpPr>
          <p:cNvPr id="6" name="Rectangle 5"/>
          <p:cNvSpPr/>
          <p:nvPr/>
        </p:nvSpPr>
        <p:spPr>
          <a:xfrm>
            <a:off x="1752600" y="457200"/>
            <a:ext cx="5410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3200" b="1" dirty="0" smtClean="0">
                <a:latin typeface="Garamond" pitchFamily="18" charset="0"/>
                <a:cs typeface="Times New Roman" pitchFamily="18" charset="0"/>
              </a:rPr>
              <a:t>Impacto para a AT (1)</a:t>
            </a:r>
            <a:endParaRPr lang="en-ZA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PT" sz="2200" b="1" dirty="0" smtClean="0">
                <a:latin typeface="Garamond" pitchFamily="18" charset="0"/>
              </a:rPr>
              <a:t>Outros Módulos:</a:t>
            </a:r>
          </a:p>
          <a:p>
            <a:pPr>
              <a:buNone/>
            </a:pPr>
            <a:endParaRPr lang="pt-PT" sz="2200" b="1" dirty="0" smtClean="0">
              <a:latin typeface="Garamond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pt-PT" sz="2400" dirty="0" smtClean="0">
                <a:latin typeface="Garamond" pitchFamily="18" charset="0"/>
              </a:rPr>
              <a:t>Transição de uma administração baseada em processos manuais e papel para uma de processos suportados por TI’s.</a:t>
            </a:r>
          </a:p>
          <a:p>
            <a:pPr algn="just">
              <a:lnSpc>
                <a:spcPct val="150000"/>
              </a:lnSpc>
            </a:pPr>
            <a:r>
              <a:rPr lang="pt-PT" sz="2400" dirty="0" smtClean="0">
                <a:latin typeface="Garamond" pitchFamily="18" charset="0"/>
              </a:rPr>
              <a:t>Automatização de grande parte dos processos manuais; </a:t>
            </a:r>
          </a:p>
          <a:p>
            <a:pPr algn="just">
              <a:lnSpc>
                <a:spcPct val="150000"/>
              </a:lnSpc>
            </a:pPr>
            <a:r>
              <a:rPr lang="pt-PT" sz="2400" dirty="0" smtClean="0">
                <a:latin typeface="Garamond" pitchFamily="18" charset="0"/>
              </a:rPr>
              <a:t>Com a introdução das novas funcionalidades, algumas actuais, serão substituídas ou acrescidas. </a:t>
            </a:r>
          </a:p>
          <a:p>
            <a:pPr algn="just">
              <a:lnSpc>
                <a:spcPct val="150000"/>
              </a:lnSpc>
            </a:pPr>
            <a:r>
              <a:rPr lang="pt-PT" sz="2400" dirty="0" smtClean="0">
                <a:latin typeface="Garamond" pitchFamily="18" charset="0"/>
              </a:rPr>
              <a:t> Mudança significativa na organização, que irá requerer uma abordagem sólida de comunicação.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286D66-D9AD-4C29-9601-683D17CB3D79}" type="datetime1">
              <a:rPr lang="pt-PT" smtClean="0"/>
              <a:pPr>
                <a:defRPr/>
              </a:pPr>
              <a:t>21-08-2012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Projecto e-Tributação</a:t>
            </a:r>
            <a:endParaRPr lang="pt-P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6ED0BC-E1A9-4BD6-8B46-A562610388CE}" type="slidenum">
              <a:rPr lang="pt-PT" smtClean="0"/>
              <a:pPr>
                <a:defRPr/>
              </a:pPr>
              <a:t>16</a:t>
            </a:fld>
            <a:endParaRPr lang="pt-PT"/>
          </a:p>
        </p:txBody>
      </p:sp>
      <p:sp>
        <p:nvSpPr>
          <p:cNvPr id="6" name="Rectangle 5"/>
          <p:cNvSpPr/>
          <p:nvPr/>
        </p:nvSpPr>
        <p:spPr>
          <a:xfrm>
            <a:off x="1752600" y="457200"/>
            <a:ext cx="5410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3200" b="1" dirty="0" smtClean="0">
                <a:latin typeface="Garamond" pitchFamily="18" charset="0"/>
                <a:cs typeface="Times New Roman" pitchFamily="18" charset="0"/>
              </a:rPr>
              <a:t>Impacto para a AT (2)</a:t>
            </a:r>
            <a:endParaRPr lang="en-ZA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029200"/>
          </a:xfrm>
        </p:spPr>
        <p:txBody>
          <a:bodyPr/>
          <a:lstStyle/>
          <a:p>
            <a:pPr marL="266700" indent="-158750" algn="just">
              <a:lnSpc>
                <a:spcPct val="150000"/>
              </a:lnSpc>
              <a:spcBef>
                <a:spcPts val="0"/>
              </a:spcBef>
              <a:buFont typeface="Courier New" pitchFamily="49" charset="0"/>
              <a:buChar char="o"/>
              <a:defRPr/>
            </a:pPr>
            <a:r>
              <a:rPr lang="pt-PT" sz="2800" dirty="0" smtClean="0">
                <a:latin typeface="Garamond" pitchFamily="18" charset="0"/>
                <a:cs typeface="Times New Roman" pitchFamily="18" charset="0"/>
              </a:rPr>
              <a:t> </a:t>
            </a:r>
            <a:r>
              <a:rPr lang="pt-PT" sz="2400" dirty="0" smtClean="0">
                <a:latin typeface="Garamond" pitchFamily="18" charset="0"/>
                <a:cs typeface="Times New Roman" pitchFamily="18" charset="0"/>
              </a:rPr>
              <a:t>A Renovação de todos contribuintes irá criar uma Base de Dados com informação actualizada;</a:t>
            </a:r>
          </a:p>
          <a:p>
            <a:pPr marL="266700" indent="-158750" algn="just">
              <a:lnSpc>
                <a:spcPct val="150000"/>
              </a:lnSpc>
              <a:spcBef>
                <a:spcPts val="0"/>
              </a:spcBef>
              <a:buFont typeface="Courier New" pitchFamily="49" charset="0"/>
              <a:buChar char="o"/>
              <a:defRPr/>
            </a:pPr>
            <a:r>
              <a:rPr lang="pt-PT" sz="2400" dirty="0" smtClean="0">
                <a:latin typeface="Garamond" pitchFamily="18" charset="0"/>
              </a:rPr>
              <a:t> Atribuição do NUIT com base em elementos seguros, sem duplicação e de maior controlo;</a:t>
            </a:r>
          </a:p>
          <a:p>
            <a:pPr marL="109537" indent="0" algn="just">
              <a:lnSpc>
                <a:spcPct val="150000"/>
              </a:lnSpc>
              <a:spcBef>
                <a:spcPts val="0"/>
              </a:spcBef>
              <a:buFont typeface="Courier New" pitchFamily="49" charset="0"/>
              <a:buChar char="o"/>
              <a:defRPr/>
            </a:pPr>
            <a:r>
              <a:rPr lang="pt-PT" sz="2400" dirty="0" smtClean="0">
                <a:latin typeface="Garamond" pitchFamily="18" charset="0"/>
              </a:rPr>
              <a:t> Possibilidade de realizar operações em qualquer unidade da AT;</a:t>
            </a:r>
          </a:p>
          <a:p>
            <a:pPr marL="109537" indent="0" algn="just">
              <a:lnSpc>
                <a:spcPct val="150000"/>
              </a:lnSpc>
              <a:spcBef>
                <a:spcPts val="0"/>
              </a:spcBef>
              <a:buFont typeface="Courier New" pitchFamily="49" charset="0"/>
              <a:buChar char="o"/>
              <a:defRPr/>
            </a:pPr>
            <a:r>
              <a:rPr lang="pt-PT" sz="2400" dirty="0" smtClean="0">
                <a:latin typeface="Garamond" pitchFamily="18" charset="0"/>
                <a:cs typeface="Times New Roman" pitchFamily="18" charset="0"/>
              </a:rPr>
              <a:t> Disponibilidade de informação relativa a todos contribuintes </a:t>
            </a:r>
            <a:r>
              <a:rPr lang="pt-PT" sz="2400" dirty="0" smtClean="0">
                <a:latin typeface="Garamond" pitchFamily="18" charset="0"/>
              </a:rPr>
              <a:t>em qualquer unidade da AT;</a:t>
            </a:r>
          </a:p>
          <a:p>
            <a:pPr marL="109537" indent="0" algn="just">
              <a:lnSpc>
                <a:spcPct val="150000"/>
              </a:lnSpc>
              <a:spcBef>
                <a:spcPts val="0"/>
              </a:spcBef>
              <a:buFont typeface="Courier New" pitchFamily="49" charset="0"/>
              <a:buChar char="o"/>
              <a:defRPr/>
            </a:pPr>
            <a:r>
              <a:rPr lang="pt-PT" sz="2800" dirty="0">
                <a:latin typeface="Garamond" pitchFamily="18" charset="0"/>
              </a:rPr>
              <a:t> </a:t>
            </a:r>
            <a:r>
              <a:rPr lang="pt-PT" sz="2400" dirty="0">
                <a:latin typeface="Garamond" pitchFamily="18" charset="0"/>
              </a:rPr>
              <a:t>Fusão e simplificação de modelos com o mesmo tipo de informação;</a:t>
            </a:r>
          </a:p>
          <a:p>
            <a:pPr marL="109537" indent="0" algn="just">
              <a:lnSpc>
                <a:spcPct val="150000"/>
              </a:lnSpc>
              <a:buFont typeface="Courier New" pitchFamily="49" charset="0"/>
              <a:buChar char="o"/>
              <a:defRPr/>
            </a:pPr>
            <a:endParaRPr lang="pt-PT" sz="2400" dirty="0" smtClean="0">
              <a:latin typeface="Garamond" pitchFamily="18" charset="0"/>
            </a:endParaRPr>
          </a:p>
          <a:p>
            <a:pPr marL="109537" indent="0" algn="just">
              <a:lnSpc>
                <a:spcPct val="150000"/>
              </a:lnSpc>
              <a:buFont typeface="Courier New" pitchFamily="49" charset="0"/>
              <a:buChar char="o"/>
              <a:defRPr/>
            </a:pPr>
            <a:endParaRPr lang="pt-PT" sz="2400" dirty="0" smtClean="0">
              <a:latin typeface="Garamond" pitchFamily="18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286D66-D9AD-4C29-9601-683D17CB3D79}" type="datetime1">
              <a:rPr lang="pt-PT" smtClean="0"/>
              <a:pPr>
                <a:defRPr/>
              </a:pPr>
              <a:t>21-08-2012</a:t>
            </a:fld>
            <a:endParaRPr lang="pt-PT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430713" y="6408738"/>
            <a:ext cx="2351087" cy="365125"/>
          </a:xfrm>
        </p:spPr>
        <p:txBody>
          <a:bodyPr/>
          <a:lstStyle/>
          <a:p>
            <a:pPr>
              <a:defRPr/>
            </a:pPr>
            <a:r>
              <a:rPr lang="pt-PT" dirty="0" smtClean="0"/>
              <a:t>Projecto e-Tributação</a:t>
            </a:r>
            <a:endParaRPr lang="pt-P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6ED0BC-E1A9-4BD6-8B46-A562610388CE}" type="slidenum">
              <a:rPr lang="pt-PT" smtClean="0"/>
              <a:pPr>
                <a:defRPr/>
              </a:pPr>
              <a:t>17</a:t>
            </a:fld>
            <a:endParaRPr lang="pt-PT"/>
          </a:p>
        </p:txBody>
      </p:sp>
      <p:sp>
        <p:nvSpPr>
          <p:cNvPr id="6" name="Rectangle 5"/>
          <p:cNvSpPr/>
          <p:nvPr/>
        </p:nvSpPr>
        <p:spPr>
          <a:xfrm>
            <a:off x="2734574" y="304800"/>
            <a:ext cx="2819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pt-BR" sz="3200" b="1" dirty="0" smtClean="0">
                <a:solidFill>
                  <a:prstClr val="black"/>
                </a:solidFill>
                <a:latin typeface="Garamond" pitchFamily="18" charset="0"/>
              </a:rPr>
              <a:t>Melhorias (1)</a:t>
            </a:r>
            <a:endParaRPr lang="en-US" sz="3200" b="1" dirty="0">
              <a:solidFill>
                <a:prstClr val="black"/>
              </a:solidFill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47496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/>
          <a:lstStyle/>
          <a:p>
            <a:pPr marL="109537" indent="0" algn="just">
              <a:lnSpc>
                <a:spcPct val="150000"/>
              </a:lnSpc>
              <a:buFont typeface="Courier New" pitchFamily="49" charset="0"/>
              <a:buChar char="o"/>
              <a:defRPr/>
            </a:pPr>
            <a:r>
              <a:rPr lang="pt-PT" sz="2400" dirty="0" smtClean="0">
                <a:latin typeface="Garamond" pitchFamily="18" charset="0"/>
              </a:rPr>
              <a:t>Modelos obedecem a uma sequência lógica dos eventos;</a:t>
            </a:r>
          </a:p>
          <a:p>
            <a:pPr marL="109537" indent="0" algn="just">
              <a:lnSpc>
                <a:spcPct val="150000"/>
              </a:lnSpc>
              <a:buFont typeface="Courier New" pitchFamily="49" charset="0"/>
              <a:buChar char="o"/>
              <a:defRPr/>
            </a:pPr>
            <a:r>
              <a:rPr lang="pt-PT" sz="2400" dirty="0" smtClean="0">
                <a:latin typeface="Garamond" pitchFamily="18" charset="0"/>
                <a:cs typeface="Times New Roman" pitchFamily="18" charset="0"/>
              </a:rPr>
              <a:t> Informações adicionais:</a:t>
            </a:r>
          </a:p>
          <a:p>
            <a:pPr marL="365125" lvl="1" indent="0" algn="just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pt-PT" sz="2200" dirty="0" smtClean="0">
                <a:latin typeface="Garamond" pitchFamily="18" charset="0"/>
                <a:cs typeface="Times New Roman" pitchFamily="18" charset="0"/>
              </a:rPr>
              <a:t> 	</a:t>
            </a:r>
            <a:r>
              <a:rPr lang="pt-PT" sz="2000" dirty="0" smtClean="0">
                <a:latin typeface="Garamond" pitchFamily="18" charset="0"/>
              </a:rPr>
              <a:t>Indicação da localização da sede e da actividade principal;</a:t>
            </a:r>
          </a:p>
          <a:p>
            <a:pPr marL="895350" lvl="1" indent="-533400" algn="just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pt-PT" sz="2000" dirty="0" smtClean="0">
                <a:latin typeface="Garamond" pitchFamily="18" charset="0"/>
                <a:cs typeface="Times New Roman" pitchFamily="18" charset="0"/>
              </a:rPr>
              <a:t>	</a:t>
            </a:r>
            <a:r>
              <a:rPr lang="pt-PT" sz="2000" dirty="0" smtClean="0">
                <a:latin typeface="Garamond" pitchFamily="18" charset="0"/>
              </a:rPr>
              <a:t>Indicação dos dados bancários para Pessoas Colectivas ou       Equiparadas;</a:t>
            </a:r>
          </a:p>
          <a:p>
            <a:pPr marL="900113" lvl="1" indent="-534988" algn="just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pt-PT" sz="2000" dirty="0" smtClean="0">
                <a:latin typeface="Garamond" pitchFamily="18" charset="0"/>
              </a:rPr>
              <a:t>Distinção do tratamento das declarações normais das oficiosas;</a:t>
            </a:r>
          </a:p>
          <a:p>
            <a:pPr marL="900113" lvl="1" indent="-534988" algn="just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pt-PT" sz="2000" dirty="0" smtClean="0">
                <a:latin typeface="Garamond" pitchFamily="18" charset="0"/>
              </a:rPr>
              <a:t> Aplicação do CAE REV 2;</a:t>
            </a:r>
          </a:p>
          <a:p>
            <a:pPr marL="900113" lvl="1" indent="-534988" algn="just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pt-PT" sz="2000" dirty="0" smtClean="0">
                <a:latin typeface="Garamond" pitchFamily="18" charset="0"/>
              </a:rPr>
              <a:t>Aplicação do novo Classificador Territorial;</a:t>
            </a:r>
          </a:p>
          <a:p>
            <a:pPr marL="109537" indent="0" algn="just">
              <a:lnSpc>
                <a:spcPct val="150000"/>
              </a:lnSpc>
              <a:buFont typeface="Courier New" pitchFamily="49" charset="0"/>
              <a:buChar char="o"/>
              <a:defRPr/>
            </a:pPr>
            <a:r>
              <a:rPr lang="pt-PT" sz="2400" dirty="0" smtClean="0">
                <a:latin typeface="Garamond" pitchFamily="18" charset="0"/>
              </a:rPr>
              <a:t> Actualizações futuras  com recurso a </a:t>
            </a:r>
            <a:r>
              <a:rPr lang="pt-PT" sz="2400" i="1" dirty="0" smtClean="0">
                <a:latin typeface="Garamond" pitchFamily="18" charset="0"/>
              </a:rPr>
              <a:t>Internet </a:t>
            </a:r>
            <a:r>
              <a:rPr lang="pt-PT" sz="2400" dirty="0" smtClean="0">
                <a:latin typeface="Garamond" pitchFamily="18" charset="0"/>
              </a:rPr>
              <a:t>(via portal);</a:t>
            </a:r>
          </a:p>
          <a:p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286D66-D9AD-4C29-9601-683D17CB3D79}" type="datetime1">
              <a:rPr lang="pt-PT" smtClean="0"/>
              <a:pPr>
                <a:defRPr/>
              </a:pPr>
              <a:t>21-08-2012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Projecto e-Tributação</a:t>
            </a:r>
            <a:endParaRPr lang="pt-P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6ED0BC-E1A9-4BD6-8B46-A562610388CE}" type="slidenum">
              <a:rPr lang="pt-PT" smtClean="0"/>
              <a:pPr>
                <a:defRPr/>
              </a:pPr>
              <a:t>18</a:t>
            </a:fld>
            <a:endParaRPr lang="pt-PT"/>
          </a:p>
        </p:txBody>
      </p:sp>
      <p:sp>
        <p:nvSpPr>
          <p:cNvPr id="6" name="Rectangle 5"/>
          <p:cNvSpPr/>
          <p:nvPr/>
        </p:nvSpPr>
        <p:spPr>
          <a:xfrm>
            <a:off x="228600" y="228600"/>
            <a:ext cx="8686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pt-BR" sz="3200" b="1" dirty="0" smtClean="0">
                <a:solidFill>
                  <a:prstClr val="black"/>
                </a:solidFill>
                <a:latin typeface="Garamond" pitchFamily="18" charset="0"/>
              </a:rPr>
              <a:t>Melhorias (2)</a:t>
            </a:r>
            <a:endParaRPr lang="en-US" sz="3200" b="1" dirty="0">
              <a:solidFill>
                <a:prstClr val="black"/>
              </a:solidFill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Slide Number Placeholder 4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C985810-D4E1-42E9-877D-5FD15869BF1A}" type="slidenum">
              <a:rPr lang="pt-P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pt-PT" smtClean="0"/>
          </a:p>
        </p:txBody>
      </p:sp>
      <p:sp>
        <p:nvSpPr>
          <p:cNvPr id="18435" name="TextBox 4"/>
          <p:cNvSpPr txBox="1">
            <a:spLocks noChangeArrowheads="1"/>
          </p:cNvSpPr>
          <p:nvPr/>
        </p:nvSpPr>
        <p:spPr bwMode="auto">
          <a:xfrm>
            <a:off x="1066800" y="381000"/>
            <a:ext cx="6858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66713" indent="-285750" algn="ctr"/>
            <a:r>
              <a:rPr lang="pt-PT" sz="3600" b="1" dirty="0">
                <a:latin typeface="Garamond" pitchFamily="18" charset="0"/>
              </a:rPr>
              <a:t>Fim</a:t>
            </a:r>
            <a:endParaRPr lang="en-US" sz="3600" b="1" dirty="0">
              <a:latin typeface="Garamond" pitchFamily="18" charset="0"/>
            </a:endParaRPr>
          </a:p>
        </p:txBody>
      </p:sp>
      <p:sp>
        <p:nvSpPr>
          <p:cNvPr id="18436" name="TextBox 7"/>
          <p:cNvSpPr txBox="1">
            <a:spLocks noChangeArrowheads="1"/>
          </p:cNvSpPr>
          <p:nvPr/>
        </p:nvSpPr>
        <p:spPr bwMode="auto">
          <a:xfrm>
            <a:off x="1295400" y="6324600"/>
            <a:ext cx="6324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PT" b="1" dirty="0">
                <a:latin typeface="Garamond" pitchFamily="18" charset="0"/>
              </a:rPr>
              <a:t>Projecto e-Tributação</a:t>
            </a:r>
          </a:p>
        </p:txBody>
      </p:sp>
      <p:sp>
        <p:nvSpPr>
          <p:cNvPr id="7" name="Rectangle 6"/>
          <p:cNvSpPr/>
          <p:nvPr/>
        </p:nvSpPr>
        <p:spPr>
          <a:xfrm>
            <a:off x="1066800" y="2438400"/>
            <a:ext cx="7086600" cy="2214265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perspectiveAbove"/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prstTxWarp prst="textWave2">
              <a:avLst/>
            </a:prstTxWarp>
            <a:spAutoFit/>
          </a:bodyPr>
          <a:lstStyle/>
          <a:p>
            <a:pPr algn="ctr">
              <a:defRPr/>
            </a:pPr>
            <a:r>
              <a:rPr lang="pt-PT" sz="5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Andalus" pitchFamily="18" charset="-78"/>
                <a:cs typeface="Andalus" pitchFamily="18" charset="-78"/>
              </a:rPr>
              <a:t>Gratos pela Atenção</a:t>
            </a:r>
            <a:endParaRPr lang="en-US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1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/>
          <a:lstStyle/>
          <a:p>
            <a:pPr>
              <a:lnSpc>
                <a:spcPct val="125000"/>
              </a:lnSpc>
              <a:buNone/>
            </a:pPr>
            <a:r>
              <a:rPr lang="en-ZA" sz="2600" dirty="0" smtClean="0">
                <a:latin typeface="Garamond" pitchFamily="18" charset="0"/>
              </a:rPr>
              <a:t> </a:t>
            </a:r>
            <a:r>
              <a:rPr lang="pt-PT" sz="2800" dirty="0" smtClean="0">
                <a:latin typeface="Garamond" pitchFamily="18" charset="0"/>
              </a:rPr>
              <a:t>A apresentação está estruturada em 5 pontos principais:</a:t>
            </a:r>
          </a:p>
          <a:p>
            <a:pPr>
              <a:lnSpc>
                <a:spcPct val="125000"/>
              </a:lnSpc>
              <a:buFont typeface="Courier New" pitchFamily="49" charset="0"/>
              <a:buChar char="o"/>
            </a:pPr>
            <a:r>
              <a:rPr lang="pt-PT" sz="2800" dirty="0" smtClean="0">
                <a:latin typeface="Garamond" pitchFamily="18" charset="0"/>
              </a:rPr>
              <a:t>Contextualização;</a:t>
            </a:r>
          </a:p>
          <a:p>
            <a:pPr>
              <a:lnSpc>
                <a:spcPct val="125000"/>
              </a:lnSpc>
              <a:buFont typeface="Courier New" pitchFamily="49" charset="0"/>
              <a:buChar char="o"/>
            </a:pPr>
            <a:r>
              <a:rPr lang="pt-PT" sz="2800" dirty="0" smtClean="0">
                <a:latin typeface="Garamond" pitchFamily="18" charset="0"/>
              </a:rPr>
              <a:t>Introdução;</a:t>
            </a:r>
          </a:p>
          <a:p>
            <a:pPr>
              <a:lnSpc>
                <a:spcPct val="125000"/>
              </a:lnSpc>
              <a:buFont typeface="Courier New" pitchFamily="49" charset="0"/>
              <a:buChar char="o"/>
            </a:pPr>
            <a:r>
              <a:rPr lang="pt-PT" sz="2800" dirty="0" smtClean="0">
                <a:latin typeface="Garamond" pitchFamily="18" charset="0"/>
              </a:rPr>
              <a:t>Objectivos;</a:t>
            </a:r>
          </a:p>
          <a:p>
            <a:pPr>
              <a:lnSpc>
                <a:spcPct val="125000"/>
              </a:lnSpc>
              <a:buFont typeface="Courier New" pitchFamily="49" charset="0"/>
              <a:buChar char="o"/>
            </a:pPr>
            <a:r>
              <a:rPr lang="pt-PT" sz="2800" dirty="0" smtClean="0">
                <a:latin typeface="Garamond" pitchFamily="18" charset="0"/>
              </a:rPr>
              <a:t>Implementação;</a:t>
            </a:r>
          </a:p>
          <a:p>
            <a:pPr lvl="1">
              <a:lnSpc>
                <a:spcPct val="125000"/>
              </a:lnSpc>
              <a:buFont typeface="Arial" pitchFamily="34" charset="0"/>
              <a:buChar char="•"/>
            </a:pPr>
            <a:r>
              <a:rPr lang="pt-PT" sz="2400" dirty="0" smtClean="0">
                <a:latin typeface="Garamond" pitchFamily="18" charset="0"/>
              </a:rPr>
              <a:t>Cronograma de Implementação;</a:t>
            </a:r>
          </a:p>
          <a:p>
            <a:pPr lvl="1">
              <a:lnSpc>
                <a:spcPct val="125000"/>
              </a:lnSpc>
              <a:buFont typeface="Arial" pitchFamily="34" charset="0"/>
              <a:buChar char="•"/>
            </a:pPr>
            <a:r>
              <a:rPr lang="pt-PT" sz="2400" dirty="0" smtClean="0">
                <a:latin typeface="Garamond" pitchFamily="18" charset="0"/>
              </a:rPr>
              <a:t>Impacto para o Contribuinte; e</a:t>
            </a:r>
          </a:p>
          <a:p>
            <a:pPr lvl="1">
              <a:lnSpc>
                <a:spcPct val="125000"/>
              </a:lnSpc>
              <a:buFont typeface="Arial" pitchFamily="34" charset="0"/>
              <a:buChar char="•"/>
            </a:pPr>
            <a:r>
              <a:rPr lang="pt-PT" sz="2400" dirty="0" smtClean="0">
                <a:latin typeface="Garamond" pitchFamily="18" charset="0"/>
              </a:rPr>
              <a:t>Impacto para a AT.</a:t>
            </a:r>
          </a:p>
          <a:p>
            <a:pPr>
              <a:lnSpc>
                <a:spcPct val="125000"/>
              </a:lnSpc>
              <a:buFont typeface="Courier New" pitchFamily="49" charset="0"/>
              <a:buChar char="o"/>
            </a:pPr>
            <a:r>
              <a:rPr lang="pt-PT" sz="2800" dirty="0" smtClean="0">
                <a:latin typeface="Garamond" pitchFamily="18" charset="0"/>
              </a:rPr>
              <a:t>Melhorias.</a:t>
            </a:r>
            <a:endParaRPr lang="pt-PT" sz="2800" dirty="0">
              <a:latin typeface="Garamond" pitchFamily="18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286D66-D9AD-4C29-9601-683D17CB3D79}" type="datetime1">
              <a:rPr lang="pt-PT" smtClean="0"/>
              <a:pPr>
                <a:defRPr/>
              </a:pPr>
              <a:t>21-08-2012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Projecto e-Tributação</a:t>
            </a:r>
            <a:endParaRPr lang="pt-P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6ED0BC-E1A9-4BD6-8B46-A562610388CE}" type="slidenum">
              <a:rPr lang="pt-PT" smtClean="0"/>
              <a:pPr>
                <a:defRPr/>
              </a:pPr>
              <a:t>2</a:t>
            </a:fld>
            <a:endParaRPr lang="pt-PT"/>
          </a:p>
        </p:txBody>
      </p:sp>
      <p:sp>
        <p:nvSpPr>
          <p:cNvPr id="6" name="Rectangle 5"/>
          <p:cNvSpPr/>
          <p:nvPr/>
        </p:nvSpPr>
        <p:spPr>
          <a:xfrm>
            <a:off x="1752600" y="495300"/>
            <a:ext cx="4953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3200" b="1" dirty="0" smtClean="0">
                <a:latin typeface="Garamond" pitchFamily="18" charset="0"/>
                <a:cs typeface="Times New Roman" pitchFamily="18" charset="0"/>
              </a:rPr>
              <a:t>Estrutura da Apresentação</a:t>
            </a:r>
            <a:endParaRPr lang="en-ZA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286D66-D9AD-4C29-9601-683D17CB3D79}" type="datetime1">
              <a:rPr lang="pt-PT" smtClean="0"/>
              <a:pPr>
                <a:defRPr/>
              </a:pPr>
              <a:t>21-08-2012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Projecto e-Tributação</a:t>
            </a:r>
            <a:endParaRPr lang="pt-P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6ED0BC-E1A9-4BD6-8B46-A562610388CE}" type="slidenum">
              <a:rPr lang="pt-PT" smtClean="0"/>
              <a:pPr>
                <a:defRPr/>
              </a:pPr>
              <a:t>3</a:t>
            </a:fld>
            <a:endParaRPr lang="pt-PT"/>
          </a:p>
        </p:txBody>
      </p:sp>
      <p:sp>
        <p:nvSpPr>
          <p:cNvPr id="6" name="Rectangle 3"/>
          <p:cNvSpPr txBox="1">
            <a:spLocks/>
          </p:cNvSpPr>
          <p:nvPr/>
        </p:nvSpPr>
        <p:spPr bwMode="auto">
          <a:xfrm>
            <a:off x="228600" y="1312862"/>
            <a:ext cx="8610600" cy="5011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0" fontAlgn="base" hangingPunct="0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just">
              <a:lnSpc>
                <a:spcPct val="125000"/>
              </a:lnSpc>
            </a:pPr>
            <a:r>
              <a:rPr lang="pt-PT" sz="2400" dirty="0" smtClean="0">
                <a:latin typeface="Garamond" pitchFamily="18" charset="0"/>
              </a:rPr>
              <a:t>A aprova</a:t>
            </a:r>
            <a:r>
              <a:rPr lang="en-US" sz="2400" dirty="0" err="1" smtClean="0">
                <a:latin typeface="Garamond" pitchFamily="18" charset="0"/>
              </a:rPr>
              <a:t>çã</a:t>
            </a:r>
            <a:r>
              <a:rPr lang="pt-PT" sz="2400" dirty="0" smtClean="0">
                <a:latin typeface="Garamond" pitchFamily="18" charset="0"/>
              </a:rPr>
              <a:t>o do PDTI (Plano Director de TIs) em 2007;</a:t>
            </a:r>
          </a:p>
          <a:p>
            <a:pPr algn="just">
              <a:lnSpc>
                <a:spcPct val="125000"/>
              </a:lnSpc>
            </a:pPr>
            <a:r>
              <a:rPr lang="pt-PT" sz="2400" dirty="0" smtClean="0">
                <a:latin typeface="Garamond" pitchFamily="18" charset="0"/>
              </a:rPr>
              <a:t>A aquisição em 2008 do ETM (</a:t>
            </a:r>
            <a:r>
              <a:rPr lang="pt-PT" sz="2400" i="1" dirty="0" smtClean="0">
                <a:latin typeface="Garamond" pitchFamily="18" charset="0"/>
              </a:rPr>
              <a:t>Enterprise Taxation Management)</a:t>
            </a:r>
            <a:r>
              <a:rPr lang="pt-PT" sz="2400" dirty="0" smtClean="0">
                <a:latin typeface="Garamond" pitchFamily="18" charset="0"/>
              </a:rPr>
              <a:t>;</a:t>
            </a:r>
          </a:p>
          <a:p>
            <a:pPr algn="just">
              <a:lnSpc>
                <a:spcPct val="125000"/>
              </a:lnSpc>
            </a:pPr>
            <a:r>
              <a:rPr lang="pt-PT" sz="2400" dirty="0" smtClean="0">
                <a:latin typeface="Garamond" pitchFamily="18" charset="0"/>
              </a:rPr>
              <a:t>A aprovação do Modelo Conceptual do Projecto em 2009;</a:t>
            </a:r>
          </a:p>
          <a:p>
            <a:pPr algn="just">
              <a:lnSpc>
                <a:spcPct val="125000"/>
              </a:lnSpc>
            </a:pPr>
            <a:r>
              <a:rPr lang="pt-PT" sz="2400" dirty="0" smtClean="0">
                <a:latin typeface="Garamond" pitchFamily="18" charset="0"/>
              </a:rPr>
              <a:t>A aprovação do Plano Estrat</a:t>
            </a:r>
            <a:r>
              <a:rPr lang="en-US" sz="2400" dirty="0" smtClean="0">
                <a:latin typeface="Garamond" pitchFamily="18" charset="0"/>
              </a:rPr>
              <a:t>é</a:t>
            </a:r>
            <a:r>
              <a:rPr lang="pt-PT" sz="2400" dirty="0" smtClean="0">
                <a:latin typeface="Garamond" pitchFamily="18" charset="0"/>
              </a:rPr>
              <a:t>gico do e-Tributação em 2010;</a:t>
            </a:r>
          </a:p>
          <a:p>
            <a:pPr algn="just">
              <a:lnSpc>
                <a:spcPct val="125000"/>
              </a:lnSpc>
            </a:pPr>
            <a:r>
              <a:rPr lang="pt-PT" sz="2400" dirty="0" smtClean="0">
                <a:latin typeface="Garamond" pitchFamily="18" charset="0"/>
              </a:rPr>
              <a:t>Memorando de Entendimento AT/CEDSIF em Junho de 2010;</a:t>
            </a:r>
          </a:p>
          <a:p>
            <a:pPr algn="just">
              <a:lnSpc>
                <a:spcPct val="125000"/>
              </a:lnSpc>
            </a:pPr>
            <a:r>
              <a:rPr lang="pt-PT" sz="2400" dirty="0" smtClean="0">
                <a:latin typeface="Garamond" pitchFamily="18" charset="0"/>
              </a:rPr>
              <a:t>Reestruturação do Projecto em Agosto de 2010;</a:t>
            </a:r>
          </a:p>
          <a:p>
            <a:pPr algn="just">
              <a:lnSpc>
                <a:spcPct val="125000"/>
              </a:lnSpc>
            </a:pPr>
            <a:r>
              <a:rPr lang="pt-PT" sz="2400" dirty="0" smtClean="0">
                <a:latin typeface="Garamond" pitchFamily="18" charset="0"/>
              </a:rPr>
              <a:t>Aprovação da Estratégia de Implementação em 2011; </a:t>
            </a:r>
          </a:p>
          <a:p>
            <a:pPr algn="just">
              <a:lnSpc>
                <a:spcPct val="125000"/>
              </a:lnSpc>
            </a:pPr>
            <a:r>
              <a:rPr lang="pt-PT" sz="2400" dirty="0" smtClean="0">
                <a:latin typeface="Garamond" pitchFamily="18" charset="0"/>
              </a:rPr>
              <a:t>Actualização de ETM para ETPM </a:t>
            </a:r>
            <a:r>
              <a:rPr lang="pt-PT" sz="2400" dirty="0">
                <a:latin typeface="Garamond" pitchFamily="18" charset="0"/>
              </a:rPr>
              <a:t>(</a:t>
            </a:r>
            <a:r>
              <a:rPr lang="pt-PT" sz="2400" i="1" dirty="0">
                <a:latin typeface="Garamond" pitchFamily="18" charset="0"/>
              </a:rPr>
              <a:t>Enterprise Taxation </a:t>
            </a:r>
            <a:r>
              <a:rPr lang="pt-PT" sz="2400" i="1" dirty="0" smtClean="0">
                <a:latin typeface="Garamond" pitchFamily="18" charset="0"/>
              </a:rPr>
              <a:t>and Police Management)</a:t>
            </a:r>
            <a:r>
              <a:rPr lang="pt-PT" sz="2400" dirty="0" smtClean="0">
                <a:latin typeface="Garamond" pitchFamily="18" charset="0"/>
              </a:rPr>
              <a:t>; e</a:t>
            </a:r>
            <a:endParaRPr lang="pt-PT" sz="2400" dirty="0">
              <a:latin typeface="Garamond" pitchFamily="18" charset="0"/>
            </a:endParaRPr>
          </a:p>
          <a:p>
            <a:pPr algn="just">
              <a:lnSpc>
                <a:spcPct val="125000"/>
              </a:lnSpc>
            </a:pPr>
            <a:r>
              <a:rPr lang="pt-PT" sz="2400" dirty="0" smtClean="0">
                <a:latin typeface="Garamond" pitchFamily="18" charset="0"/>
              </a:rPr>
              <a:t>Finalização do Modelo de Negócio em 2011.</a:t>
            </a:r>
          </a:p>
        </p:txBody>
      </p:sp>
      <p:sp>
        <p:nvSpPr>
          <p:cNvPr id="7" name="Rectangle 6"/>
          <p:cNvSpPr/>
          <p:nvPr/>
        </p:nvSpPr>
        <p:spPr>
          <a:xfrm>
            <a:off x="1752600" y="495300"/>
            <a:ext cx="4953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3200" b="1" dirty="0">
                <a:latin typeface="Garamond" pitchFamily="18" charset="0"/>
                <a:cs typeface="Times New Roman" pitchFamily="18" charset="0"/>
              </a:rPr>
              <a:t>Contextualiza</a:t>
            </a:r>
            <a:r>
              <a:rPr lang="en-US" sz="3200" b="1" dirty="0" err="1">
                <a:latin typeface="Garamond" pitchFamily="18" charset="0"/>
                <a:cs typeface="Times New Roman" pitchFamily="18" charset="0"/>
              </a:rPr>
              <a:t>çã</a:t>
            </a:r>
            <a:r>
              <a:rPr lang="pt-PT" sz="3200" b="1" dirty="0">
                <a:latin typeface="Garamond" pitchFamily="18" charset="0"/>
                <a:cs typeface="Times New Roman" pitchFamily="18" charset="0"/>
              </a:rPr>
              <a:t>o</a:t>
            </a:r>
            <a:endParaRPr lang="en-ZA" sz="3200" b="1" dirty="0">
              <a:latin typeface="Garamond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71048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286D66-D9AD-4C29-9601-683D17CB3D79}" type="datetime1">
              <a:rPr lang="pt-PT" smtClean="0"/>
              <a:pPr>
                <a:defRPr/>
              </a:pPr>
              <a:t>21-08-2012</a:t>
            </a:fld>
            <a:endParaRPr lang="pt-PT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Projecto e-Tributação</a:t>
            </a:r>
            <a:endParaRPr lang="pt-P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6ED0BC-E1A9-4BD6-8B46-A562610388CE}" type="slidenum">
              <a:rPr lang="pt-PT" smtClean="0"/>
              <a:pPr>
                <a:defRPr/>
              </a:pPr>
              <a:t>4</a:t>
            </a:fld>
            <a:endParaRPr lang="pt-PT"/>
          </a:p>
        </p:txBody>
      </p:sp>
      <p:sp>
        <p:nvSpPr>
          <p:cNvPr id="6" name="Rectangle 3"/>
          <p:cNvSpPr txBox="1">
            <a:spLocks/>
          </p:cNvSpPr>
          <p:nvPr/>
        </p:nvSpPr>
        <p:spPr bwMode="auto">
          <a:xfrm>
            <a:off x="228600" y="1219200"/>
            <a:ext cx="8610600" cy="493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0" fontAlgn="base" hangingPunct="0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just">
              <a:lnSpc>
                <a:spcPct val="125000"/>
              </a:lnSpc>
            </a:pPr>
            <a:r>
              <a:rPr lang="pt-PT" sz="2600" dirty="0" smtClean="0">
                <a:latin typeface="Garamond" pitchFamily="18" charset="0"/>
              </a:rPr>
              <a:t>Para resolver as constatações do PDTI, foram criados:</a:t>
            </a:r>
          </a:p>
          <a:p>
            <a:pPr lvl="1" algn="just">
              <a:lnSpc>
                <a:spcPct val="125000"/>
              </a:lnSpc>
              <a:buFont typeface="Wingdings" pitchFamily="2" charset="2"/>
              <a:buChar char="Ø"/>
            </a:pPr>
            <a:r>
              <a:rPr lang="pt-PT" sz="2600" b="1" dirty="0" smtClean="0">
                <a:latin typeface="Garamond" pitchFamily="18" charset="0"/>
              </a:rPr>
              <a:t>Projecto JUE </a:t>
            </a:r>
            <a:r>
              <a:rPr lang="pt-PT" sz="2600" dirty="0" smtClean="0">
                <a:latin typeface="Garamond" pitchFamily="18" charset="0"/>
              </a:rPr>
              <a:t>– para a gestão da área Aduaneira; e</a:t>
            </a:r>
          </a:p>
          <a:p>
            <a:pPr lvl="1" algn="just">
              <a:lnSpc>
                <a:spcPct val="125000"/>
              </a:lnSpc>
              <a:buFont typeface="Wingdings" pitchFamily="2" charset="2"/>
              <a:buChar char="Ø"/>
            </a:pPr>
            <a:r>
              <a:rPr lang="pt-PT" sz="2600" b="1" dirty="0" smtClean="0">
                <a:latin typeface="Garamond" pitchFamily="18" charset="0"/>
              </a:rPr>
              <a:t>Projecto e-Tributação  </a:t>
            </a:r>
            <a:r>
              <a:rPr lang="pt-PT" sz="2600" dirty="0" smtClean="0">
                <a:latin typeface="Garamond" pitchFamily="18" charset="0"/>
              </a:rPr>
              <a:t>- para a gestão da área de impostos internos.</a:t>
            </a:r>
          </a:p>
          <a:p>
            <a:pPr algn="just">
              <a:lnSpc>
                <a:spcPct val="125000"/>
              </a:lnSpc>
            </a:pPr>
            <a:r>
              <a:rPr lang="pt-PT" sz="2600" dirty="0" smtClean="0">
                <a:latin typeface="Garamond" pitchFamily="18" charset="0"/>
              </a:rPr>
              <a:t>Por questões de financiamento e para garantir o alcance dos objectivos do e-Tributação foi criado mais um projecto</a:t>
            </a:r>
          </a:p>
          <a:p>
            <a:pPr lvl="1" algn="just">
              <a:lnSpc>
                <a:spcPct val="125000"/>
              </a:lnSpc>
              <a:buFont typeface="Wingdings" pitchFamily="2" charset="2"/>
              <a:buChar char="Ø"/>
            </a:pPr>
            <a:r>
              <a:rPr lang="pt-PT" sz="2600" b="1" dirty="0" smtClean="0">
                <a:latin typeface="Garamond" pitchFamily="18" charset="0"/>
              </a:rPr>
              <a:t>Projecto de Modernização dos serviços do contribuinte </a:t>
            </a:r>
            <a:r>
              <a:rPr lang="pt-PT" sz="2600" dirty="0" smtClean="0">
                <a:latin typeface="Garamond" pitchFamily="18" charset="0"/>
              </a:rPr>
              <a:t>para implementação duma Central de Atendimento (</a:t>
            </a:r>
            <a:r>
              <a:rPr lang="pt-PT" sz="2600" i="1" dirty="0" smtClean="0">
                <a:latin typeface="Garamond" pitchFamily="18" charset="0"/>
              </a:rPr>
              <a:t>Call Center</a:t>
            </a:r>
            <a:r>
              <a:rPr lang="pt-PT" sz="2600" dirty="0" smtClean="0">
                <a:latin typeface="Garamond" pitchFamily="18" charset="0"/>
              </a:rPr>
              <a:t>) e Portal do Contribuinte</a:t>
            </a:r>
            <a:r>
              <a:rPr lang="pt-PT" sz="2600" dirty="0">
                <a:latin typeface="Garamond" pitchFamily="18" charset="0"/>
              </a:rPr>
              <a:t>.</a:t>
            </a:r>
            <a:endParaRPr lang="pt-PT" sz="2600" dirty="0" smtClean="0">
              <a:latin typeface="Garamond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52600" y="228600"/>
            <a:ext cx="4953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3200" b="1" dirty="0" smtClean="0">
                <a:latin typeface="Garamond" pitchFamily="18" charset="0"/>
                <a:cs typeface="Times New Roman" pitchFamily="18" charset="0"/>
              </a:rPr>
              <a:t>Introdu</a:t>
            </a:r>
            <a:r>
              <a:rPr lang="en-US" sz="3200" b="1" dirty="0" err="1" smtClean="0">
                <a:latin typeface="Garamond" pitchFamily="18" charset="0"/>
                <a:cs typeface="Times New Roman" pitchFamily="18" charset="0"/>
              </a:rPr>
              <a:t>çã</a:t>
            </a:r>
            <a:r>
              <a:rPr lang="pt-PT" sz="3200" b="1" dirty="0" smtClean="0">
                <a:latin typeface="Garamond" pitchFamily="18" charset="0"/>
                <a:cs typeface="Times New Roman" pitchFamily="18" charset="0"/>
              </a:rPr>
              <a:t>o (1)</a:t>
            </a:r>
            <a:endParaRPr lang="en-ZA" sz="3200" b="1" dirty="0">
              <a:latin typeface="Garamond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48854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6ED0BC-E1A9-4BD6-8B46-A562610388CE}" type="slidenum">
              <a:rPr lang="pt-PT" smtClean="0"/>
              <a:pPr>
                <a:defRPr/>
              </a:pPr>
              <a:t>5</a:t>
            </a:fld>
            <a:endParaRPr lang="pt-PT"/>
          </a:p>
        </p:txBody>
      </p:sp>
      <p:sp>
        <p:nvSpPr>
          <p:cNvPr id="8" name="Content Placeholder 1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2590800"/>
          </a:xfrm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pt-PT" b="1" u="sng" dirty="0" smtClean="0">
                <a:latin typeface="Garamond" pitchFamily="18" charset="0"/>
              </a:rPr>
              <a:t>AT</a:t>
            </a:r>
          </a:p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/>
            </a:pPr>
            <a:r>
              <a:rPr lang="pt-PT" sz="2400" dirty="0" smtClean="0">
                <a:latin typeface="Garamond" pitchFamily="18" charset="0"/>
              </a:rPr>
              <a:t>Elaborar o Modelo de Negócio</a:t>
            </a:r>
          </a:p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/>
            </a:pPr>
            <a:r>
              <a:rPr lang="pt-PT" sz="2400" dirty="0" smtClean="0">
                <a:latin typeface="Garamond" pitchFamily="18" charset="0"/>
              </a:rPr>
              <a:t>Garantir </a:t>
            </a:r>
            <a:r>
              <a:rPr lang="pt-PT" sz="2400" dirty="0" smtClean="0">
                <a:latin typeface="Garamond" pitchFamily="18" charset="0"/>
              </a:rPr>
              <a:t>a gestão </a:t>
            </a:r>
            <a:r>
              <a:rPr lang="pt-PT" sz="2400" dirty="0" smtClean="0">
                <a:latin typeface="Garamond" pitchFamily="18" charset="0"/>
              </a:rPr>
              <a:t>geral do Projecto</a:t>
            </a:r>
          </a:p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/>
            </a:pPr>
            <a:r>
              <a:rPr lang="pt-PT" sz="2400" dirty="0" smtClean="0">
                <a:latin typeface="Garamond" pitchFamily="18" charset="0"/>
              </a:rPr>
              <a:t>Coordenar o reporte no </a:t>
            </a:r>
            <a:r>
              <a:rPr lang="pt-PT" sz="2400" dirty="0" err="1" smtClean="0">
                <a:latin typeface="Garamond" pitchFamily="18" charset="0"/>
              </a:rPr>
              <a:t>Projecto</a:t>
            </a:r>
            <a:endParaRPr lang="pt-PT" sz="2400" dirty="0" smtClean="0">
              <a:latin typeface="Garamond" pitchFamily="18" charset="0"/>
            </a:endParaRPr>
          </a:p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/>
            </a:pPr>
            <a:r>
              <a:rPr lang="pt-PT" sz="2400" dirty="0" smtClean="0">
                <a:latin typeface="Garamond" pitchFamily="18" charset="0"/>
              </a:rPr>
              <a:t>Realizar os testes de Aceitação</a:t>
            </a:r>
          </a:p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/>
            </a:pPr>
            <a:r>
              <a:rPr lang="pt-PT" sz="2400" dirty="0" smtClean="0">
                <a:latin typeface="Garamond" pitchFamily="18" charset="0"/>
              </a:rPr>
              <a:t>Instalar os Sites Funcionais (DAFs) e Formar Utilizadores</a:t>
            </a:r>
          </a:p>
        </p:txBody>
      </p:sp>
      <p:sp>
        <p:nvSpPr>
          <p:cNvPr id="9" name="Content Placeholder 1"/>
          <p:cNvSpPr txBox="1">
            <a:spLocks/>
          </p:cNvSpPr>
          <p:nvPr/>
        </p:nvSpPr>
        <p:spPr bwMode="auto">
          <a:xfrm>
            <a:off x="457200" y="4495800"/>
            <a:ext cx="82296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PT" sz="2700" b="1" u="sng" dirty="0" smtClean="0">
                <a:latin typeface="Garamond" pitchFamily="18" charset="0"/>
                <a:cs typeface="+mn-cs"/>
              </a:rPr>
              <a:t>CEDSIF (</a:t>
            </a:r>
            <a:r>
              <a:rPr lang="pt-PT" sz="2000" b="1" u="sng" dirty="0" smtClean="0">
                <a:latin typeface="Garamond" pitchFamily="18" charset="0"/>
                <a:cs typeface="+mn-cs"/>
              </a:rPr>
              <a:t>Centro de Desenvolvimento de Sistemas de </a:t>
            </a:r>
            <a:r>
              <a:rPr lang="pt-PT" sz="2000" b="1" u="sng" dirty="0">
                <a:latin typeface="Garamond" pitchFamily="18" charset="0"/>
                <a:cs typeface="+mn-cs"/>
              </a:rPr>
              <a:t>Informação </a:t>
            </a:r>
            <a:r>
              <a:rPr lang="pt-PT" sz="2000" b="1" u="sng" dirty="0" smtClean="0">
                <a:latin typeface="Garamond" pitchFamily="18" charset="0"/>
                <a:cs typeface="+mn-cs"/>
              </a:rPr>
              <a:t>de </a:t>
            </a:r>
            <a:r>
              <a:rPr lang="pt-PT" sz="2000" b="1" u="sng" dirty="0" smtClean="0">
                <a:latin typeface="Garamond" pitchFamily="18" charset="0"/>
                <a:cs typeface="+mn-cs"/>
              </a:rPr>
              <a:t>Fin</a:t>
            </a:r>
            <a:r>
              <a:rPr lang="pt-PT" sz="2000" b="1" u="sng" dirty="0">
                <a:latin typeface="Garamond" pitchFamily="18" charset="0"/>
                <a:cs typeface="+mn-cs"/>
              </a:rPr>
              <a:t>anças</a:t>
            </a:r>
            <a:r>
              <a:rPr lang="pt-PT" sz="2700" b="1" u="sng" dirty="0" smtClean="0">
                <a:latin typeface="Garamond" pitchFamily="18" charset="0"/>
                <a:cs typeface="+mn-cs"/>
              </a:rPr>
              <a:t>)</a:t>
            </a:r>
            <a:endParaRPr lang="pt-PT" sz="2700" b="1" u="sng" dirty="0">
              <a:latin typeface="Garamond" pitchFamily="18" charset="0"/>
              <a:cs typeface="+mn-cs"/>
            </a:endParaRPr>
          </a:p>
          <a:p>
            <a:pPr marL="365125" indent="-255588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/>
            </a:pPr>
            <a:r>
              <a:rPr lang="pt-PT" sz="2400" dirty="0">
                <a:latin typeface="Garamond" pitchFamily="18" charset="0"/>
                <a:cs typeface="+mn-cs"/>
              </a:rPr>
              <a:t>Gerir as </a:t>
            </a:r>
            <a:r>
              <a:rPr lang="pt-PT" sz="2400" dirty="0" err="1">
                <a:latin typeface="Garamond" pitchFamily="18" charset="0"/>
                <a:cs typeface="+mn-cs"/>
              </a:rPr>
              <a:t>TICs</a:t>
            </a:r>
            <a:endParaRPr lang="pt-PT" sz="2400" dirty="0">
              <a:latin typeface="Garamond" pitchFamily="18" charset="0"/>
              <a:cs typeface="+mn-cs"/>
            </a:endParaRPr>
          </a:p>
          <a:p>
            <a:pPr marL="365125" indent="-255588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/>
            </a:pPr>
            <a:r>
              <a:rPr lang="pt-PT" sz="2400" dirty="0">
                <a:latin typeface="Garamond" pitchFamily="18" charset="0"/>
                <a:cs typeface="+mn-cs"/>
              </a:rPr>
              <a:t>Desenhar e Desenvolver o Sistema</a:t>
            </a:r>
          </a:p>
          <a:p>
            <a:pPr marL="365125" indent="-255588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/>
            </a:pPr>
            <a:r>
              <a:rPr lang="pt-PT" sz="2400" dirty="0">
                <a:latin typeface="Garamond" pitchFamily="18" charset="0"/>
                <a:cs typeface="+mn-cs"/>
              </a:rPr>
              <a:t>Implementar o Centro de </a:t>
            </a:r>
            <a:r>
              <a:rPr lang="pt-PT" sz="2400" dirty="0" smtClean="0">
                <a:latin typeface="Garamond" pitchFamily="18" charset="0"/>
                <a:cs typeface="+mn-cs"/>
              </a:rPr>
              <a:t>Dados para alojar o sistema</a:t>
            </a:r>
            <a:endParaRPr lang="pt-PT" sz="2400" dirty="0">
              <a:latin typeface="Garamond" pitchFamily="18" charset="0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90600" y="1244025"/>
            <a:ext cx="7162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2800" u="sng" dirty="0" smtClean="0">
                <a:latin typeface="Garamond" pitchFamily="18" charset="0"/>
                <a:cs typeface="Times New Roman" pitchFamily="18" charset="0"/>
              </a:rPr>
              <a:t>Responsabilidades </a:t>
            </a:r>
            <a:r>
              <a:rPr lang="pt-PT" sz="2800" u="sng" dirty="0">
                <a:latin typeface="Garamond" pitchFamily="18" charset="0"/>
                <a:cs typeface="Times New Roman" pitchFamily="18" charset="0"/>
              </a:rPr>
              <a:t>no âmbito do MdE</a:t>
            </a:r>
            <a:endParaRPr lang="en-ZA" sz="2800" u="sng" dirty="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52600" y="228600"/>
            <a:ext cx="4953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3200" b="1" dirty="0" smtClean="0">
                <a:latin typeface="Garamond" pitchFamily="18" charset="0"/>
                <a:cs typeface="Times New Roman" pitchFamily="18" charset="0"/>
              </a:rPr>
              <a:t>Introdu</a:t>
            </a:r>
            <a:r>
              <a:rPr lang="en-US" sz="3200" b="1" dirty="0" err="1" smtClean="0">
                <a:latin typeface="Garamond" pitchFamily="18" charset="0"/>
                <a:cs typeface="Times New Roman" pitchFamily="18" charset="0"/>
              </a:rPr>
              <a:t>çã</a:t>
            </a:r>
            <a:r>
              <a:rPr lang="pt-PT" sz="3200" b="1" dirty="0" smtClean="0">
                <a:latin typeface="Garamond" pitchFamily="18" charset="0"/>
                <a:cs typeface="Times New Roman" pitchFamily="18" charset="0"/>
              </a:rPr>
              <a:t>o (2)</a:t>
            </a:r>
            <a:endParaRPr lang="en-ZA" sz="3200" b="1" dirty="0">
              <a:latin typeface="Garamond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51324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286D66-D9AD-4C29-9601-683D17CB3D79}" type="datetime1">
              <a:rPr lang="pt-PT" smtClean="0"/>
              <a:pPr>
                <a:defRPr/>
              </a:pPr>
              <a:t>21-08-2012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Projecto e-Tributação</a:t>
            </a:r>
            <a:endParaRPr lang="pt-P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6ED0BC-E1A9-4BD6-8B46-A562610388CE}" type="slidenum">
              <a:rPr lang="pt-PT" smtClean="0"/>
              <a:pPr>
                <a:defRPr/>
              </a:pPr>
              <a:t>6</a:t>
            </a:fld>
            <a:endParaRPr lang="pt-PT"/>
          </a:p>
        </p:txBody>
      </p:sp>
      <p:sp>
        <p:nvSpPr>
          <p:cNvPr id="6" name="Rectangle 3"/>
          <p:cNvSpPr txBox="1">
            <a:spLocks/>
          </p:cNvSpPr>
          <p:nvPr/>
        </p:nvSpPr>
        <p:spPr bwMode="auto">
          <a:xfrm>
            <a:off x="468313" y="1303338"/>
            <a:ext cx="8229600" cy="5021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0" fontAlgn="base" hangingPunct="0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hangingPunct="1">
              <a:lnSpc>
                <a:spcPct val="150000"/>
              </a:lnSpc>
            </a:pPr>
            <a:r>
              <a:rPr lang="pt-PT" sz="2800" dirty="0" smtClean="0">
                <a:latin typeface="Garamond" pitchFamily="18" charset="0"/>
              </a:rPr>
              <a:t>Incrementar substancialmente a cobrança da receita;</a:t>
            </a:r>
          </a:p>
          <a:p>
            <a:pPr eaLnBrk="1" hangingPunct="1">
              <a:lnSpc>
                <a:spcPct val="150000"/>
              </a:lnSpc>
            </a:pPr>
            <a:r>
              <a:rPr lang="pt-PT" sz="2800" dirty="0" smtClean="0">
                <a:latin typeface="Garamond" pitchFamily="18" charset="0"/>
              </a:rPr>
              <a:t>Simplificar os procedimentos para declaração e pagamento dos impostos;</a:t>
            </a:r>
          </a:p>
          <a:p>
            <a:pPr eaLnBrk="1" hangingPunct="1">
              <a:lnSpc>
                <a:spcPct val="150000"/>
              </a:lnSpc>
            </a:pPr>
            <a:r>
              <a:rPr lang="pt-PT" sz="2800" dirty="0" smtClean="0">
                <a:latin typeface="Garamond" pitchFamily="18" charset="0"/>
              </a:rPr>
              <a:t>Diminuir o custo do cumprimento das obrigações aos contribuintes e alargamento da base tributária;</a:t>
            </a:r>
          </a:p>
          <a:p>
            <a:pPr eaLnBrk="1" hangingPunct="1">
              <a:lnSpc>
                <a:spcPct val="150000"/>
              </a:lnSpc>
            </a:pPr>
            <a:r>
              <a:rPr lang="pt-PT" sz="2800" dirty="0" smtClean="0">
                <a:latin typeface="Garamond" pitchFamily="18" charset="0"/>
              </a:rPr>
              <a:t>Melhorar substancialmente o controlo, a fiscalização e a gestão dos impostos;</a:t>
            </a:r>
          </a:p>
        </p:txBody>
      </p:sp>
      <p:sp>
        <p:nvSpPr>
          <p:cNvPr id="7" name="Rectangle 6"/>
          <p:cNvSpPr/>
          <p:nvPr/>
        </p:nvSpPr>
        <p:spPr>
          <a:xfrm>
            <a:off x="1752600" y="228600"/>
            <a:ext cx="4953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3200" b="1" dirty="0" smtClean="0">
                <a:latin typeface="Garamond" pitchFamily="18" charset="0"/>
                <a:cs typeface="Times New Roman" pitchFamily="18" charset="0"/>
              </a:rPr>
              <a:t>Objectivos (1)</a:t>
            </a:r>
            <a:endParaRPr lang="en-ZA" sz="3200" b="1" dirty="0">
              <a:latin typeface="Garamond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13503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286D66-D9AD-4C29-9601-683D17CB3D79}" type="datetime1">
              <a:rPr lang="pt-PT" smtClean="0"/>
              <a:pPr>
                <a:defRPr/>
              </a:pPr>
              <a:t>21-08-2012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Projecto e-Tributação</a:t>
            </a:r>
            <a:endParaRPr lang="pt-P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6ED0BC-E1A9-4BD6-8B46-A562610388CE}" type="slidenum">
              <a:rPr lang="pt-PT" smtClean="0"/>
              <a:pPr>
                <a:defRPr/>
              </a:pPr>
              <a:t>7</a:t>
            </a:fld>
            <a:endParaRPr lang="pt-PT"/>
          </a:p>
        </p:txBody>
      </p:sp>
      <p:sp>
        <p:nvSpPr>
          <p:cNvPr id="6" name="Rectangle 3"/>
          <p:cNvSpPr txBox="1">
            <a:spLocks/>
          </p:cNvSpPr>
          <p:nvPr/>
        </p:nvSpPr>
        <p:spPr bwMode="auto">
          <a:xfrm>
            <a:off x="468313" y="1143000"/>
            <a:ext cx="8229600" cy="5021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0" fontAlgn="base" hangingPunct="0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lnSpc>
                <a:spcPct val="150000"/>
              </a:lnSpc>
            </a:pPr>
            <a:r>
              <a:rPr lang="pt-PT" sz="2800" dirty="0" smtClean="0">
                <a:latin typeface="Garamond" pitchFamily="18" charset="0"/>
              </a:rPr>
              <a:t>Melhorar </a:t>
            </a:r>
            <a:r>
              <a:rPr lang="pt-PT" sz="2800" dirty="0">
                <a:latin typeface="Garamond" pitchFamily="18" charset="0"/>
              </a:rPr>
              <a:t>substancialmente a contabilização e a agilidade de disponibilização das receitas na CUT;</a:t>
            </a:r>
          </a:p>
          <a:p>
            <a:pPr eaLnBrk="1" hangingPunct="1">
              <a:lnSpc>
                <a:spcPct val="150000"/>
              </a:lnSpc>
            </a:pPr>
            <a:r>
              <a:rPr lang="pt-PT" sz="2800" dirty="0">
                <a:latin typeface="Garamond" pitchFamily="18" charset="0"/>
              </a:rPr>
              <a:t>Reduzir os custos administrativos inerentes à gestão das Receitas do Estado;</a:t>
            </a:r>
          </a:p>
          <a:p>
            <a:pPr eaLnBrk="1" hangingPunct="1">
              <a:lnSpc>
                <a:spcPct val="150000"/>
              </a:lnSpc>
            </a:pPr>
            <a:r>
              <a:rPr lang="pt-PT" sz="2800" dirty="0">
                <a:latin typeface="Garamond" pitchFamily="18" charset="0"/>
              </a:rPr>
              <a:t>Disponibilizar  informação de gestão (Operacional, Táctica e Estratégica); e</a:t>
            </a:r>
          </a:p>
          <a:p>
            <a:pPr eaLnBrk="1" hangingPunct="1">
              <a:lnSpc>
                <a:spcPct val="150000"/>
              </a:lnSpc>
            </a:pPr>
            <a:r>
              <a:rPr lang="pt-PT" sz="2800" dirty="0">
                <a:latin typeface="Garamond" pitchFamily="18" charset="0"/>
              </a:rPr>
              <a:t>Eliminar dependência externa na manutenção correctiva e evolutiva dos sistemas.</a:t>
            </a:r>
          </a:p>
          <a:p>
            <a:pPr eaLnBrk="1" hangingPunct="1">
              <a:lnSpc>
                <a:spcPct val="125000"/>
              </a:lnSpc>
            </a:pPr>
            <a:endParaRPr lang="pt-PT" sz="2800" dirty="0" smtClean="0">
              <a:latin typeface="Garamond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52600" y="228600"/>
            <a:ext cx="4953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3200" b="1" dirty="0" smtClean="0">
                <a:latin typeface="Garamond" pitchFamily="18" charset="0"/>
                <a:cs typeface="Times New Roman" pitchFamily="18" charset="0"/>
              </a:rPr>
              <a:t>Objectivos (2)</a:t>
            </a:r>
            <a:endParaRPr lang="en-ZA" sz="3200" b="1" dirty="0">
              <a:latin typeface="Garamond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798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286D66-D9AD-4C29-9601-683D17CB3D79}" type="datetime1">
              <a:rPr lang="pt-PT" smtClean="0"/>
              <a:pPr>
                <a:defRPr/>
              </a:pPr>
              <a:t>21-08-2012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Projecto e-Tributação</a:t>
            </a:r>
            <a:endParaRPr lang="pt-P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6ED0BC-E1A9-4BD6-8B46-A562610388CE}" type="slidenum">
              <a:rPr lang="pt-PT" smtClean="0"/>
              <a:pPr>
                <a:defRPr/>
              </a:pPr>
              <a:t>8</a:t>
            </a:fld>
            <a:endParaRPr lang="pt-PT"/>
          </a:p>
        </p:txBody>
      </p:sp>
      <p:sp>
        <p:nvSpPr>
          <p:cNvPr id="6" name="Rounded Rectangle 4"/>
          <p:cNvSpPr/>
          <p:nvPr/>
        </p:nvSpPr>
        <p:spPr>
          <a:xfrm>
            <a:off x="304800" y="2438400"/>
            <a:ext cx="2438400" cy="609600"/>
          </a:xfrm>
          <a:prstGeom prst="rect">
            <a:avLst/>
          </a:prstGeom>
          <a:gradFill rotWithShape="1">
            <a:gsLst>
              <a:gs pos="0">
                <a:srgbClr val="C0C0C0">
                  <a:shade val="51000"/>
                  <a:satMod val="130000"/>
                </a:srgbClr>
              </a:gs>
              <a:gs pos="80000">
                <a:srgbClr val="C0C0C0">
                  <a:shade val="93000"/>
                  <a:satMod val="130000"/>
                </a:srgbClr>
              </a:gs>
              <a:gs pos="100000">
                <a:srgbClr val="C0C0C0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C0C0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220980" tIns="220980" rIns="220980" bIns="220980" spcCol="1270" anchor="ctr"/>
          <a:lstStyle/>
          <a:p>
            <a:pPr defTabSz="2578100" fontAlgn="auto">
              <a:spcAft>
                <a:spcPct val="35000"/>
              </a:spcAft>
              <a:defRPr/>
            </a:pPr>
            <a:r>
              <a:rPr lang="en-US" sz="2000" b="1" kern="0" dirty="0" err="1">
                <a:solidFill>
                  <a:srgbClr val="FFFFFF"/>
                </a:solidFill>
                <a:latin typeface="Arial"/>
                <a:cs typeface="Arial" pitchFamily="34" charset="0"/>
              </a:rPr>
              <a:t>Fases</a:t>
            </a:r>
            <a:endParaRPr lang="nl-NL" sz="2000" b="1" kern="0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7" name="Rounded Rectangle 4"/>
          <p:cNvSpPr/>
          <p:nvPr/>
        </p:nvSpPr>
        <p:spPr>
          <a:xfrm>
            <a:off x="2971800" y="2438400"/>
            <a:ext cx="1600200" cy="609600"/>
          </a:xfrm>
          <a:prstGeom prst="rect">
            <a:avLst/>
          </a:prstGeom>
          <a:gradFill rotWithShape="1">
            <a:gsLst>
              <a:gs pos="0">
                <a:srgbClr val="C0C0C0">
                  <a:shade val="51000"/>
                  <a:satMod val="130000"/>
                </a:srgbClr>
              </a:gs>
              <a:gs pos="80000">
                <a:srgbClr val="C0C0C0">
                  <a:shade val="93000"/>
                  <a:satMod val="130000"/>
                </a:srgbClr>
              </a:gs>
              <a:gs pos="100000">
                <a:srgbClr val="C0C0C0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C0C0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220980" tIns="220980" rIns="220980" bIns="220980" spcCol="1270" anchor="ctr"/>
          <a:lstStyle/>
          <a:p>
            <a:pPr algn="ctr" defTabSz="2578100" fontAlgn="auto">
              <a:spcAft>
                <a:spcPct val="35000"/>
              </a:spcAft>
              <a:defRPr/>
            </a:pPr>
            <a:r>
              <a:rPr lang="en-US" sz="2000" b="1" kern="0" dirty="0">
                <a:solidFill>
                  <a:srgbClr val="FFFFFF"/>
                </a:solidFill>
                <a:latin typeface="Arial"/>
                <a:cs typeface="Arial" pitchFamily="34" charset="0"/>
              </a:rPr>
              <a:t>2011</a:t>
            </a:r>
            <a:endParaRPr lang="nl-NL" sz="2000" b="1" kern="0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8" name="Rounded Rectangle 4"/>
          <p:cNvSpPr/>
          <p:nvPr/>
        </p:nvSpPr>
        <p:spPr>
          <a:xfrm>
            <a:off x="4724400" y="2438400"/>
            <a:ext cx="1600200" cy="609600"/>
          </a:xfrm>
          <a:prstGeom prst="rect">
            <a:avLst/>
          </a:prstGeom>
          <a:gradFill rotWithShape="1">
            <a:gsLst>
              <a:gs pos="0">
                <a:srgbClr val="C0C0C0">
                  <a:shade val="51000"/>
                  <a:satMod val="130000"/>
                </a:srgbClr>
              </a:gs>
              <a:gs pos="80000">
                <a:srgbClr val="C0C0C0">
                  <a:shade val="93000"/>
                  <a:satMod val="130000"/>
                </a:srgbClr>
              </a:gs>
              <a:gs pos="100000">
                <a:srgbClr val="C0C0C0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C0C0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220980" tIns="220980" rIns="220980" bIns="220980" spcCol="1270" anchor="ctr"/>
          <a:lstStyle/>
          <a:p>
            <a:pPr algn="ctr" defTabSz="2578100" fontAlgn="auto">
              <a:spcAft>
                <a:spcPct val="35000"/>
              </a:spcAft>
              <a:defRPr/>
            </a:pPr>
            <a:r>
              <a:rPr lang="en-US" sz="2000" b="1" kern="0" dirty="0">
                <a:solidFill>
                  <a:srgbClr val="FFFFFF"/>
                </a:solidFill>
                <a:latin typeface="Arial"/>
                <a:cs typeface="Arial" pitchFamily="34" charset="0"/>
              </a:rPr>
              <a:t>2012</a:t>
            </a:r>
            <a:endParaRPr lang="nl-NL" sz="2000" b="1" kern="0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9" name="Rounded Rectangle 4"/>
          <p:cNvSpPr/>
          <p:nvPr/>
        </p:nvSpPr>
        <p:spPr>
          <a:xfrm>
            <a:off x="6477000" y="2438400"/>
            <a:ext cx="1600200" cy="609600"/>
          </a:xfrm>
          <a:prstGeom prst="rect">
            <a:avLst/>
          </a:prstGeom>
          <a:gradFill rotWithShape="1">
            <a:gsLst>
              <a:gs pos="0">
                <a:srgbClr val="C0C0C0">
                  <a:shade val="51000"/>
                  <a:satMod val="130000"/>
                </a:srgbClr>
              </a:gs>
              <a:gs pos="80000">
                <a:srgbClr val="C0C0C0">
                  <a:shade val="93000"/>
                  <a:satMod val="130000"/>
                </a:srgbClr>
              </a:gs>
              <a:gs pos="100000">
                <a:srgbClr val="C0C0C0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C0C0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220980" tIns="220980" rIns="220980" bIns="220980" spcCol="1270" anchor="ctr"/>
          <a:lstStyle/>
          <a:p>
            <a:pPr algn="ctr" defTabSz="2578100" fontAlgn="auto">
              <a:spcAft>
                <a:spcPct val="35000"/>
              </a:spcAft>
              <a:defRPr/>
            </a:pPr>
            <a:r>
              <a:rPr lang="en-US" sz="2000" b="1" kern="0" dirty="0">
                <a:solidFill>
                  <a:srgbClr val="FFFFFF"/>
                </a:solidFill>
                <a:latin typeface="Arial"/>
                <a:cs typeface="Arial" pitchFamily="34" charset="0"/>
              </a:rPr>
              <a:t>2013</a:t>
            </a:r>
            <a:endParaRPr lang="nl-NL" sz="2000" b="1" kern="0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0" name="Rounded Rectangle 4"/>
          <p:cNvSpPr/>
          <p:nvPr/>
        </p:nvSpPr>
        <p:spPr>
          <a:xfrm>
            <a:off x="304800" y="3200400"/>
            <a:ext cx="2438400" cy="609600"/>
          </a:xfrm>
          <a:prstGeom prst="rect">
            <a:avLst/>
          </a:prstGeom>
          <a:gradFill rotWithShape="1">
            <a:gsLst>
              <a:gs pos="0">
                <a:srgbClr val="FEAAAA">
                  <a:shade val="51000"/>
                  <a:satMod val="130000"/>
                </a:srgbClr>
              </a:gs>
              <a:gs pos="80000">
                <a:srgbClr val="FEAAAA">
                  <a:shade val="93000"/>
                  <a:satMod val="130000"/>
                </a:srgbClr>
              </a:gs>
              <a:gs pos="100000">
                <a:srgbClr val="FEAAAA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FEAAAA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220980" tIns="220980" rIns="220980" bIns="220980" spcCol="1270" anchor="ctr"/>
          <a:lstStyle/>
          <a:p>
            <a:pPr defTabSz="2578100" fontAlgn="auto">
              <a:spcAft>
                <a:spcPct val="35000"/>
              </a:spcAft>
              <a:defRPr/>
            </a:pPr>
            <a:r>
              <a:rPr lang="en-US" sz="1400" b="1" kern="0" dirty="0" err="1">
                <a:solidFill>
                  <a:srgbClr val="FFFFFF"/>
                </a:solidFill>
                <a:latin typeface="Arial"/>
                <a:cs typeface="Arial" pitchFamily="34" charset="0"/>
              </a:rPr>
              <a:t>Registo</a:t>
            </a:r>
            <a:r>
              <a:rPr lang="en-US" sz="1400" b="1" kern="0" dirty="0">
                <a:solidFill>
                  <a:srgbClr val="FFFFFF"/>
                </a:solidFill>
                <a:latin typeface="Arial"/>
                <a:cs typeface="Arial" pitchFamily="34" charset="0"/>
              </a:rPr>
              <a:t> de </a:t>
            </a:r>
            <a:r>
              <a:rPr lang="en-US" sz="1400" b="1" kern="0" dirty="0" err="1">
                <a:solidFill>
                  <a:srgbClr val="FFFFFF"/>
                </a:solidFill>
                <a:latin typeface="Arial"/>
                <a:cs typeface="Arial" pitchFamily="34" charset="0"/>
              </a:rPr>
              <a:t>Contribuintes</a:t>
            </a:r>
            <a:endParaRPr lang="en-US" sz="1400" b="1" kern="0" dirty="0">
              <a:solidFill>
                <a:srgbClr val="FFFFFF"/>
              </a:solidFill>
              <a:latin typeface="Arial"/>
              <a:cs typeface="Arial" pitchFamily="34" charset="0"/>
            </a:endParaRPr>
          </a:p>
        </p:txBody>
      </p:sp>
      <p:sp>
        <p:nvSpPr>
          <p:cNvPr id="11" name="Rounded Rectangle 4"/>
          <p:cNvSpPr/>
          <p:nvPr/>
        </p:nvSpPr>
        <p:spPr>
          <a:xfrm>
            <a:off x="304800" y="3962400"/>
            <a:ext cx="2438400" cy="609600"/>
          </a:xfrm>
          <a:prstGeom prst="rect">
            <a:avLst/>
          </a:prstGeom>
          <a:gradFill rotWithShape="1">
            <a:gsLst>
              <a:gs pos="0">
                <a:srgbClr val="FEAAAA">
                  <a:shade val="51000"/>
                  <a:satMod val="130000"/>
                </a:srgbClr>
              </a:gs>
              <a:gs pos="80000">
                <a:srgbClr val="FEAAAA">
                  <a:shade val="93000"/>
                  <a:satMod val="130000"/>
                </a:srgbClr>
              </a:gs>
              <a:gs pos="100000">
                <a:srgbClr val="FEAAAA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FEAAAA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220980" tIns="220980" rIns="220980" bIns="220980" spcCol="1270" anchor="ctr"/>
          <a:lstStyle/>
          <a:p>
            <a:pPr defTabSz="2578100" fontAlgn="auto">
              <a:spcAft>
                <a:spcPct val="35000"/>
              </a:spcAft>
              <a:defRPr/>
            </a:pPr>
            <a:r>
              <a:rPr lang="en-US" sz="1400" b="1" kern="0" dirty="0">
                <a:solidFill>
                  <a:srgbClr val="FFFFFF"/>
                </a:solidFill>
                <a:latin typeface="Arial"/>
                <a:cs typeface="Arial" pitchFamily="34" charset="0"/>
              </a:rPr>
              <a:t>IVA/ISPC e </a:t>
            </a:r>
            <a:r>
              <a:rPr lang="en-US" sz="1400" b="1" kern="0" dirty="0" err="1">
                <a:solidFill>
                  <a:srgbClr val="FFFFFF"/>
                </a:solidFill>
                <a:latin typeface="Arial"/>
                <a:cs typeface="Arial" pitchFamily="34" charset="0"/>
              </a:rPr>
              <a:t>processos</a:t>
            </a:r>
            <a:r>
              <a:rPr lang="en-US" sz="1400" b="1" kern="0" dirty="0">
                <a:solidFill>
                  <a:srgbClr val="FFFFFF"/>
                </a:solidFill>
                <a:latin typeface="Arial"/>
                <a:cs typeface="Arial" pitchFamily="34" charset="0"/>
              </a:rPr>
              <a:t> </a:t>
            </a:r>
            <a:r>
              <a:rPr lang="en-US" sz="1400" b="1" kern="0" dirty="0" err="1">
                <a:solidFill>
                  <a:srgbClr val="FFFFFF"/>
                </a:solidFill>
                <a:latin typeface="Arial"/>
                <a:cs typeface="Arial" pitchFamily="34" charset="0"/>
              </a:rPr>
              <a:t>comuns</a:t>
            </a:r>
            <a:endParaRPr lang="nl-NL" sz="1400" b="1" kern="0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2" name="Rounded Rectangle 4"/>
          <p:cNvSpPr/>
          <p:nvPr/>
        </p:nvSpPr>
        <p:spPr>
          <a:xfrm>
            <a:off x="304800" y="4724400"/>
            <a:ext cx="2438400" cy="609600"/>
          </a:xfrm>
          <a:prstGeom prst="rect">
            <a:avLst/>
          </a:prstGeom>
          <a:gradFill rotWithShape="1">
            <a:gsLst>
              <a:gs pos="0">
                <a:srgbClr val="FEAAAA">
                  <a:shade val="51000"/>
                  <a:satMod val="130000"/>
                </a:srgbClr>
              </a:gs>
              <a:gs pos="80000">
                <a:srgbClr val="FEAAAA">
                  <a:shade val="93000"/>
                  <a:satMod val="130000"/>
                </a:srgbClr>
              </a:gs>
              <a:gs pos="100000">
                <a:srgbClr val="FEAAAA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FEAAAA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220980" tIns="220980" rIns="220980" bIns="220980" spcCol="1270" anchor="ctr"/>
          <a:lstStyle/>
          <a:p>
            <a:pPr defTabSz="2578100" fontAlgn="auto">
              <a:spcAft>
                <a:spcPct val="35000"/>
              </a:spcAft>
              <a:defRPr/>
            </a:pPr>
            <a:r>
              <a:rPr lang="nl-NL" sz="1400" b="1" kern="0" dirty="0">
                <a:solidFill>
                  <a:srgbClr val="FFFFFF"/>
                </a:solidFill>
                <a:latin typeface="Arial"/>
                <a:cs typeface="+mn-cs"/>
              </a:rPr>
              <a:t>IRPC e IRPS</a:t>
            </a:r>
          </a:p>
        </p:txBody>
      </p:sp>
      <p:sp>
        <p:nvSpPr>
          <p:cNvPr id="13" name="Rounded Rectangle 4"/>
          <p:cNvSpPr/>
          <p:nvPr/>
        </p:nvSpPr>
        <p:spPr>
          <a:xfrm>
            <a:off x="2971800" y="3209925"/>
            <a:ext cx="1600200" cy="2733675"/>
          </a:xfrm>
          <a:prstGeom prst="rect">
            <a:avLst/>
          </a:prstGeom>
          <a:gradFill rotWithShape="1">
            <a:gsLst>
              <a:gs pos="0">
                <a:srgbClr val="FFFFFF">
                  <a:shade val="51000"/>
                  <a:satMod val="130000"/>
                </a:srgbClr>
              </a:gs>
              <a:gs pos="80000">
                <a:srgbClr val="FFFFFF">
                  <a:shade val="93000"/>
                  <a:satMod val="130000"/>
                </a:srgbClr>
              </a:gs>
              <a:gs pos="100000">
                <a:srgbClr val="FFFFFF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220980" tIns="220980" rIns="220980" bIns="220980" spcCol="1270" anchor="ctr"/>
          <a:lstStyle/>
          <a:p>
            <a:pPr defTabSz="2578100" fontAlgn="auto">
              <a:spcAft>
                <a:spcPct val="35000"/>
              </a:spcAft>
              <a:defRPr/>
            </a:pPr>
            <a:endParaRPr lang="nl-NL" sz="5800" b="1" kern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4" name="Rounded Rectangle 4"/>
          <p:cNvSpPr/>
          <p:nvPr/>
        </p:nvSpPr>
        <p:spPr>
          <a:xfrm>
            <a:off x="4724400" y="3276600"/>
            <a:ext cx="1600200" cy="2667000"/>
          </a:xfrm>
          <a:prstGeom prst="rect">
            <a:avLst/>
          </a:prstGeom>
          <a:gradFill rotWithShape="1">
            <a:gsLst>
              <a:gs pos="0">
                <a:srgbClr val="FFFFFF">
                  <a:tint val="50000"/>
                  <a:satMod val="300000"/>
                </a:srgbClr>
              </a:gs>
              <a:gs pos="35000">
                <a:srgbClr val="FFFFFF">
                  <a:tint val="37000"/>
                  <a:satMod val="300000"/>
                </a:srgbClr>
              </a:gs>
              <a:gs pos="100000">
                <a:srgbClr val="FFFFFF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220980" tIns="220980" rIns="220980" bIns="220980" spcCol="1270" anchor="ctr"/>
          <a:lstStyle/>
          <a:p>
            <a:pPr defTabSz="2578100" fontAlgn="auto">
              <a:spcAft>
                <a:spcPct val="35000"/>
              </a:spcAft>
              <a:defRPr/>
            </a:pPr>
            <a:endParaRPr lang="nl-NL" sz="5800" b="1" kern="0">
              <a:solidFill>
                <a:srgbClr val="000000"/>
              </a:solidFill>
              <a:latin typeface="Arial"/>
              <a:cs typeface="+mn-cs"/>
            </a:endParaRPr>
          </a:p>
        </p:txBody>
      </p:sp>
      <p:sp>
        <p:nvSpPr>
          <p:cNvPr id="15" name="Rounded Rectangle 4"/>
          <p:cNvSpPr/>
          <p:nvPr/>
        </p:nvSpPr>
        <p:spPr>
          <a:xfrm>
            <a:off x="6477000" y="3200400"/>
            <a:ext cx="1600200" cy="2743200"/>
          </a:xfrm>
          <a:prstGeom prst="rect">
            <a:avLst/>
          </a:prstGeom>
          <a:gradFill rotWithShape="1">
            <a:gsLst>
              <a:gs pos="0">
                <a:srgbClr val="FFFFFF">
                  <a:shade val="51000"/>
                  <a:satMod val="130000"/>
                </a:srgbClr>
              </a:gs>
              <a:gs pos="80000">
                <a:srgbClr val="FFFFFF">
                  <a:shade val="93000"/>
                  <a:satMod val="130000"/>
                </a:srgbClr>
              </a:gs>
              <a:gs pos="100000">
                <a:srgbClr val="FFFFFF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220980" tIns="220980" rIns="220980" bIns="220980" spcCol="1270" anchor="ctr"/>
          <a:lstStyle/>
          <a:p>
            <a:pPr defTabSz="2578100" fontAlgn="auto">
              <a:spcAft>
                <a:spcPct val="35000"/>
              </a:spcAft>
              <a:defRPr/>
            </a:pPr>
            <a:endParaRPr lang="nl-NL" sz="5800" b="1" kern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2982685" y="3276600"/>
            <a:ext cx="2579915" cy="437126"/>
          </a:xfrm>
          <a:prstGeom prst="roundRect">
            <a:avLst>
              <a:gd name="adj" fmla="val 10000"/>
            </a:avLst>
          </a:prstGeom>
          <a:gradFill rotWithShape="1">
            <a:gsLst>
              <a:gs pos="0">
                <a:srgbClr val="FD0000">
                  <a:shade val="51000"/>
                  <a:satMod val="130000"/>
                </a:srgbClr>
              </a:gs>
              <a:gs pos="80000">
                <a:srgbClr val="FD0000">
                  <a:shade val="93000"/>
                  <a:satMod val="130000"/>
                </a:srgbClr>
              </a:gs>
              <a:gs pos="100000">
                <a:srgbClr val="FD0000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</p:sp>
      <p:sp>
        <p:nvSpPr>
          <p:cNvPr id="17" name="Rounded Rectangle 16"/>
          <p:cNvSpPr/>
          <p:nvPr/>
        </p:nvSpPr>
        <p:spPr>
          <a:xfrm>
            <a:off x="4038600" y="4038600"/>
            <a:ext cx="3352800" cy="437126"/>
          </a:xfrm>
          <a:prstGeom prst="roundRect">
            <a:avLst>
              <a:gd name="adj" fmla="val 10000"/>
            </a:avLst>
          </a:prstGeom>
          <a:gradFill rotWithShape="1">
            <a:gsLst>
              <a:gs pos="0">
                <a:srgbClr val="FD0000">
                  <a:shade val="51000"/>
                  <a:satMod val="130000"/>
                </a:srgbClr>
              </a:gs>
              <a:gs pos="80000">
                <a:srgbClr val="FD0000">
                  <a:shade val="93000"/>
                  <a:satMod val="130000"/>
                </a:srgbClr>
              </a:gs>
              <a:gs pos="100000">
                <a:srgbClr val="FD0000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</p:sp>
      <p:sp>
        <p:nvSpPr>
          <p:cNvPr id="18" name="Rounded Rectangle 17"/>
          <p:cNvSpPr/>
          <p:nvPr/>
        </p:nvSpPr>
        <p:spPr>
          <a:xfrm>
            <a:off x="4419600" y="4748348"/>
            <a:ext cx="3657600" cy="437126"/>
          </a:xfrm>
          <a:prstGeom prst="roundRect">
            <a:avLst>
              <a:gd name="adj" fmla="val 10000"/>
            </a:avLst>
          </a:prstGeom>
          <a:gradFill rotWithShape="1">
            <a:gsLst>
              <a:gs pos="0">
                <a:srgbClr val="FD0000">
                  <a:shade val="51000"/>
                  <a:satMod val="130000"/>
                </a:srgbClr>
              </a:gs>
              <a:gs pos="80000">
                <a:srgbClr val="FD0000">
                  <a:shade val="93000"/>
                  <a:satMod val="130000"/>
                </a:srgbClr>
              </a:gs>
              <a:gs pos="100000">
                <a:srgbClr val="FD0000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</p:sp>
      <p:sp>
        <p:nvSpPr>
          <p:cNvPr id="19" name="TextBox 16"/>
          <p:cNvSpPr txBox="1">
            <a:spLocks noChangeArrowheads="1"/>
          </p:cNvSpPr>
          <p:nvPr/>
        </p:nvSpPr>
        <p:spPr bwMode="auto">
          <a:xfrm>
            <a:off x="4733925" y="3352800"/>
            <a:ext cx="8429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 b="1">
                <a:solidFill>
                  <a:schemeClr val="bg1"/>
                </a:solidFill>
              </a:rPr>
              <a:t>Jun 2012</a:t>
            </a:r>
          </a:p>
        </p:txBody>
      </p:sp>
      <p:sp>
        <p:nvSpPr>
          <p:cNvPr id="20" name="TextBox 17"/>
          <p:cNvSpPr txBox="1">
            <a:spLocks noChangeArrowheads="1"/>
          </p:cNvSpPr>
          <p:nvPr/>
        </p:nvSpPr>
        <p:spPr bwMode="auto">
          <a:xfrm>
            <a:off x="6391275" y="4114800"/>
            <a:ext cx="8413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 b="1">
                <a:solidFill>
                  <a:schemeClr val="bg1"/>
                </a:solidFill>
              </a:rPr>
              <a:t>Jun 2013</a:t>
            </a:r>
          </a:p>
        </p:txBody>
      </p:sp>
      <p:sp>
        <p:nvSpPr>
          <p:cNvPr id="21" name="TextBox 18"/>
          <p:cNvSpPr txBox="1">
            <a:spLocks noChangeArrowheads="1"/>
          </p:cNvSpPr>
          <p:nvPr/>
        </p:nvSpPr>
        <p:spPr bwMode="auto">
          <a:xfrm>
            <a:off x="7162800" y="4800600"/>
            <a:ext cx="839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 b="1">
                <a:solidFill>
                  <a:schemeClr val="bg1"/>
                </a:solidFill>
              </a:rPr>
              <a:t>Dez 2013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5638800" y="3276600"/>
            <a:ext cx="228600" cy="437126"/>
          </a:xfrm>
          <a:prstGeom prst="roundRect">
            <a:avLst>
              <a:gd name="adj" fmla="val 10000"/>
            </a:avLst>
          </a:prstGeom>
          <a:gradFill rotWithShape="1">
            <a:gsLst>
              <a:gs pos="0">
                <a:srgbClr val="FD0000">
                  <a:shade val="51000"/>
                  <a:satMod val="130000"/>
                </a:srgbClr>
              </a:gs>
              <a:gs pos="80000">
                <a:srgbClr val="FD0000">
                  <a:shade val="93000"/>
                  <a:satMod val="130000"/>
                </a:srgbClr>
              </a:gs>
              <a:gs pos="100000">
                <a:srgbClr val="FD0000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</p:sp>
      <p:sp>
        <p:nvSpPr>
          <p:cNvPr id="23" name="Rounded Rectangle 22"/>
          <p:cNvSpPr/>
          <p:nvPr/>
        </p:nvSpPr>
        <p:spPr>
          <a:xfrm>
            <a:off x="5943600" y="3276600"/>
            <a:ext cx="381000" cy="437126"/>
          </a:xfrm>
          <a:prstGeom prst="roundRect">
            <a:avLst>
              <a:gd name="adj" fmla="val 10000"/>
            </a:avLst>
          </a:prstGeom>
          <a:gradFill rotWithShape="1">
            <a:gsLst>
              <a:gs pos="0">
                <a:srgbClr val="FD0000">
                  <a:shade val="51000"/>
                  <a:satMod val="130000"/>
                </a:srgbClr>
              </a:gs>
              <a:gs pos="80000">
                <a:srgbClr val="FD0000">
                  <a:shade val="93000"/>
                  <a:satMod val="130000"/>
                </a:srgbClr>
              </a:gs>
              <a:gs pos="100000">
                <a:srgbClr val="FD0000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</p:sp>
      <p:sp>
        <p:nvSpPr>
          <p:cNvPr id="24" name="Rounded Rectangle 4"/>
          <p:cNvSpPr/>
          <p:nvPr/>
        </p:nvSpPr>
        <p:spPr>
          <a:xfrm>
            <a:off x="304800" y="5486400"/>
            <a:ext cx="2438400" cy="457200"/>
          </a:xfrm>
          <a:prstGeom prst="rect">
            <a:avLst/>
          </a:prstGeom>
          <a:gradFill rotWithShape="1">
            <a:gsLst>
              <a:gs pos="0">
                <a:srgbClr val="FEAAAA">
                  <a:shade val="51000"/>
                  <a:satMod val="130000"/>
                </a:srgbClr>
              </a:gs>
              <a:gs pos="80000">
                <a:srgbClr val="FEAAAA">
                  <a:shade val="93000"/>
                  <a:satMod val="130000"/>
                </a:srgbClr>
              </a:gs>
              <a:gs pos="100000">
                <a:srgbClr val="FEAAAA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FEAAAA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220980" tIns="220980" rIns="220980" bIns="220980" spcCol="1270" anchor="ctr"/>
          <a:lstStyle/>
          <a:p>
            <a:pPr defTabSz="2578100" fontAlgn="auto">
              <a:spcAft>
                <a:spcPct val="35000"/>
              </a:spcAft>
              <a:defRPr/>
            </a:pPr>
            <a:r>
              <a:rPr lang="nl-NL" sz="1400" b="1" kern="0" dirty="0">
                <a:solidFill>
                  <a:srgbClr val="FFFFFF"/>
                </a:solidFill>
                <a:latin typeface="Arial"/>
                <a:cs typeface="+mn-cs"/>
              </a:rPr>
              <a:t>Outros Impostos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7391400" y="5410200"/>
            <a:ext cx="1447800" cy="437126"/>
          </a:xfrm>
          <a:prstGeom prst="roundRect">
            <a:avLst>
              <a:gd name="adj" fmla="val 10000"/>
            </a:avLst>
          </a:prstGeom>
          <a:gradFill rotWithShape="1">
            <a:gsLst>
              <a:gs pos="0">
                <a:srgbClr val="FD0000">
                  <a:shade val="51000"/>
                  <a:satMod val="130000"/>
                </a:srgbClr>
              </a:gs>
              <a:gs pos="80000">
                <a:srgbClr val="FD0000">
                  <a:shade val="93000"/>
                  <a:satMod val="130000"/>
                </a:srgbClr>
              </a:gs>
              <a:gs pos="100000">
                <a:srgbClr val="FD0000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7696200" y="5486400"/>
            <a:ext cx="72231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 b="1">
                <a:solidFill>
                  <a:schemeClr val="bg1"/>
                </a:solidFill>
              </a:rPr>
              <a:t>… 2014</a:t>
            </a:r>
          </a:p>
        </p:txBody>
      </p:sp>
      <p:sp>
        <p:nvSpPr>
          <p:cNvPr id="27" name="Title 1"/>
          <p:cNvSpPr txBox="1">
            <a:spLocks/>
          </p:cNvSpPr>
          <p:nvPr/>
        </p:nvSpPr>
        <p:spPr>
          <a:xfrm>
            <a:off x="457200" y="1295400"/>
            <a:ext cx="8229600" cy="609600"/>
          </a:xfrm>
          <a:prstGeom prst="rect">
            <a:avLst/>
          </a:prstGeom>
        </p:spPr>
        <p:txBody>
          <a:bodyPr>
            <a:normAutofit fontScale="90000" lnSpcReduction="10000"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9pPr>
            <a:extLst/>
          </a:lstStyle>
          <a:p>
            <a:pPr eaLnBrk="1" hangingPunct="1">
              <a:defRPr/>
            </a:pPr>
            <a:r>
              <a:rPr lang="en-US" dirty="0" err="1" smtClean="0">
                <a:solidFill>
                  <a:srgbClr val="C00000"/>
                </a:solidFill>
                <a:latin typeface="Garamond" pitchFamily="18" charset="0"/>
              </a:rPr>
              <a:t>Cronograma</a:t>
            </a:r>
            <a:r>
              <a:rPr lang="en-US" dirty="0" smtClean="0">
                <a:solidFill>
                  <a:srgbClr val="C00000"/>
                </a:solidFill>
                <a:latin typeface="Garamond" pitchFamily="18" charset="0"/>
              </a:rPr>
              <a:t> do </a:t>
            </a:r>
            <a:r>
              <a:rPr lang="en-US" dirty="0" err="1" smtClean="0">
                <a:solidFill>
                  <a:srgbClr val="C00000"/>
                </a:solidFill>
                <a:latin typeface="Garamond" pitchFamily="18" charset="0"/>
              </a:rPr>
              <a:t>Projecto</a:t>
            </a:r>
            <a:endParaRPr lang="en-US" dirty="0" smtClean="0">
              <a:solidFill>
                <a:srgbClr val="C00000"/>
              </a:solidFill>
              <a:latin typeface="Garamond" pitchFamily="18" charset="0"/>
            </a:endParaRPr>
          </a:p>
        </p:txBody>
      </p:sp>
      <p:sp>
        <p:nvSpPr>
          <p:cNvPr id="29" name="Rectangle 6"/>
          <p:cNvSpPr>
            <a:spLocks noChangeArrowheads="1"/>
          </p:cNvSpPr>
          <p:nvPr/>
        </p:nvSpPr>
        <p:spPr bwMode="auto">
          <a:xfrm>
            <a:off x="1752600" y="491550"/>
            <a:ext cx="4953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pt-PT" sz="3200" b="1" dirty="0" smtClean="0">
                <a:latin typeface="Andalus" pitchFamily="18" charset="-78"/>
                <a:cs typeface="Andalus" pitchFamily="18" charset="-78"/>
              </a:rPr>
              <a:t>Implementação (1)</a:t>
            </a:r>
            <a:endParaRPr lang="en-ZA" sz="3200" b="1" dirty="0"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87504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1"/>
          <p:cNvSpPr>
            <a:spLocks noGrp="1"/>
          </p:cNvSpPr>
          <p:nvPr>
            <p:ph idx="1"/>
          </p:nvPr>
        </p:nvSpPr>
        <p:spPr>
          <a:xfrm>
            <a:off x="457200" y="3213100"/>
            <a:ext cx="8229600" cy="2425700"/>
          </a:xfrm>
        </p:spPr>
        <p:txBody>
          <a:bodyPr/>
          <a:lstStyle/>
          <a:p>
            <a:endParaRPr lang="pt-PT" sz="3200" dirty="0" smtClean="0">
              <a:latin typeface="Garamond" pitchFamily="18" charset="0"/>
            </a:endParaRPr>
          </a:p>
          <a:p>
            <a:r>
              <a:rPr lang="pt-PT" sz="3200" dirty="0" smtClean="0">
                <a:latin typeface="Garamond" pitchFamily="18" charset="0"/>
              </a:rPr>
              <a:t>Pré-piloto:		Julho e Agosto 2012</a:t>
            </a:r>
          </a:p>
          <a:p>
            <a:r>
              <a:rPr lang="pt-PT" sz="3200" dirty="0" smtClean="0">
                <a:latin typeface="Garamond" pitchFamily="18" charset="0"/>
              </a:rPr>
              <a:t>Piloto:			Setembro 2012</a:t>
            </a:r>
          </a:p>
          <a:p>
            <a:r>
              <a:rPr lang="pt-PT" sz="3200" dirty="0" smtClean="0">
                <a:latin typeface="Garamond" pitchFamily="18" charset="0"/>
              </a:rPr>
              <a:t>Produção: 		Outubro de 2012 em diante </a:t>
            </a:r>
          </a:p>
          <a:p>
            <a:endParaRPr lang="pt-PT" dirty="0" smtClean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3286D66-D9AD-4C29-9601-683D17CB3D79}" type="datetime1">
              <a:rPr lang="pt-PT" smtClean="0"/>
              <a:pPr>
                <a:defRPr/>
              </a:pPr>
              <a:t>21-08-2012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Projecto e-Tributação</a:t>
            </a:r>
            <a:endParaRPr lang="pt-P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63483E-619E-4F04-B46C-2D4EE3C4CB7B}" type="slidenum">
              <a:rPr lang="pt-PT" smtClean="0"/>
              <a:pPr>
                <a:defRPr/>
              </a:pPr>
              <a:t>9</a:t>
            </a:fld>
            <a:endParaRPr lang="pt-PT"/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1752600" y="491550"/>
            <a:ext cx="4953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pt-PT" sz="3200" b="1" dirty="0" smtClean="0">
                <a:latin typeface="Andalus" pitchFamily="18" charset="-78"/>
                <a:cs typeface="Andalus" pitchFamily="18" charset="-78"/>
              </a:rPr>
              <a:t>Implementação (2)</a:t>
            </a:r>
            <a:endParaRPr lang="en-ZA" sz="3200" b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609600" y="1295400"/>
            <a:ext cx="7848600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95250" indent="14288" algn="just"/>
            <a:r>
              <a:rPr lang="pt-PT" sz="2800" dirty="0">
                <a:latin typeface="Garamond" pitchFamily="18" charset="0"/>
              </a:rPr>
              <a:t>Em todas as fases de implementação coexistirão os Sistemas NUIT/SICR e o e-Tributação.</a:t>
            </a:r>
          </a:p>
          <a:p>
            <a:pPr marL="95250" indent="14288" algn="just"/>
            <a:endParaRPr lang="pt-PT" sz="2800" dirty="0">
              <a:latin typeface="Garamond" pitchFamily="18" charset="0"/>
            </a:endParaRPr>
          </a:p>
          <a:p>
            <a:pPr marL="95250" indent="14288" algn="just"/>
            <a:endParaRPr lang="pt-PT" sz="2800" dirty="0">
              <a:latin typeface="Garamond" pitchFamily="18" charset="0"/>
            </a:endParaRPr>
          </a:p>
          <a:p>
            <a:pPr marL="95250" indent="14288" algn="just"/>
            <a:r>
              <a:rPr lang="pt-PT" sz="2800" b="1" dirty="0">
                <a:latin typeface="Garamond" pitchFamily="18" charset="0"/>
              </a:rPr>
              <a:t>Fases:</a:t>
            </a:r>
          </a:p>
        </p:txBody>
      </p:sp>
    </p:spTree>
    <p:extLst>
      <p:ext uri="{BB962C8B-B14F-4D97-AF65-F5344CB8AC3E}">
        <p14:creationId xmlns:p14="http://schemas.microsoft.com/office/powerpoint/2010/main" xmlns="" val="3554394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3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4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4460</TotalTime>
  <Words>1118</Words>
  <Application>Microsoft Office PowerPoint</Application>
  <PresentationFormat>On-screen Show (4:3)</PresentationFormat>
  <Paragraphs>182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Concourse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mcuco</dc:creator>
  <cp:lastModifiedBy>echichava</cp:lastModifiedBy>
  <cp:revision>496</cp:revision>
  <dcterms:created xsi:type="dcterms:W3CDTF">2011-08-05T07:18:13Z</dcterms:created>
  <dcterms:modified xsi:type="dcterms:W3CDTF">2012-08-21T06:30:47Z</dcterms:modified>
</cp:coreProperties>
</file>