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797675" cy="9928225"/>
  <p:embeddedFontLst>
    <p:embeddedFont>
      <p:font typeface="Aeroportal" pitchFamily="34" charset="0"/>
      <p:regular r:id="rId14"/>
    </p:embeddedFont>
    <p:embeddedFont>
      <p:font typeface="DepMyriad Regular" pitchFamily="2" charset="0"/>
      <p:regular r:id="rId15"/>
    </p:embeddedFont>
  </p:embeddedFontLst>
  <p:defaultTextStyle>
    <a:defPPr>
      <a:defRPr lang="nn-NO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eroport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eroport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eroport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eroport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eroportal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eroportal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eroportal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eroportal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eroport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FD1104"/>
    <a:srgbClr val="BFBFBF"/>
    <a:srgbClr val="B2B2B2"/>
    <a:srgbClr val="E8E800"/>
    <a:srgbClr val="050F61"/>
    <a:srgbClr val="75664C"/>
    <a:srgbClr val="0E46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859" autoAdjust="0"/>
    <p:restoredTop sz="88112" autoAdjust="0"/>
  </p:normalViewPr>
  <p:slideViewPr>
    <p:cSldViewPr>
      <p:cViewPr varScale="1">
        <p:scale>
          <a:sx n="96" d="100"/>
          <a:sy n="96" d="100"/>
        </p:scale>
        <p:origin x="-7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n-NO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1246091-28D3-451A-8188-CF1A689846F9}" type="datetime4">
              <a:rPr lang="nb-NO"/>
              <a:pPr/>
              <a:t>8. mai 2013</a:t>
            </a:fld>
            <a:endParaRPr lang="nn-NO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n-NO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5EA95A-6227-4D76-9A53-61F772CF846D}" type="slidenum">
              <a:rPr lang="nn-NO"/>
              <a:pPr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247962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n-NO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4FCDB9B-1B91-4D06-B53D-78D561FA3C7B}" type="datetime4">
              <a:rPr lang="nb-NO"/>
              <a:pPr/>
              <a:t>8. mai 2013</a:t>
            </a:fld>
            <a:endParaRPr lang="nn-NO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n-NO" smtClean="0"/>
              <a:t>Click to edit Master text styles</a:t>
            </a:r>
          </a:p>
          <a:p>
            <a:pPr lvl="1"/>
            <a:r>
              <a:rPr lang="nn-NO" smtClean="0"/>
              <a:t>Second level</a:t>
            </a:r>
          </a:p>
          <a:p>
            <a:pPr lvl="2"/>
            <a:r>
              <a:rPr lang="nn-NO" smtClean="0"/>
              <a:t>Third level</a:t>
            </a:r>
          </a:p>
          <a:p>
            <a:pPr lvl="3"/>
            <a:r>
              <a:rPr lang="nn-NO" smtClean="0"/>
              <a:t>Fourth level</a:t>
            </a:r>
          </a:p>
          <a:p>
            <a:pPr lvl="4"/>
            <a:r>
              <a:rPr lang="nn-NO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n-NO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6C15D30-F79B-40F0-BCC0-F366331A96BC}" type="slidenum">
              <a:rPr lang="nn-NO"/>
              <a:pPr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7308582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eroport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eroport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eroport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eroport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eroport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2BDE8B2-CD13-41C1-99A5-0BFC8DF1B090}" type="datetime4">
              <a:rPr lang="nb-NO"/>
              <a:pPr/>
              <a:t>8. mai 2013</a:t>
            </a:fld>
            <a:endParaRPr lang="nn-NO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6D2288-2FF2-40E1-A879-04280E73B300}" type="slidenum">
              <a:rPr lang="nn-NO"/>
              <a:pPr/>
              <a:t>1</a:t>
            </a:fld>
            <a:endParaRPr lang="nn-NO"/>
          </a:p>
        </p:txBody>
      </p:sp>
      <p:sp>
        <p:nvSpPr>
          <p:cNvPr id="392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CA7F147-5DDA-4297-AB40-DE314541B80B}" type="datetime4">
              <a:rPr lang="nb-NO"/>
              <a:pPr/>
              <a:t>8. mai 2013</a:t>
            </a:fld>
            <a:endParaRPr lang="nn-NO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0A30F7-448E-4394-AC02-2E28C55298DB}" type="slidenum">
              <a:rPr lang="nn-NO"/>
              <a:pPr/>
              <a:t>2</a:t>
            </a:fld>
            <a:endParaRPr lang="nn-NO"/>
          </a:p>
        </p:txBody>
      </p:sp>
      <p:sp>
        <p:nvSpPr>
          <p:cNvPr id="393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596900" y="1371600"/>
            <a:ext cx="8089900" cy="609600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nn-NO" noProof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609600" y="1981200"/>
            <a:ext cx="8077200" cy="609600"/>
          </a:xfrm>
        </p:spPr>
        <p:txBody>
          <a:bodyPr/>
          <a:lstStyle>
            <a:lvl1pPr marL="0" indent="0">
              <a:buFont typeface="Aeroportal" pitchFamily="34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nn-NO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55373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1219200"/>
            <a:ext cx="1979613" cy="5089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19200"/>
            <a:ext cx="5791200" cy="5089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65275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6509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6774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09800"/>
            <a:ext cx="3884613" cy="409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2209800"/>
            <a:ext cx="3886200" cy="409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57880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108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062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665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2828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1527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19200"/>
            <a:ext cx="7923213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n-NO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209800"/>
            <a:ext cx="7923213" cy="409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n-NO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15C2A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15C2A"/>
          </a:solidFill>
          <a:latin typeface="Aeroport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15C2A"/>
          </a:solidFill>
          <a:latin typeface="Aeroport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15C2A"/>
          </a:solidFill>
          <a:latin typeface="Aeroport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15C2A"/>
          </a:solidFill>
          <a:latin typeface="Aeroport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15C2A"/>
          </a:solidFill>
          <a:latin typeface="Aeroport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15C2A"/>
          </a:solidFill>
          <a:latin typeface="Aeroport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15C2A"/>
          </a:solidFill>
          <a:latin typeface="Aeroport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415C2A"/>
          </a:solidFill>
          <a:latin typeface="Aeroportal" pitchFamily="34" charset="0"/>
        </a:defRPr>
      </a:lvl9pPr>
    </p:titleStyle>
    <p:bodyStyle>
      <a:lvl1pPr marL="190500" indent="-190500" algn="l" defTabSz="896938" rtl="0" eaLnBrk="1" fontAlgn="base" hangingPunct="1">
        <a:spcBef>
          <a:spcPct val="20000"/>
        </a:spcBef>
        <a:spcAft>
          <a:spcPct val="0"/>
        </a:spcAft>
        <a:buSzPct val="100000"/>
        <a:buFont typeface="Aeroportal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90500" algn="l" defTabSz="896938" rtl="0" eaLnBrk="1" fontAlgn="base" hangingPunct="1">
        <a:spcBef>
          <a:spcPct val="20000"/>
        </a:spcBef>
        <a:spcAft>
          <a:spcPct val="0"/>
        </a:spcAft>
        <a:buSzPct val="100000"/>
        <a:buFont typeface="Aeroportal" pitchFamily="34" charset="0"/>
        <a:buChar char="•"/>
        <a:defRPr>
          <a:solidFill>
            <a:schemeClr val="tx1"/>
          </a:solidFill>
          <a:latin typeface="+mn-lt"/>
        </a:defRPr>
      </a:lvl2pPr>
      <a:lvl3pPr marL="574675" indent="-190500" algn="l" defTabSz="896938" rtl="0" eaLnBrk="1" fontAlgn="base" hangingPunct="1">
        <a:spcBef>
          <a:spcPct val="20000"/>
        </a:spcBef>
        <a:spcAft>
          <a:spcPct val="0"/>
        </a:spcAft>
        <a:buSzPct val="100000"/>
        <a:buFont typeface="Aeroportal" pitchFamily="34" charset="0"/>
        <a:buChar char="•"/>
        <a:defRPr sz="1600">
          <a:solidFill>
            <a:schemeClr val="tx1"/>
          </a:solidFill>
          <a:latin typeface="+mn-lt"/>
        </a:defRPr>
      </a:lvl3pPr>
      <a:lvl4pPr marL="766763" indent="-190500" algn="l" defTabSz="896938" rtl="0" eaLnBrk="1" fontAlgn="base" hangingPunct="1">
        <a:spcBef>
          <a:spcPct val="20000"/>
        </a:spcBef>
        <a:spcAft>
          <a:spcPct val="0"/>
        </a:spcAft>
        <a:buSzPct val="100000"/>
        <a:buFont typeface="Aeroportal" pitchFamily="34" charset="0"/>
        <a:buChar char="•"/>
        <a:defRPr sz="1600">
          <a:solidFill>
            <a:schemeClr val="tx1"/>
          </a:solidFill>
          <a:latin typeface="+mn-lt"/>
        </a:defRPr>
      </a:lvl4pPr>
      <a:lvl5pPr marL="950913" indent="-182563" algn="l" defTabSz="896938" rtl="0" eaLnBrk="1" fontAlgn="base" hangingPunct="1">
        <a:spcBef>
          <a:spcPct val="20000"/>
        </a:spcBef>
        <a:spcAft>
          <a:spcPct val="0"/>
        </a:spcAft>
        <a:buSzPct val="100000"/>
        <a:buFont typeface="Aeroportal" pitchFamily="34" charset="0"/>
        <a:buChar char="•"/>
        <a:defRPr sz="1600">
          <a:solidFill>
            <a:schemeClr val="tx1"/>
          </a:solidFill>
          <a:latin typeface="+mn-lt"/>
        </a:defRPr>
      </a:lvl5pPr>
      <a:lvl6pPr marL="1408113" indent="-182563" algn="l" defTabSz="896938" rtl="0" eaLnBrk="1" fontAlgn="base" hangingPunct="1">
        <a:spcBef>
          <a:spcPct val="20000"/>
        </a:spcBef>
        <a:spcAft>
          <a:spcPct val="0"/>
        </a:spcAft>
        <a:buSzPct val="100000"/>
        <a:buFont typeface="Aeroportal" pitchFamily="34" charset="0"/>
        <a:buChar char="•"/>
        <a:defRPr sz="1600">
          <a:solidFill>
            <a:schemeClr val="tx1"/>
          </a:solidFill>
          <a:latin typeface="+mn-lt"/>
        </a:defRPr>
      </a:lvl6pPr>
      <a:lvl7pPr marL="1865313" indent="-182563" algn="l" defTabSz="896938" rtl="0" eaLnBrk="1" fontAlgn="base" hangingPunct="1">
        <a:spcBef>
          <a:spcPct val="20000"/>
        </a:spcBef>
        <a:spcAft>
          <a:spcPct val="0"/>
        </a:spcAft>
        <a:buSzPct val="100000"/>
        <a:buFont typeface="Aeroportal" pitchFamily="34" charset="0"/>
        <a:buChar char="•"/>
        <a:defRPr sz="1600">
          <a:solidFill>
            <a:schemeClr val="tx1"/>
          </a:solidFill>
          <a:latin typeface="+mn-lt"/>
        </a:defRPr>
      </a:lvl7pPr>
      <a:lvl8pPr marL="2322513" indent="-182563" algn="l" defTabSz="896938" rtl="0" eaLnBrk="1" fontAlgn="base" hangingPunct="1">
        <a:spcBef>
          <a:spcPct val="20000"/>
        </a:spcBef>
        <a:spcAft>
          <a:spcPct val="0"/>
        </a:spcAft>
        <a:buSzPct val="100000"/>
        <a:buFont typeface="Aeroportal" pitchFamily="34" charset="0"/>
        <a:buChar char="•"/>
        <a:defRPr sz="1600">
          <a:solidFill>
            <a:schemeClr val="tx1"/>
          </a:solidFill>
          <a:latin typeface="+mn-lt"/>
        </a:defRPr>
      </a:lvl8pPr>
      <a:lvl9pPr marL="2779713" indent="-182563" algn="l" defTabSz="896938" rtl="0" eaLnBrk="1" fontAlgn="base" hangingPunct="1">
        <a:spcBef>
          <a:spcPct val="20000"/>
        </a:spcBef>
        <a:spcAft>
          <a:spcPct val="0"/>
        </a:spcAft>
        <a:buSzPct val="100000"/>
        <a:buFont typeface="Aeroportal" pitchFamily="34" charset="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596900" y="1628800"/>
            <a:ext cx="8089900" cy="609600"/>
          </a:xfrm>
        </p:spPr>
        <p:txBody>
          <a:bodyPr/>
          <a:lstStyle/>
          <a:p>
            <a:r>
              <a:rPr lang="nb-NO" dirty="0" smtClean="0"/>
              <a:t>Technical </a:t>
            </a:r>
            <a:r>
              <a:rPr lang="nb-NO" dirty="0" err="1" smtClean="0"/>
              <a:t>Vocational</a:t>
            </a:r>
            <a:r>
              <a:rPr lang="nb-NO" dirty="0" smtClean="0"/>
              <a:t> </a:t>
            </a:r>
            <a:r>
              <a:rPr lang="nb-NO" dirty="0" err="1" smtClean="0"/>
              <a:t>Education</a:t>
            </a:r>
            <a:r>
              <a:rPr lang="nb-NO" dirty="0" smtClean="0"/>
              <a:t> and Training in </a:t>
            </a:r>
            <a:r>
              <a:rPr lang="nb-NO" dirty="0" err="1" smtClean="0"/>
              <a:t>Cabo</a:t>
            </a:r>
            <a:r>
              <a:rPr lang="nb-NO" dirty="0" smtClean="0"/>
              <a:t> </a:t>
            </a:r>
            <a:r>
              <a:rPr lang="nb-NO" dirty="0" err="1" smtClean="0"/>
              <a:t>Delgado</a:t>
            </a:r>
            <a:endParaRPr lang="nb-NO" dirty="0"/>
          </a:p>
        </p:txBody>
      </p:sp>
      <p:sp>
        <p:nvSpPr>
          <p:cNvPr id="388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132856"/>
            <a:ext cx="8077200" cy="609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88104" name="Text Box 8"/>
          <p:cNvSpPr txBox="1">
            <a:spLocks noChangeArrowheads="1"/>
          </p:cNvSpPr>
          <p:nvPr/>
        </p:nvSpPr>
        <p:spPr bwMode="auto">
          <a:xfrm>
            <a:off x="609600" y="6207125"/>
            <a:ext cx="807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solidFill>
                  <a:srgbClr val="808080"/>
                </a:solidFill>
              </a:rPr>
              <a:t>www.norway.info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b-NO" sz="6600" dirty="0" err="1"/>
              <a:t>Obrigado</a:t>
            </a:r>
            <a:r>
              <a:rPr lang="nb-NO" sz="6600" dirty="0"/>
              <a:t>!</a:t>
            </a:r>
            <a:br>
              <a:rPr lang="nb-NO" sz="6600" dirty="0"/>
            </a:br>
            <a:endParaRPr lang="nb-NO" sz="6600" dirty="0"/>
          </a:p>
          <a:p>
            <a:endParaRPr lang="nb-NO" sz="6600" dirty="0"/>
          </a:p>
        </p:txBody>
      </p:sp>
    </p:spTree>
    <p:extLst>
      <p:ext uri="{BB962C8B-B14F-4D97-AF65-F5344CB8AC3E}">
        <p14:creationId xmlns:p14="http://schemas.microsoft.com/office/powerpoint/2010/main" val="3704773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764704"/>
            <a:ext cx="7923213" cy="841375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772816"/>
            <a:ext cx="7923213" cy="4098925"/>
          </a:xfrm>
        </p:spPr>
        <p:txBody>
          <a:bodyPr/>
          <a:lstStyle/>
          <a:p>
            <a:r>
              <a:rPr lang="en-US" dirty="0" smtClean="0"/>
              <a:t>130 TCF gas + possibly 150 </a:t>
            </a:r>
            <a:r>
              <a:rPr lang="en-US" dirty="0" err="1"/>
              <a:t>Tcf</a:t>
            </a:r>
            <a:r>
              <a:rPr lang="en-US" dirty="0"/>
              <a:t> of additional undiscovered </a:t>
            </a:r>
            <a:r>
              <a:rPr lang="en-US" dirty="0" smtClean="0"/>
              <a:t>gas resources offshore </a:t>
            </a:r>
            <a:r>
              <a:rPr lang="en-US" dirty="0" err="1"/>
              <a:t>Cabo</a:t>
            </a:r>
            <a:r>
              <a:rPr lang="en-US" dirty="0"/>
              <a:t> Delgado and </a:t>
            </a:r>
            <a:r>
              <a:rPr lang="en-US" dirty="0" err="1"/>
              <a:t>Inhambane</a:t>
            </a:r>
            <a:r>
              <a:rPr lang="en-US" dirty="0"/>
              <a:t>.  Additional resources will be discovered, as exploration increases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Enough gas to </a:t>
            </a:r>
            <a:r>
              <a:rPr lang="en-US" dirty="0"/>
              <a:t>satisfy 10 LNG trains and other </a:t>
            </a:r>
            <a:r>
              <a:rPr lang="en-US" dirty="0" smtClean="0"/>
              <a:t>mega-projects.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Anadarko and ENI are likely to start construction of a Liquefied Natural Gas (LNG) plant in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Cabo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Delgado in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2014/15,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which implies a need for skilled workers. Construction is planned for two LNG trains initially, but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possibly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expanding up till 10-12 trains in the subsequent years.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current lack of skilled labor is regarded as one of the greatest challenges for local employment.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nb-NO" dirty="0" err="1" smtClean="0"/>
              <a:t>Only</a:t>
            </a:r>
            <a:r>
              <a:rPr lang="nb-NO" dirty="0" smtClean="0"/>
              <a:t> </a:t>
            </a:r>
            <a:r>
              <a:rPr lang="nb-NO" dirty="0" err="1" smtClean="0"/>
              <a:t>exists</a:t>
            </a:r>
            <a:r>
              <a:rPr lang="nb-NO" dirty="0" smtClean="0"/>
              <a:t> general statements </a:t>
            </a:r>
            <a:r>
              <a:rPr lang="nb-NO" dirty="0"/>
              <a:t>in </a:t>
            </a:r>
            <a:r>
              <a:rPr lang="nb-NO" dirty="0" err="1"/>
              <a:t>the</a:t>
            </a:r>
            <a:r>
              <a:rPr lang="nb-NO" dirty="0"/>
              <a:t> Gas </a:t>
            </a:r>
            <a:r>
              <a:rPr lang="nb-NO" dirty="0" err="1"/>
              <a:t>consessions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</a:t>
            </a:r>
            <a:r>
              <a:rPr lang="nb-NO" dirty="0" err="1"/>
              <a:t>local</a:t>
            </a:r>
            <a:r>
              <a:rPr lang="nb-NO" dirty="0"/>
              <a:t> </a:t>
            </a:r>
            <a:r>
              <a:rPr lang="nb-NO" dirty="0" err="1" smtClean="0"/>
              <a:t>contribution</a:t>
            </a:r>
            <a:r>
              <a:rPr lang="nb-NO" dirty="0" smtClean="0"/>
              <a:t>, </a:t>
            </a:r>
            <a:r>
              <a:rPr lang="nb-NO" dirty="0" err="1" smtClean="0"/>
              <a:t>no</a:t>
            </a:r>
            <a:r>
              <a:rPr lang="nb-NO" dirty="0" smtClean="0"/>
              <a:t> </a:t>
            </a:r>
            <a:r>
              <a:rPr lang="nb-NO" dirty="0"/>
              <a:t>formal </a:t>
            </a:r>
            <a:r>
              <a:rPr lang="nb-NO" dirty="0" err="1"/>
              <a:t>requirements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</a:t>
            </a:r>
            <a:r>
              <a:rPr lang="nb-NO" dirty="0" err="1"/>
              <a:t>local</a:t>
            </a:r>
            <a:r>
              <a:rPr lang="nb-NO" dirty="0"/>
              <a:t> </a:t>
            </a:r>
            <a:r>
              <a:rPr lang="nb-NO" dirty="0" err="1" smtClean="0"/>
              <a:t>content</a:t>
            </a:r>
            <a:r>
              <a:rPr lang="nb-NO" dirty="0" smtClean="0"/>
              <a:t>.</a:t>
            </a:r>
            <a:endParaRPr lang="nb-NO" dirty="0"/>
          </a:p>
          <a:p>
            <a:r>
              <a:rPr lang="nb-NO" dirty="0" err="1"/>
              <a:t>Legislation</a:t>
            </a:r>
            <a:r>
              <a:rPr lang="nb-NO" dirty="0"/>
              <a:t> is </a:t>
            </a:r>
            <a:r>
              <a:rPr lang="nb-NO" dirty="0" err="1"/>
              <a:t>being</a:t>
            </a:r>
            <a:r>
              <a:rPr lang="nb-NO" dirty="0"/>
              <a:t> </a:t>
            </a:r>
            <a:r>
              <a:rPr lang="nb-NO" dirty="0" err="1"/>
              <a:t>prepared</a:t>
            </a:r>
            <a:r>
              <a:rPr lang="nb-NO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Embassy </a:t>
            </a:r>
            <a:r>
              <a:rPr lang="nb-NO" dirty="0" err="1" smtClean="0"/>
              <a:t>Consultancy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Consultancy</a:t>
            </a:r>
            <a:r>
              <a:rPr lang="nb-NO" dirty="0" smtClean="0"/>
              <a:t> </a:t>
            </a:r>
            <a:r>
              <a:rPr lang="nb-NO" dirty="0" err="1"/>
              <a:t>project</a:t>
            </a:r>
            <a:r>
              <a:rPr lang="nb-NO" dirty="0"/>
              <a:t> </a:t>
            </a:r>
            <a:r>
              <a:rPr lang="nb-NO" dirty="0" err="1"/>
              <a:t>was</a:t>
            </a:r>
            <a:r>
              <a:rPr lang="nb-NO" dirty="0"/>
              <a:t> </a:t>
            </a:r>
            <a:r>
              <a:rPr lang="nb-NO" dirty="0" err="1"/>
              <a:t>initiated</a:t>
            </a:r>
            <a:r>
              <a:rPr lang="nb-NO" dirty="0"/>
              <a:t> by </a:t>
            </a:r>
            <a:r>
              <a:rPr lang="nb-NO" dirty="0" err="1"/>
              <a:t>the</a:t>
            </a:r>
            <a:r>
              <a:rPr lang="nb-NO" dirty="0"/>
              <a:t> Norwegian Embassy, in </a:t>
            </a:r>
            <a:r>
              <a:rPr lang="nb-NO" dirty="0" err="1"/>
              <a:t>cooperation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smtClean="0"/>
              <a:t>MINED, INP, PIREP</a:t>
            </a:r>
            <a:endParaRPr lang="nb-NO" dirty="0"/>
          </a:p>
          <a:p>
            <a:r>
              <a:rPr lang="nb-NO" dirty="0"/>
              <a:t>Will </a:t>
            </a:r>
            <a:r>
              <a:rPr lang="nb-NO" dirty="0" err="1"/>
              <a:t>deliver</a:t>
            </a:r>
            <a:r>
              <a:rPr lang="nb-NO" dirty="0"/>
              <a:t> </a:t>
            </a:r>
            <a:r>
              <a:rPr lang="nb-NO" dirty="0" smtClean="0"/>
              <a:t>report </a:t>
            </a:r>
            <a:r>
              <a:rPr lang="nb-NO" dirty="0"/>
              <a:t>to MINED </a:t>
            </a:r>
            <a:r>
              <a:rPr lang="nb-NO" dirty="0" smtClean="0"/>
              <a:t>to </a:t>
            </a:r>
            <a:r>
              <a:rPr lang="nb-NO" dirty="0"/>
              <a:t>be used to </a:t>
            </a:r>
            <a:r>
              <a:rPr lang="nb-NO" dirty="0" err="1"/>
              <a:t>improve</a:t>
            </a:r>
            <a:r>
              <a:rPr lang="nb-NO" dirty="0"/>
              <a:t> </a:t>
            </a:r>
            <a:r>
              <a:rPr lang="nb-NO" dirty="0" err="1"/>
              <a:t>schools</a:t>
            </a:r>
            <a:r>
              <a:rPr lang="nb-NO" dirty="0"/>
              <a:t> </a:t>
            </a:r>
            <a:r>
              <a:rPr lang="nb-NO" dirty="0" smtClean="0"/>
              <a:t>in </a:t>
            </a:r>
            <a:r>
              <a:rPr lang="nb-NO" dirty="0" err="1" smtClean="0"/>
              <a:t>Cabo</a:t>
            </a:r>
            <a:r>
              <a:rPr lang="nb-NO" dirty="0" smtClean="0"/>
              <a:t> </a:t>
            </a:r>
            <a:r>
              <a:rPr lang="nb-NO" dirty="0" err="1" smtClean="0"/>
              <a:t>Delgado</a:t>
            </a:r>
            <a:r>
              <a:rPr lang="nb-NO" dirty="0" smtClean="0"/>
              <a:t> and to </a:t>
            </a:r>
            <a:r>
              <a:rPr lang="nb-NO" dirty="0" err="1"/>
              <a:t>enhance</a:t>
            </a:r>
            <a:r>
              <a:rPr lang="nb-NO" dirty="0"/>
              <a:t> </a:t>
            </a:r>
            <a:r>
              <a:rPr lang="nb-NO" dirty="0" err="1"/>
              <a:t>local</a:t>
            </a:r>
            <a:r>
              <a:rPr lang="nb-NO" dirty="0"/>
              <a:t> </a:t>
            </a:r>
            <a:r>
              <a:rPr lang="nb-NO" dirty="0" err="1"/>
              <a:t>content</a:t>
            </a:r>
            <a:r>
              <a:rPr lang="nb-NO" dirty="0"/>
              <a:t> </a:t>
            </a:r>
          </a:p>
          <a:p>
            <a:r>
              <a:rPr lang="nb-NO" dirty="0" err="1"/>
              <a:t>External</a:t>
            </a:r>
            <a:r>
              <a:rPr lang="nb-NO" dirty="0"/>
              <a:t> </a:t>
            </a:r>
            <a:r>
              <a:rPr lang="nb-NO" dirty="0" err="1"/>
              <a:t>requirements</a:t>
            </a:r>
            <a:r>
              <a:rPr lang="nb-NO" dirty="0"/>
              <a:t> and </a:t>
            </a:r>
            <a:r>
              <a:rPr lang="nb-NO" dirty="0" err="1"/>
              <a:t>financing</a:t>
            </a:r>
            <a:r>
              <a:rPr lang="nb-NO" dirty="0"/>
              <a:t> </a:t>
            </a:r>
            <a:r>
              <a:rPr lang="nb-NO" dirty="0" err="1"/>
              <a:t>needed</a:t>
            </a:r>
            <a:endParaRPr lang="nb-NO" dirty="0"/>
          </a:p>
          <a:p>
            <a:r>
              <a:rPr lang="nb-NO" dirty="0" err="1"/>
              <a:t>Focus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needs</a:t>
            </a:r>
            <a:r>
              <a:rPr lang="nb-NO" dirty="0"/>
              <a:t> in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construction</a:t>
            </a:r>
            <a:r>
              <a:rPr lang="nb-NO" dirty="0"/>
              <a:t> and service </a:t>
            </a:r>
            <a:r>
              <a:rPr lang="nb-NO" dirty="0" err="1"/>
              <a:t>industries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1772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The </a:t>
            </a:r>
            <a:r>
              <a:rPr lang="nb-NO" dirty="0" err="1" smtClean="0"/>
              <a:t>idea</a:t>
            </a:r>
            <a:r>
              <a:rPr lang="nb-NO" dirty="0" smtClean="0"/>
              <a:t> </a:t>
            </a:r>
            <a:r>
              <a:rPr lang="nb-NO" dirty="0" err="1" smtClean="0"/>
              <a:t>being</a:t>
            </a:r>
            <a:r>
              <a:rPr lang="nb-NO" dirty="0" smtClean="0"/>
              <a:t>…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/>
              <a:t>Carrot</a:t>
            </a:r>
            <a:r>
              <a:rPr lang="nb-NO" dirty="0"/>
              <a:t> </a:t>
            </a:r>
            <a:r>
              <a:rPr lang="nb-NO" dirty="0" err="1"/>
              <a:t>rather</a:t>
            </a:r>
            <a:r>
              <a:rPr lang="nb-NO" dirty="0"/>
              <a:t> </a:t>
            </a:r>
            <a:r>
              <a:rPr lang="nb-NO" dirty="0" err="1"/>
              <a:t>than</a:t>
            </a:r>
            <a:r>
              <a:rPr lang="nb-NO" dirty="0"/>
              <a:t> </a:t>
            </a:r>
            <a:r>
              <a:rPr lang="nb-NO" dirty="0" err="1"/>
              <a:t>stick</a:t>
            </a:r>
            <a:r>
              <a:rPr lang="nb-NO" dirty="0"/>
              <a:t>:</a:t>
            </a:r>
          </a:p>
          <a:p>
            <a:r>
              <a:rPr lang="nb-NO" dirty="0"/>
              <a:t>Gas </a:t>
            </a:r>
            <a:r>
              <a:rPr lang="nb-NO" dirty="0" err="1"/>
              <a:t>companies</a:t>
            </a:r>
            <a:r>
              <a:rPr lang="nb-NO" dirty="0"/>
              <a:t> </a:t>
            </a:r>
            <a:r>
              <a:rPr lang="nb-NO" dirty="0" err="1"/>
              <a:t>will</a:t>
            </a:r>
            <a:r>
              <a:rPr lang="nb-NO" dirty="0"/>
              <a:t> </a:t>
            </a:r>
            <a:r>
              <a:rPr lang="nb-NO" dirty="0" err="1"/>
              <a:t>benefit</a:t>
            </a:r>
            <a:r>
              <a:rPr lang="nb-NO" dirty="0"/>
              <a:t> from </a:t>
            </a:r>
            <a:r>
              <a:rPr lang="nb-NO" dirty="0" err="1"/>
              <a:t>qualified</a:t>
            </a:r>
            <a:r>
              <a:rPr lang="nb-NO" dirty="0"/>
              <a:t> </a:t>
            </a:r>
            <a:r>
              <a:rPr lang="nb-NO" dirty="0" err="1"/>
              <a:t>local</a:t>
            </a:r>
            <a:r>
              <a:rPr lang="nb-NO" dirty="0"/>
              <a:t> </a:t>
            </a:r>
            <a:r>
              <a:rPr lang="nb-NO" dirty="0" err="1"/>
              <a:t>labour</a:t>
            </a:r>
            <a:endParaRPr lang="nb-NO" dirty="0"/>
          </a:p>
          <a:p>
            <a:r>
              <a:rPr lang="nb-NO" dirty="0" err="1"/>
              <a:t>Local</a:t>
            </a:r>
            <a:r>
              <a:rPr lang="nb-NO" dirty="0"/>
              <a:t> </a:t>
            </a:r>
            <a:r>
              <a:rPr lang="nb-NO" dirty="0" err="1"/>
              <a:t>communities</a:t>
            </a:r>
            <a:r>
              <a:rPr lang="nb-NO" dirty="0"/>
              <a:t> at </a:t>
            </a:r>
            <a:r>
              <a:rPr lang="nb-NO" dirty="0" err="1"/>
              <a:t>ease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err="1"/>
              <a:t>being</a:t>
            </a:r>
            <a:r>
              <a:rPr lang="nb-NO" dirty="0"/>
              <a:t> </a:t>
            </a:r>
            <a:r>
              <a:rPr lang="nb-NO" dirty="0" err="1"/>
              <a:t>involved</a:t>
            </a:r>
            <a:endParaRPr lang="nb-NO" dirty="0"/>
          </a:p>
          <a:p>
            <a:r>
              <a:rPr lang="nb-NO" dirty="0"/>
              <a:t>Not </a:t>
            </a:r>
            <a:r>
              <a:rPr lang="nb-NO" dirty="0" err="1"/>
              <a:t>much</a:t>
            </a:r>
            <a:r>
              <a:rPr lang="nb-NO" dirty="0"/>
              <a:t> </a:t>
            </a:r>
            <a:r>
              <a:rPr lang="nb-NO" dirty="0" err="1"/>
              <a:t>core</a:t>
            </a:r>
            <a:r>
              <a:rPr lang="nb-NO" dirty="0"/>
              <a:t> </a:t>
            </a:r>
            <a:r>
              <a:rPr lang="nb-NO" dirty="0" err="1"/>
              <a:t>compentence</a:t>
            </a:r>
            <a:r>
              <a:rPr lang="nb-NO" dirty="0"/>
              <a:t> in </a:t>
            </a:r>
            <a:r>
              <a:rPr lang="nb-NO" dirty="0" err="1"/>
              <a:t>the</a:t>
            </a:r>
            <a:r>
              <a:rPr lang="nb-NO" dirty="0"/>
              <a:t> Gas </a:t>
            </a:r>
            <a:r>
              <a:rPr lang="nb-NO" dirty="0" err="1"/>
              <a:t>companies</a:t>
            </a:r>
            <a:r>
              <a:rPr lang="nb-NO" dirty="0"/>
              <a:t>, </a:t>
            </a:r>
            <a:r>
              <a:rPr lang="nb-NO" dirty="0" err="1"/>
              <a:t>go</a:t>
            </a:r>
            <a:r>
              <a:rPr lang="nb-NO" dirty="0"/>
              <a:t> for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surrounding</a:t>
            </a:r>
            <a:r>
              <a:rPr lang="nb-NO" dirty="0"/>
              <a:t> </a:t>
            </a:r>
            <a:r>
              <a:rPr lang="nb-NO" dirty="0" err="1"/>
              <a:t>activities</a:t>
            </a:r>
            <a:r>
              <a:rPr lang="nb-NO" dirty="0"/>
              <a:t> (</a:t>
            </a:r>
            <a:r>
              <a:rPr lang="nb-NO" dirty="0" err="1"/>
              <a:t>next</a:t>
            </a:r>
            <a:r>
              <a:rPr lang="nb-NO" dirty="0"/>
              <a:t> slide)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0088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060848"/>
            <a:ext cx="7923213" cy="841375"/>
          </a:xfrm>
        </p:spPr>
        <p:txBody>
          <a:bodyPr/>
          <a:lstStyle/>
          <a:p>
            <a:r>
              <a:rPr lang="en-US" sz="3600" dirty="0" smtClean="0"/>
              <a:t>Business and Employment opportunities (direct and indirect services)</a:t>
            </a:r>
            <a:r>
              <a:rPr lang="en-US" sz="3200" dirty="0">
                <a:solidFill>
                  <a:srgbClr val="0033CC"/>
                </a:solidFill>
              </a:rPr>
              <a:t/>
            </a:r>
            <a:br>
              <a:rPr lang="en-US" sz="3200" dirty="0">
                <a:solidFill>
                  <a:srgbClr val="0033CC"/>
                </a:solidFill>
              </a:rPr>
            </a:br>
            <a:endParaRPr lang="nb-NO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492896"/>
            <a:ext cx="4808330" cy="3942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013176"/>
            <a:ext cx="1274618" cy="1029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628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556792"/>
            <a:ext cx="7923213" cy="841375"/>
          </a:xfrm>
        </p:spPr>
        <p:txBody>
          <a:bodyPr/>
          <a:lstStyle/>
          <a:p>
            <a:r>
              <a:rPr lang="nb-NO" dirty="0"/>
              <a:t>PPP </a:t>
            </a:r>
            <a:r>
              <a:rPr lang="nb-NO" dirty="0" err="1"/>
              <a:t>development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existing</a:t>
            </a:r>
            <a:r>
              <a:rPr lang="nb-NO" dirty="0"/>
              <a:t> </a:t>
            </a:r>
            <a:r>
              <a:rPr lang="nb-NO" dirty="0" err="1" smtClean="0"/>
              <a:t>facilities</a:t>
            </a:r>
            <a:r>
              <a:rPr lang="nb-NO" dirty="0" smtClean="0"/>
              <a:t> (</a:t>
            </a:r>
            <a:r>
              <a:rPr lang="nb-NO" dirty="0" err="1" smtClean="0"/>
              <a:t>Macomia</a:t>
            </a:r>
            <a:r>
              <a:rPr lang="nb-NO" dirty="0" smtClean="0"/>
              <a:t> and Pemba)</a:t>
            </a: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Public Private </a:t>
            </a:r>
            <a:r>
              <a:rPr lang="nb-NO" dirty="0" err="1"/>
              <a:t>Partnership</a:t>
            </a:r>
            <a:r>
              <a:rPr lang="nb-NO" dirty="0"/>
              <a:t>: </a:t>
            </a:r>
            <a:r>
              <a:rPr lang="nb-NO" dirty="0" err="1"/>
              <a:t>common</a:t>
            </a:r>
            <a:r>
              <a:rPr lang="nb-NO" dirty="0"/>
              <a:t> goals and </a:t>
            </a:r>
            <a:r>
              <a:rPr lang="nb-NO" dirty="0" err="1"/>
              <a:t>long</a:t>
            </a:r>
            <a:r>
              <a:rPr lang="nb-NO" dirty="0"/>
              <a:t> term </a:t>
            </a:r>
            <a:r>
              <a:rPr lang="nb-NO" dirty="0" err="1"/>
              <a:t>perspective</a:t>
            </a:r>
            <a:endParaRPr lang="nb-NO" dirty="0"/>
          </a:p>
          <a:p>
            <a:r>
              <a:rPr lang="nb-NO" dirty="0" err="1"/>
              <a:t>Use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local</a:t>
            </a:r>
            <a:r>
              <a:rPr lang="nb-NO" dirty="0"/>
              <a:t> </a:t>
            </a:r>
            <a:r>
              <a:rPr lang="nb-NO" dirty="0" err="1"/>
              <a:t>school</a:t>
            </a:r>
            <a:r>
              <a:rPr lang="nb-NO" dirty="0"/>
              <a:t> </a:t>
            </a:r>
            <a:r>
              <a:rPr lang="nb-NO" dirty="0" err="1"/>
              <a:t>infrastructure</a:t>
            </a:r>
            <a:endParaRPr lang="nb-NO" dirty="0"/>
          </a:p>
          <a:p>
            <a:r>
              <a:rPr lang="nb-NO" dirty="0"/>
              <a:t>A </a:t>
            </a:r>
            <a:r>
              <a:rPr lang="nb-NO" dirty="0" err="1"/>
              <a:t>whole</a:t>
            </a:r>
            <a:r>
              <a:rPr lang="nb-NO" dirty="0"/>
              <a:t> </a:t>
            </a:r>
            <a:r>
              <a:rPr lang="nb-NO" dirty="0" err="1"/>
              <a:t>specter</a:t>
            </a:r>
            <a:r>
              <a:rPr lang="nb-NO" dirty="0"/>
              <a:t> from </a:t>
            </a:r>
            <a:r>
              <a:rPr lang="nb-NO" dirty="0" err="1"/>
              <a:t>short</a:t>
            </a:r>
            <a:r>
              <a:rPr lang="nb-NO" dirty="0"/>
              <a:t> </a:t>
            </a:r>
            <a:r>
              <a:rPr lang="nb-NO" dirty="0" err="1"/>
              <a:t>courses</a:t>
            </a:r>
            <a:r>
              <a:rPr lang="nb-NO" dirty="0"/>
              <a:t> to </a:t>
            </a:r>
            <a:r>
              <a:rPr lang="nb-NO" dirty="0" err="1"/>
              <a:t>several</a:t>
            </a:r>
            <a:r>
              <a:rPr lang="nb-NO" dirty="0"/>
              <a:t> </a:t>
            </a:r>
            <a:r>
              <a:rPr lang="nb-NO" dirty="0" err="1"/>
              <a:t>years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specialised</a:t>
            </a:r>
            <a:r>
              <a:rPr lang="nb-NO" dirty="0"/>
              <a:t> training</a:t>
            </a:r>
          </a:p>
          <a:p>
            <a:r>
              <a:rPr lang="nb-NO" dirty="0" err="1"/>
              <a:t>Involving</a:t>
            </a:r>
            <a:r>
              <a:rPr lang="nb-NO" dirty="0"/>
              <a:t> MINED,MINTRAB, MIREM, INP, INEFP, PIREP for optimum </a:t>
            </a:r>
            <a:r>
              <a:rPr lang="nb-NO" dirty="0" err="1"/>
              <a:t>coordination</a:t>
            </a:r>
            <a:endParaRPr lang="nb-NO" dirty="0"/>
          </a:p>
          <a:p>
            <a:r>
              <a:rPr lang="nb-NO" dirty="0"/>
              <a:t>The Gas </a:t>
            </a:r>
            <a:r>
              <a:rPr lang="nb-NO" dirty="0" err="1"/>
              <a:t>companies</a:t>
            </a:r>
            <a:r>
              <a:rPr lang="nb-NO" dirty="0"/>
              <a:t> to have an </a:t>
            </a:r>
            <a:r>
              <a:rPr lang="nb-NO" dirty="0" err="1"/>
              <a:t>active</a:t>
            </a:r>
            <a:r>
              <a:rPr lang="nb-NO" dirty="0"/>
              <a:t> </a:t>
            </a:r>
            <a:r>
              <a:rPr lang="nb-NO" dirty="0" err="1"/>
              <a:t>role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3341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908720"/>
            <a:ext cx="7923213" cy="841375"/>
          </a:xfrm>
        </p:spPr>
        <p:txBody>
          <a:bodyPr/>
          <a:lstStyle/>
          <a:p>
            <a:r>
              <a:rPr lang="nb-NO" dirty="0" err="1"/>
              <a:t>Proposed</a:t>
            </a:r>
            <a:r>
              <a:rPr lang="nb-NO" dirty="0"/>
              <a:t> </a:t>
            </a:r>
            <a:r>
              <a:rPr lang="nb-NO" dirty="0" err="1"/>
              <a:t>investments</a:t>
            </a:r>
            <a:endParaRPr lang="nb-NO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060848"/>
            <a:ext cx="2592110" cy="1943621"/>
          </a:xfrm>
        </p:spPr>
      </p:pic>
      <p:pic>
        <p:nvPicPr>
          <p:cNvPr id="5" name="Plassholder for innhold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8184" y="4149080"/>
            <a:ext cx="2603000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251520" y="1988840"/>
            <a:ext cx="61024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000" b="1" dirty="0" err="1">
                <a:latin typeface="+mn-lt"/>
              </a:rPr>
              <a:t>Assumptions</a:t>
            </a:r>
            <a:r>
              <a:rPr lang="nb-NO" sz="2000" b="1" dirty="0">
                <a:latin typeface="+mn-lt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>
                <a:latin typeface="+mn-lt"/>
              </a:rPr>
              <a:t>Pemba </a:t>
            </a:r>
            <a:r>
              <a:rPr lang="nb-NO" sz="2000" dirty="0" err="1">
                <a:latin typeface="+mn-lt"/>
              </a:rPr>
              <a:t>institute</a:t>
            </a:r>
            <a:r>
              <a:rPr lang="nb-NO" sz="2000" dirty="0">
                <a:latin typeface="+mn-lt"/>
              </a:rPr>
              <a:t>: 4 </a:t>
            </a:r>
            <a:r>
              <a:rPr lang="nb-NO" sz="2000" dirty="0" err="1">
                <a:latin typeface="+mn-lt"/>
              </a:rPr>
              <a:t>classes</a:t>
            </a:r>
            <a:r>
              <a:rPr lang="nb-NO" sz="2000" dirty="0">
                <a:latin typeface="+mn-lt"/>
              </a:rPr>
              <a:t> times 3, 20 students </a:t>
            </a:r>
            <a:r>
              <a:rPr lang="nb-NO" sz="2000" dirty="0" err="1">
                <a:latin typeface="+mn-lt"/>
              </a:rPr>
              <a:t>each</a:t>
            </a:r>
            <a:r>
              <a:rPr lang="nb-NO" sz="2000" dirty="0">
                <a:latin typeface="+mn-lt"/>
              </a:rPr>
              <a:t> </a:t>
            </a:r>
            <a:r>
              <a:rPr lang="nb-NO" sz="2000" dirty="0" err="1">
                <a:latin typeface="+mn-lt"/>
              </a:rPr>
              <a:t>class</a:t>
            </a:r>
            <a:r>
              <a:rPr lang="nb-NO" sz="2000" dirty="0">
                <a:latin typeface="+mn-lt"/>
              </a:rPr>
              <a:t>: </a:t>
            </a:r>
            <a:r>
              <a:rPr lang="nb-NO" sz="2000" u="sng" dirty="0">
                <a:latin typeface="+mn-lt"/>
              </a:rPr>
              <a:t>240 students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>
                <a:latin typeface="+mn-lt"/>
              </a:rPr>
              <a:t>INEFP, Pemba:   </a:t>
            </a:r>
            <a:r>
              <a:rPr lang="nb-NO" sz="2000" u="sng" dirty="0">
                <a:latin typeface="+mn-lt"/>
              </a:rPr>
              <a:t>1000 students </a:t>
            </a:r>
            <a:r>
              <a:rPr lang="nb-NO" sz="2000" dirty="0" err="1">
                <a:latin typeface="+mn-lt"/>
              </a:rPr>
              <a:t>on</a:t>
            </a:r>
            <a:r>
              <a:rPr lang="nb-NO" sz="2000" dirty="0">
                <a:latin typeface="+mn-lt"/>
              </a:rPr>
              <a:t> </a:t>
            </a:r>
            <a:r>
              <a:rPr lang="nb-NO" sz="2000" dirty="0" err="1">
                <a:latin typeface="+mn-lt"/>
              </a:rPr>
              <a:t>short</a:t>
            </a:r>
            <a:r>
              <a:rPr lang="nb-NO" sz="2000" dirty="0">
                <a:latin typeface="+mn-lt"/>
              </a:rPr>
              <a:t> or medium term </a:t>
            </a:r>
            <a:r>
              <a:rPr lang="nb-NO" sz="2000" dirty="0" err="1">
                <a:latin typeface="+mn-lt"/>
              </a:rPr>
              <a:t>courses</a:t>
            </a:r>
            <a:endParaRPr lang="nb-NO" sz="2000" dirty="0">
              <a:latin typeface="+mn-lt"/>
            </a:endParaRPr>
          </a:p>
          <a:p>
            <a:pPr marL="514350" indent="-514350">
              <a:buFont typeface="+mj-lt"/>
              <a:buAutoNum type="arabicPeriod"/>
            </a:pPr>
            <a:r>
              <a:rPr lang="nb-NO" sz="2000" dirty="0" err="1">
                <a:latin typeface="+mn-lt"/>
              </a:rPr>
              <a:t>Macomia</a:t>
            </a:r>
            <a:r>
              <a:rPr lang="nb-NO" sz="2000" dirty="0">
                <a:latin typeface="+mn-lt"/>
              </a:rPr>
              <a:t> </a:t>
            </a:r>
            <a:r>
              <a:rPr lang="nb-NO" sz="2000" dirty="0" err="1">
                <a:latin typeface="+mn-lt"/>
              </a:rPr>
              <a:t>school</a:t>
            </a:r>
            <a:endParaRPr lang="nb-NO" sz="2000" dirty="0">
              <a:latin typeface="+mn-lt"/>
            </a:endParaRPr>
          </a:p>
          <a:p>
            <a:pPr marL="0" indent="0">
              <a:buNone/>
            </a:pPr>
            <a:r>
              <a:rPr lang="nb-NO" sz="2000" dirty="0">
                <a:latin typeface="+mn-lt"/>
              </a:rPr>
              <a:t>      4 </a:t>
            </a:r>
            <a:r>
              <a:rPr lang="nb-NO" sz="2000" dirty="0" err="1">
                <a:latin typeface="+mn-lt"/>
              </a:rPr>
              <a:t>classes</a:t>
            </a:r>
            <a:r>
              <a:rPr lang="nb-NO" sz="2000" dirty="0">
                <a:latin typeface="+mn-lt"/>
              </a:rPr>
              <a:t>, </a:t>
            </a:r>
            <a:r>
              <a:rPr lang="nb-NO" sz="2000" u="sng" dirty="0">
                <a:latin typeface="+mn-lt"/>
              </a:rPr>
              <a:t>240 students</a:t>
            </a:r>
          </a:p>
          <a:p>
            <a:pPr marL="0" indent="0">
              <a:buNone/>
            </a:pPr>
            <a:r>
              <a:rPr lang="nb-NO" sz="2000" dirty="0">
                <a:latin typeface="+mn-lt"/>
              </a:rPr>
              <a:t>      2 training workshop </a:t>
            </a:r>
            <a:r>
              <a:rPr lang="nb-NO" sz="2000" dirty="0" err="1">
                <a:latin typeface="+mn-lt"/>
              </a:rPr>
              <a:t>buildings</a:t>
            </a:r>
            <a:r>
              <a:rPr lang="nb-NO" sz="2000" dirty="0">
                <a:latin typeface="+mn-lt"/>
              </a:rPr>
              <a:t> </a:t>
            </a:r>
            <a:r>
              <a:rPr lang="nb-NO" sz="2000" dirty="0" err="1">
                <a:latin typeface="+mn-lt"/>
              </a:rPr>
              <a:t>with</a:t>
            </a:r>
            <a:r>
              <a:rPr lang="nb-NO" sz="2000" dirty="0">
                <a:latin typeface="+mn-lt"/>
              </a:rPr>
              <a:t> </a:t>
            </a:r>
            <a:r>
              <a:rPr lang="nb-NO" sz="2000" dirty="0" err="1">
                <a:latin typeface="+mn-lt"/>
              </a:rPr>
              <a:t>equipment</a:t>
            </a:r>
            <a:r>
              <a:rPr lang="nb-NO" sz="2000" dirty="0">
                <a:latin typeface="+mn-lt"/>
              </a:rPr>
              <a:t>, </a:t>
            </a:r>
          </a:p>
          <a:p>
            <a:pPr marL="0" indent="0">
              <a:buNone/>
            </a:pPr>
            <a:r>
              <a:rPr lang="nb-NO" sz="2000" dirty="0">
                <a:latin typeface="+mn-lt"/>
              </a:rPr>
              <a:t>      </a:t>
            </a:r>
            <a:r>
              <a:rPr lang="nb-NO" sz="2000" dirty="0" err="1">
                <a:latin typeface="+mn-lt"/>
              </a:rPr>
              <a:t>dormitory</a:t>
            </a:r>
            <a:r>
              <a:rPr lang="nb-NO" sz="2000" dirty="0">
                <a:latin typeface="+mn-lt"/>
              </a:rPr>
              <a:t> for 100 </a:t>
            </a:r>
            <a:r>
              <a:rPr lang="nb-NO" sz="2000" dirty="0" err="1">
                <a:latin typeface="+mn-lt"/>
              </a:rPr>
              <a:t>people</a:t>
            </a:r>
            <a:r>
              <a:rPr lang="nb-NO" sz="2000" dirty="0">
                <a:latin typeface="+mn-lt"/>
              </a:rPr>
              <a:t>, 6 </a:t>
            </a:r>
            <a:r>
              <a:rPr lang="nb-NO" sz="2000" dirty="0" err="1">
                <a:latin typeface="+mn-lt"/>
              </a:rPr>
              <a:t>teacher</a:t>
            </a:r>
            <a:r>
              <a:rPr lang="nb-NO" sz="2000" dirty="0">
                <a:latin typeface="+mn-lt"/>
              </a:rPr>
              <a:t> houses, </a:t>
            </a:r>
            <a:r>
              <a:rPr lang="nb-NO" sz="2000" dirty="0" err="1">
                <a:latin typeface="+mn-lt"/>
              </a:rPr>
              <a:t>new</a:t>
            </a:r>
            <a:r>
              <a:rPr lang="nb-NO" sz="2000" dirty="0">
                <a:latin typeface="+mn-lt"/>
              </a:rPr>
              <a:t>           </a:t>
            </a:r>
            <a:br>
              <a:rPr lang="nb-NO" sz="2000" dirty="0">
                <a:latin typeface="+mn-lt"/>
              </a:rPr>
            </a:br>
            <a:r>
              <a:rPr lang="nb-NO" sz="2000" dirty="0">
                <a:latin typeface="+mn-lt"/>
              </a:rPr>
              <a:t>      water </a:t>
            </a:r>
            <a:r>
              <a:rPr lang="nb-NO" sz="2000" dirty="0" err="1">
                <a:latin typeface="+mn-lt"/>
              </a:rPr>
              <a:t>supply</a:t>
            </a:r>
            <a:r>
              <a:rPr lang="nb-NO" sz="2000" dirty="0">
                <a:latin typeface="+mn-lt"/>
              </a:rPr>
              <a:t> and </a:t>
            </a:r>
            <a:r>
              <a:rPr lang="nb-NO" sz="2000" dirty="0" err="1">
                <a:latin typeface="+mn-lt"/>
              </a:rPr>
              <a:t>internal</a:t>
            </a:r>
            <a:r>
              <a:rPr lang="nb-NO" sz="2000" dirty="0">
                <a:latin typeface="+mn-lt"/>
              </a:rPr>
              <a:t> piping</a:t>
            </a:r>
          </a:p>
          <a:p>
            <a:pPr marL="514350" indent="-514350">
              <a:buAutoNum type="arabicPeriod" startAt="4"/>
            </a:pPr>
            <a:r>
              <a:rPr lang="nb-NO" sz="2000" dirty="0" err="1">
                <a:latin typeface="+mn-lt"/>
              </a:rPr>
              <a:t>Recruitment</a:t>
            </a:r>
            <a:r>
              <a:rPr lang="nb-NO" sz="2000" dirty="0">
                <a:latin typeface="+mn-lt"/>
              </a:rPr>
              <a:t> and training </a:t>
            </a:r>
            <a:r>
              <a:rPr lang="nb-NO" sz="2000" dirty="0" err="1">
                <a:latin typeface="+mn-lt"/>
              </a:rPr>
              <a:t>of</a:t>
            </a:r>
            <a:r>
              <a:rPr lang="nb-NO" sz="2000" dirty="0">
                <a:latin typeface="+mn-lt"/>
              </a:rPr>
              <a:t> </a:t>
            </a:r>
            <a:r>
              <a:rPr lang="nb-NO" sz="2000" dirty="0" err="1">
                <a:latin typeface="+mn-lt"/>
              </a:rPr>
              <a:t>teachers</a:t>
            </a:r>
            <a:endParaRPr lang="nb-NO" sz="2000" dirty="0">
              <a:latin typeface="+mn-lt"/>
            </a:endParaRPr>
          </a:p>
          <a:p>
            <a:pPr marL="514350" indent="-514350">
              <a:buAutoNum type="arabicPeriod" startAt="4"/>
            </a:pPr>
            <a:r>
              <a:rPr lang="nb-NO" sz="2000" dirty="0" err="1">
                <a:latin typeface="+mn-lt"/>
              </a:rPr>
              <a:t>Qualification</a:t>
            </a:r>
            <a:r>
              <a:rPr lang="nb-NO" sz="2000" dirty="0">
                <a:latin typeface="+mn-lt"/>
              </a:rPr>
              <a:t> </a:t>
            </a:r>
            <a:r>
              <a:rPr lang="nb-NO" sz="2000" dirty="0" err="1">
                <a:latin typeface="+mn-lt"/>
              </a:rPr>
              <a:t>descriptions</a:t>
            </a:r>
            <a:endParaRPr lang="nb-NO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3159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Conclusions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~ 4 million dollars </a:t>
            </a:r>
            <a:r>
              <a:rPr lang="nb-NO" dirty="0" err="1"/>
              <a:t>would</a:t>
            </a:r>
            <a:r>
              <a:rPr lang="nb-NO" dirty="0"/>
              <a:t> </a:t>
            </a:r>
            <a:r>
              <a:rPr lang="nb-NO" dirty="0" err="1"/>
              <a:t>give</a:t>
            </a:r>
            <a:r>
              <a:rPr lang="nb-NO" dirty="0"/>
              <a:t> </a:t>
            </a:r>
            <a:r>
              <a:rPr lang="nb-NO" dirty="0" err="1"/>
              <a:t>close</a:t>
            </a:r>
            <a:r>
              <a:rPr lang="nb-NO" dirty="0"/>
              <a:t> to 500 </a:t>
            </a:r>
            <a:r>
              <a:rPr lang="nb-NO" dirty="0" err="1"/>
              <a:t>technicians</a:t>
            </a:r>
            <a:r>
              <a:rPr lang="nb-NO" dirty="0"/>
              <a:t> and 1000 </a:t>
            </a:r>
            <a:r>
              <a:rPr lang="nb-NO" dirty="0" err="1"/>
              <a:t>trained</a:t>
            </a:r>
            <a:r>
              <a:rPr lang="nb-NO" dirty="0"/>
              <a:t> </a:t>
            </a:r>
            <a:r>
              <a:rPr lang="nb-NO" dirty="0" err="1"/>
              <a:t>workers</a:t>
            </a:r>
            <a:r>
              <a:rPr lang="nb-NO" dirty="0"/>
              <a:t> </a:t>
            </a:r>
            <a:r>
              <a:rPr lang="nb-NO" dirty="0" err="1"/>
              <a:t>every</a:t>
            </a:r>
            <a:r>
              <a:rPr lang="nb-NO" dirty="0"/>
              <a:t> </a:t>
            </a:r>
            <a:r>
              <a:rPr lang="nb-NO" dirty="0" err="1"/>
              <a:t>year</a:t>
            </a:r>
            <a:r>
              <a:rPr lang="nb-NO" dirty="0"/>
              <a:t> in 5 </a:t>
            </a:r>
            <a:r>
              <a:rPr lang="nb-NO" dirty="0" err="1"/>
              <a:t>years</a:t>
            </a:r>
            <a:r>
              <a:rPr lang="nb-NO" dirty="0"/>
              <a:t>. </a:t>
            </a:r>
            <a:r>
              <a:rPr lang="nb-NO" dirty="0" err="1"/>
              <a:t>Good</a:t>
            </a:r>
            <a:r>
              <a:rPr lang="nb-NO" dirty="0"/>
              <a:t> </a:t>
            </a:r>
            <a:r>
              <a:rPr lang="nb-NO" dirty="0" err="1"/>
              <a:t>value</a:t>
            </a:r>
            <a:r>
              <a:rPr lang="nb-NO" dirty="0"/>
              <a:t> for </a:t>
            </a:r>
            <a:r>
              <a:rPr lang="nb-NO" dirty="0" err="1"/>
              <a:t>money</a:t>
            </a:r>
            <a:r>
              <a:rPr lang="nb-NO" dirty="0"/>
              <a:t> by </a:t>
            </a:r>
            <a:r>
              <a:rPr lang="nb-NO" dirty="0" err="1"/>
              <a:t>using</a:t>
            </a:r>
            <a:r>
              <a:rPr lang="nb-NO" dirty="0"/>
              <a:t> </a:t>
            </a:r>
            <a:r>
              <a:rPr lang="nb-NO" dirty="0" err="1"/>
              <a:t>existing</a:t>
            </a:r>
            <a:r>
              <a:rPr lang="nb-NO" dirty="0"/>
              <a:t> </a:t>
            </a:r>
            <a:r>
              <a:rPr lang="nb-NO" dirty="0" err="1"/>
              <a:t>facilities</a:t>
            </a:r>
            <a:r>
              <a:rPr lang="nb-NO" dirty="0"/>
              <a:t> as </a:t>
            </a:r>
            <a:r>
              <a:rPr lang="nb-NO" dirty="0" err="1"/>
              <a:t>the</a:t>
            </a:r>
            <a:r>
              <a:rPr lang="nb-NO" dirty="0"/>
              <a:t> base</a:t>
            </a:r>
          </a:p>
          <a:p>
            <a:r>
              <a:rPr lang="nb-NO" dirty="0"/>
              <a:t>The </a:t>
            </a:r>
            <a:r>
              <a:rPr lang="nb-NO" dirty="0" err="1"/>
              <a:t>industry</a:t>
            </a:r>
            <a:r>
              <a:rPr lang="nb-NO" dirty="0"/>
              <a:t> </a:t>
            </a:r>
            <a:r>
              <a:rPr lang="nb-NO" dirty="0" err="1"/>
              <a:t>will</a:t>
            </a:r>
            <a:r>
              <a:rPr lang="nb-NO" dirty="0"/>
              <a:t> have to </a:t>
            </a:r>
            <a:r>
              <a:rPr lang="nb-NO" dirty="0" err="1"/>
              <a:t>pay</a:t>
            </a:r>
            <a:r>
              <a:rPr lang="nb-NO" dirty="0"/>
              <a:t> most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project</a:t>
            </a:r>
            <a:r>
              <a:rPr lang="nb-NO" dirty="0"/>
              <a:t> </a:t>
            </a:r>
            <a:r>
              <a:rPr lang="nb-NO" dirty="0" err="1"/>
              <a:t>expenditures</a:t>
            </a:r>
            <a:r>
              <a:rPr lang="nb-NO" dirty="0"/>
              <a:t>, </a:t>
            </a:r>
            <a:r>
              <a:rPr lang="nb-NO" dirty="0" err="1"/>
              <a:t>but</a:t>
            </a:r>
            <a:r>
              <a:rPr lang="nb-NO" dirty="0"/>
              <a:t> </a:t>
            </a:r>
            <a:r>
              <a:rPr lang="nb-NO" dirty="0" err="1"/>
              <a:t>will</a:t>
            </a:r>
            <a:r>
              <a:rPr lang="nb-NO" dirty="0"/>
              <a:t> </a:t>
            </a:r>
            <a:r>
              <a:rPr lang="nb-NO" dirty="0" err="1"/>
              <a:t>get</a:t>
            </a:r>
            <a:r>
              <a:rPr lang="nb-NO" dirty="0"/>
              <a:t> </a:t>
            </a:r>
            <a:r>
              <a:rPr lang="nb-NO" dirty="0" err="1"/>
              <a:t>much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local</a:t>
            </a:r>
            <a:r>
              <a:rPr lang="nb-NO" dirty="0"/>
              <a:t>, </a:t>
            </a:r>
            <a:r>
              <a:rPr lang="nb-NO" dirty="0" err="1"/>
              <a:t>trained</a:t>
            </a:r>
            <a:r>
              <a:rPr lang="nb-NO" dirty="0"/>
              <a:t> </a:t>
            </a:r>
            <a:r>
              <a:rPr lang="nb-NO" dirty="0" err="1"/>
              <a:t>manpower</a:t>
            </a:r>
            <a:r>
              <a:rPr lang="nb-NO" dirty="0"/>
              <a:t> </a:t>
            </a:r>
            <a:r>
              <a:rPr lang="nb-NO" dirty="0" err="1"/>
              <a:t>they</a:t>
            </a:r>
            <a:r>
              <a:rPr lang="nb-NO" dirty="0"/>
              <a:t> </a:t>
            </a:r>
            <a:r>
              <a:rPr lang="nb-NO" dirty="0" err="1"/>
              <a:t>need</a:t>
            </a:r>
            <a:r>
              <a:rPr lang="nb-NO" dirty="0"/>
              <a:t> for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construction</a:t>
            </a:r>
            <a:r>
              <a:rPr lang="nb-NO" dirty="0"/>
              <a:t> </a:t>
            </a:r>
            <a:r>
              <a:rPr lang="nb-NO" dirty="0" err="1"/>
              <a:t>phase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LNG</a:t>
            </a:r>
          </a:p>
          <a:p>
            <a:r>
              <a:rPr lang="nb-NO" dirty="0" err="1"/>
              <a:t>Local</a:t>
            </a:r>
            <a:r>
              <a:rPr lang="nb-NO" dirty="0"/>
              <a:t> </a:t>
            </a:r>
            <a:r>
              <a:rPr lang="nb-NO" dirty="0" err="1"/>
              <a:t>content</a:t>
            </a:r>
            <a:r>
              <a:rPr lang="nb-NO" dirty="0"/>
              <a:t> </a:t>
            </a:r>
            <a:r>
              <a:rPr lang="nb-NO" dirty="0" err="1"/>
              <a:t>will</a:t>
            </a:r>
            <a:r>
              <a:rPr lang="nb-NO" dirty="0"/>
              <a:t> </a:t>
            </a:r>
            <a:r>
              <a:rPr lang="nb-NO" dirty="0" err="1"/>
              <a:t>go</a:t>
            </a:r>
            <a:r>
              <a:rPr lang="nb-NO" dirty="0"/>
              <a:t> </a:t>
            </a:r>
            <a:r>
              <a:rPr lang="nb-NO" dirty="0" err="1"/>
              <a:t>beyond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construction</a:t>
            </a:r>
            <a:r>
              <a:rPr lang="nb-NO" dirty="0"/>
              <a:t> </a:t>
            </a:r>
            <a:r>
              <a:rPr lang="nb-NO" dirty="0" err="1"/>
              <a:t>activities</a:t>
            </a:r>
            <a:r>
              <a:rPr lang="nb-NO" dirty="0"/>
              <a:t>, and </a:t>
            </a:r>
            <a:r>
              <a:rPr lang="nb-NO" dirty="0" err="1"/>
              <a:t>benefit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whole</a:t>
            </a:r>
            <a:r>
              <a:rPr lang="nb-NO" dirty="0"/>
              <a:t> </a:t>
            </a:r>
            <a:r>
              <a:rPr lang="nb-NO" dirty="0" err="1"/>
              <a:t>society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53716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Project </a:t>
            </a:r>
            <a:r>
              <a:rPr lang="nb-NO" dirty="0" err="1"/>
              <a:t>organization</a:t>
            </a:r>
            <a:r>
              <a:rPr lang="nb-NO" dirty="0"/>
              <a:t> and </a:t>
            </a:r>
            <a:r>
              <a:rPr lang="nb-NO" dirty="0" err="1"/>
              <a:t>financing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PIREP is a </a:t>
            </a:r>
            <a:r>
              <a:rPr lang="nb-NO" dirty="0" err="1"/>
              <a:t>success</a:t>
            </a:r>
            <a:r>
              <a:rPr lang="nb-NO" dirty="0"/>
              <a:t>. </a:t>
            </a:r>
            <a:r>
              <a:rPr lang="nb-NO" dirty="0" err="1"/>
              <a:t>Owned</a:t>
            </a:r>
            <a:r>
              <a:rPr lang="nb-NO" dirty="0"/>
              <a:t> by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two</a:t>
            </a:r>
            <a:r>
              <a:rPr lang="nb-NO" dirty="0"/>
              <a:t> </a:t>
            </a:r>
            <a:r>
              <a:rPr lang="nb-NO" dirty="0" err="1"/>
              <a:t>ministries</a:t>
            </a:r>
            <a:r>
              <a:rPr lang="nb-NO" dirty="0"/>
              <a:t> </a:t>
            </a:r>
            <a:r>
              <a:rPr lang="nb-NO" dirty="0" err="1"/>
              <a:t>who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 </a:t>
            </a:r>
            <a:r>
              <a:rPr lang="nb-NO" dirty="0" err="1"/>
              <a:t>involved</a:t>
            </a:r>
            <a:r>
              <a:rPr lang="nb-NO" dirty="0"/>
              <a:t> in </a:t>
            </a:r>
            <a:r>
              <a:rPr lang="nb-NO" dirty="0" err="1"/>
              <a:t>this</a:t>
            </a:r>
            <a:r>
              <a:rPr lang="nb-NO" dirty="0"/>
              <a:t> </a:t>
            </a:r>
            <a:r>
              <a:rPr lang="nb-NO" dirty="0" err="1" smtClean="0"/>
              <a:t>project</a:t>
            </a:r>
            <a:r>
              <a:rPr lang="nb-NO" dirty="0" smtClean="0"/>
              <a:t> (MINTRAB, MINED).</a:t>
            </a:r>
            <a:endParaRPr lang="nb-NO" dirty="0"/>
          </a:p>
          <a:p>
            <a:r>
              <a:rPr lang="nb-NO" dirty="0"/>
              <a:t>PIREP </a:t>
            </a:r>
            <a:r>
              <a:rPr lang="nb-NO" dirty="0" err="1"/>
              <a:t>should</a:t>
            </a:r>
            <a:r>
              <a:rPr lang="nb-NO" dirty="0"/>
              <a:t> </a:t>
            </a:r>
            <a:r>
              <a:rPr lang="nb-NO" dirty="0" err="1"/>
              <a:t>own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project</a:t>
            </a:r>
            <a:r>
              <a:rPr lang="nb-NO" dirty="0"/>
              <a:t>, </a:t>
            </a:r>
            <a:r>
              <a:rPr lang="nb-NO" dirty="0" err="1"/>
              <a:t>assisted</a:t>
            </a:r>
            <a:r>
              <a:rPr lang="nb-NO" dirty="0"/>
              <a:t> by </a:t>
            </a:r>
            <a:r>
              <a:rPr lang="nb-NO" dirty="0" err="1"/>
              <a:t>outside</a:t>
            </a:r>
            <a:r>
              <a:rPr lang="nb-NO" dirty="0"/>
              <a:t> </a:t>
            </a:r>
            <a:r>
              <a:rPr lang="nb-NO" dirty="0" err="1"/>
              <a:t>technical</a:t>
            </a:r>
            <a:r>
              <a:rPr lang="nb-NO" dirty="0"/>
              <a:t> </a:t>
            </a:r>
            <a:r>
              <a:rPr lang="nb-NO" dirty="0" err="1"/>
              <a:t>experts</a:t>
            </a:r>
            <a:endParaRPr lang="nb-NO" dirty="0"/>
          </a:p>
          <a:p>
            <a:r>
              <a:rPr lang="nb-NO" dirty="0"/>
              <a:t>ENI and </a:t>
            </a:r>
            <a:r>
              <a:rPr lang="nb-NO" dirty="0" err="1"/>
              <a:t>Anardarko</a:t>
            </a:r>
            <a:r>
              <a:rPr lang="nb-NO" dirty="0"/>
              <a:t> to </a:t>
            </a:r>
            <a:r>
              <a:rPr lang="nb-NO" dirty="0" err="1"/>
              <a:t>pay</a:t>
            </a:r>
            <a:r>
              <a:rPr lang="nb-NO" dirty="0"/>
              <a:t> most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investments</a:t>
            </a:r>
            <a:endParaRPr lang="nb-NO" dirty="0"/>
          </a:p>
          <a:p>
            <a:r>
              <a:rPr lang="nb-NO" dirty="0"/>
              <a:t>Donor </a:t>
            </a:r>
            <a:r>
              <a:rPr lang="nb-NO" dirty="0" err="1"/>
              <a:t>funding</a:t>
            </a:r>
            <a:r>
              <a:rPr lang="nb-NO" dirty="0"/>
              <a:t> to </a:t>
            </a:r>
            <a:r>
              <a:rPr lang="nb-NO" dirty="0" err="1"/>
              <a:t>enhance</a:t>
            </a:r>
            <a:r>
              <a:rPr lang="nb-NO" dirty="0"/>
              <a:t> </a:t>
            </a:r>
            <a:r>
              <a:rPr lang="nb-NO" dirty="0" err="1"/>
              <a:t>development</a:t>
            </a:r>
            <a:r>
              <a:rPr lang="nb-NO" dirty="0"/>
              <a:t> </a:t>
            </a:r>
            <a:r>
              <a:rPr lang="nb-NO" dirty="0" err="1"/>
              <a:t>aspects</a:t>
            </a:r>
            <a:r>
              <a:rPr lang="nb-NO" dirty="0"/>
              <a:t> and </a:t>
            </a:r>
            <a:r>
              <a:rPr lang="nb-NO" dirty="0" err="1"/>
              <a:t>integrety</a:t>
            </a:r>
            <a:endParaRPr lang="nb-NO" dirty="0"/>
          </a:p>
          <a:p>
            <a:r>
              <a:rPr lang="nb-NO" dirty="0" err="1"/>
              <a:t>Government</a:t>
            </a:r>
            <a:r>
              <a:rPr lang="nb-NO" dirty="0"/>
              <a:t> to </a:t>
            </a:r>
            <a:r>
              <a:rPr lang="nb-NO" dirty="0" err="1"/>
              <a:t>take</a:t>
            </a:r>
            <a:r>
              <a:rPr lang="nb-NO" dirty="0"/>
              <a:t> part og </a:t>
            </a:r>
            <a:r>
              <a:rPr lang="nb-NO" dirty="0" err="1"/>
              <a:t>the</a:t>
            </a:r>
            <a:r>
              <a:rPr lang="nb-NO" dirty="0"/>
              <a:t> operating </a:t>
            </a:r>
            <a:r>
              <a:rPr lang="nb-NO" dirty="0" err="1"/>
              <a:t>costs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02780312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 Emb English">
  <a:themeElements>
    <a:clrScheme name="ud_PPT_english 1">
      <a:dk1>
        <a:srgbClr val="333333"/>
      </a:dk1>
      <a:lt1>
        <a:srgbClr val="FFFFFF"/>
      </a:lt1>
      <a:dk2>
        <a:srgbClr val="428596"/>
      </a:dk2>
      <a:lt2>
        <a:srgbClr val="EE4A3F"/>
      </a:lt2>
      <a:accent1>
        <a:srgbClr val="60AEB8"/>
      </a:accent1>
      <a:accent2>
        <a:srgbClr val="D4CCB6"/>
      </a:accent2>
      <a:accent3>
        <a:srgbClr val="FFFFFF"/>
      </a:accent3>
      <a:accent4>
        <a:srgbClr val="2A2A2A"/>
      </a:accent4>
      <a:accent5>
        <a:srgbClr val="B6D3D8"/>
      </a:accent5>
      <a:accent6>
        <a:srgbClr val="C0B9A5"/>
      </a:accent6>
      <a:hlink>
        <a:srgbClr val="EAE5DA"/>
      </a:hlink>
      <a:folHlink>
        <a:srgbClr val="999999"/>
      </a:folHlink>
    </a:clrScheme>
    <a:fontScheme name="ud_PPT_english">
      <a:majorFont>
        <a:latin typeface="Aeroportal"/>
        <a:ea typeface=""/>
        <a:cs typeface=""/>
      </a:majorFont>
      <a:minorFont>
        <a:latin typeface="DepMyriad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n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eroport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n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eroportal" pitchFamily="34" charset="0"/>
          </a:defRPr>
        </a:defPPr>
      </a:lstStyle>
    </a:lnDef>
  </a:objectDefaults>
  <a:extraClrSchemeLst>
    <a:extraClrScheme>
      <a:clrScheme name="ud_PPT_english 1">
        <a:dk1>
          <a:srgbClr val="333333"/>
        </a:dk1>
        <a:lt1>
          <a:srgbClr val="FFFFFF"/>
        </a:lt1>
        <a:dk2>
          <a:srgbClr val="428596"/>
        </a:dk2>
        <a:lt2>
          <a:srgbClr val="EE4A3F"/>
        </a:lt2>
        <a:accent1>
          <a:srgbClr val="60AEB8"/>
        </a:accent1>
        <a:accent2>
          <a:srgbClr val="D4CCB6"/>
        </a:accent2>
        <a:accent3>
          <a:srgbClr val="FFFFFF"/>
        </a:accent3>
        <a:accent4>
          <a:srgbClr val="2A2A2A"/>
        </a:accent4>
        <a:accent5>
          <a:srgbClr val="B6D3D8"/>
        </a:accent5>
        <a:accent6>
          <a:srgbClr val="C0B9A5"/>
        </a:accent6>
        <a:hlink>
          <a:srgbClr val="EAE5DA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Spring Emb English</Template>
  <TotalTime>1630</TotalTime>
  <Words>507</Words>
  <Application>Microsoft Office PowerPoint</Application>
  <PresentationFormat>On-screen Show (4:3)</PresentationFormat>
  <Paragraphs>51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Aeroportal</vt:lpstr>
      <vt:lpstr>DepMyriad Regular</vt:lpstr>
      <vt:lpstr>Spring Emb English</vt:lpstr>
      <vt:lpstr>Technical Vocational Education and Training in Cabo Delgado</vt:lpstr>
      <vt:lpstr>Background</vt:lpstr>
      <vt:lpstr>Embassy Consultancy</vt:lpstr>
      <vt:lpstr>The idea being…</vt:lpstr>
      <vt:lpstr>Business and Employment opportunities (direct and indirect services) </vt:lpstr>
      <vt:lpstr>PPP development of existing facilities (Macomia and Pemba) </vt:lpstr>
      <vt:lpstr>Proposed investments</vt:lpstr>
      <vt:lpstr>Conclusions</vt:lpstr>
      <vt:lpstr>Project organization and financing</vt:lpstr>
      <vt:lpstr>PowerPoint Presentation</vt:lpstr>
    </vt:vector>
  </TitlesOfParts>
  <Company>Ministry of Foreign Affairs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Technical Vocational Education and Training in Cabo Delgado</dc:title>
  <dc:creator>Lakså Knut</dc:creator>
  <cp:lastModifiedBy>Lakså Knut</cp:lastModifiedBy>
  <cp:revision>8</cp:revision>
  <cp:lastPrinted>2013-05-08T13:57:29Z</cp:lastPrinted>
  <dcterms:created xsi:type="dcterms:W3CDTF">2013-05-07T10:16:43Z</dcterms:created>
  <dcterms:modified xsi:type="dcterms:W3CDTF">2013-05-08T14:11:36Z</dcterms:modified>
</cp:coreProperties>
</file>