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0" r:id="rId2"/>
    <p:sldId id="258" r:id="rId3"/>
    <p:sldId id="271" r:id="rId4"/>
    <p:sldId id="259" r:id="rId5"/>
    <p:sldId id="273" r:id="rId6"/>
    <p:sldId id="274" r:id="rId7"/>
    <p:sldId id="275" r:id="rId8"/>
    <p:sldId id="263" r:id="rId9"/>
  </p:sldIdLst>
  <p:sldSz cx="9144000" cy="6858000" type="screen4x3"/>
  <p:notesSz cx="6797675" cy="9928225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2A05B4-E901-48D4-B07B-2156A7F47AC9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D6AC9B-FC9E-4DB6-BA28-23EF4CAB9F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F81B6C-409B-4D82-B9BD-AC513BD122E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F81B6C-409B-4D82-B9BD-AC513BD122E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F81B6C-409B-4D82-B9BD-AC513BD122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C14F-D471-486A-9859-B792146C580E}" type="datetimeFigureOut">
              <a:rPr lang="pt-PT" smtClean="0"/>
              <a:pPr/>
              <a:t>06-06-2013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AC51-C603-4DFD-B8DE-6B196B2D2637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318513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C14F-D471-486A-9859-B792146C580E}" type="datetimeFigureOut">
              <a:rPr lang="pt-PT" smtClean="0"/>
              <a:pPr/>
              <a:t>06-06-2013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AC51-C603-4DFD-B8DE-6B196B2D2637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52748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C14F-D471-486A-9859-B792146C580E}" type="datetimeFigureOut">
              <a:rPr lang="pt-PT" smtClean="0"/>
              <a:pPr/>
              <a:t>06-06-2013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AC51-C603-4DFD-B8DE-6B196B2D2637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800109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C14F-D471-486A-9859-B792146C580E}" type="datetimeFigureOut">
              <a:rPr lang="pt-PT" smtClean="0"/>
              <a:pPr/>
              <a:t>06-06-2013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AC51-C603-4DFD-B8DE-6B196B2D2637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816699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C14F-D471-486A-9859-B792146C580E}" type="datetimeFigureOut">
              <a:rPr lang="pt-PT" smtClean="0"/>
              <a:pPr/>
              <a:t>06-06-2013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AC51-C603-4DFD-B8DE-6B196B2D2637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524476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C14F-D471-486A-9859-B792146C580E}" type="datetimeFigureOut">
              <a:rPr lang="pt-PT" smtClean="0"/>
              <a:pPr/>
              <a:t>06-06-2013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AC51-C603-4DFD-B8DE-6B196B2D2637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286794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C14F-D471-486A-9859-B792146C580E}" type="datetimeFigureOut">
              <a:rPr lang="pt-PT" smtClean="0"/>
              <a:pPr/>
              <a:t>06-06-2013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AC51-C603-4DFD-B8DE-6B196B2D2637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110601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C14F-D471-486A-9859-B792146C580E}" type="datetimeFigureOut">
              <a:rPr lang="pt-PT" smtClean="0"/>
              <a:pPr/>
              <a:t>06-06-2013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AC51-C603-4DFD-B8DE-6B196B2D2637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138899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C14F-D471-486A-9859-B792146C580E}" type="datetimeFigureOut">
              <a:rPr lang="pt-PT" smtClean="0"/>
              <a:pPr/>
              <a:t>06-06-2013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AC51-C603-4DFD-B8DE-6B196B2D2637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23671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C14F-D471-486A-9859-B792146C580E}" type="datetimeFigureOut">
              <a:rPr lang="pt-PT" smtClean="0"/>
              <a:pPr/>
              <a:t>06-06-2013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AC51-C603-4DFD-B8DE-6B196B2D2637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02139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C14F-D471-486A-9859-B792146C580E}" type="datetimeFigureOut">
              <a:rPr lang="pt-PT" smtClean="0"/>
              <a:pPr/>
              <a:t>06-06-2013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AC51-C603-4DFD-B8DE-6B196B2D2637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26289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AC14F-D471-486A-9859-B792146C580E}" type="datetimeFigureOut">
              <a:rPr lang="pt-PT" smtClean="0"/>
              <a:pPr/>
              <a:t>06-06-2013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AAC51-C603-4DFD-B8DE-6B196B2D2637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401926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211247" y="17165"/>
            <a:ext cx="8897257" cy="819547"/>
          </a:xfrm>
        </p:spPr>
        <p:txBody>
          <a:bodyPr>
            <a:noAutofit/>
          </a:bodyPr>
          <a:lstStyle/>
          <a:p>
            <a:r>
              <a:rPr lang="pt-PT" sz="3600" dirty="0" smtClean="0"/>
              <a:t>Commercial License Regulations</a:t>
            </a:r>
            <a:endParaRPr lang="en-US" sz="3600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381000" y="980728"/>
            <a:ext cx="8305800" cy="583264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en-US" sz="2800" dirty="0" smtClean="0"/>
              <a:t>On 21 May, Council of Ministers approved new Commercial Licensing regulations.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Cover 6 types of economic activities: Bulk and retail commerce, services, import, export, foreign representations.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IC Reforms achieved:</a:t>
            </a:r>
          </a:p>
          <a:p>
            <a:pPr>
              <a:lnSpc>
                <a:spcPct val="80000"/>
              </a:lnSpc>
              <a:buNone/>
            </a:pPr>
            <a:endParaRPr lang="en-US" sz="2800" dirty="0" smtClean="0"/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n-US" sz="2400" dirty="0" smtClean="0"/>
              <a:t>About 50% reduction  in nr of days to issue licenses: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From 15 to 8 days and from 7 to 3 days depending on the type of license</a:t>
            </a:r>
          </a:p>
          <a:p>
            <a:pPr lvl="1">
              <a:lnSpc>
                <a:spcPct val="80000"/>
              </a:lnSpc>
            </a:pPr>
            <a:endParaRPr lang="en-US" sz="2000" dirty="0" smtClean="0"/>
          </a:p>
          <a:p>
            <a:pPr marL="514350" indent="-457200">
              <a:lnSpc>
                <a:spcPct val="80000"/>
              </a:lnSpc>
              <a:buFont typeface="+mj-lt"/>
              <a:buAutoNum type="arabicPeriod"/>
            </a:pPr>
            <a:r>
              <a:rPr lang="en-US" sz="2400" dirty="0" smtClean="0"/>
              <a:t>About 25% reduction requisites necessary for license application (8 to 6)</a:t>
            </a:r>
          </a:p>
          <a:p>
            <a:pPr marL="514350" indent="-457200">
              <a:lnSpc>
                <a:spcPct val="80000"/>
              </a:lnSpc>
              <a:buFont typeface="+mj-lt"/>
              <a:buAutoNum type="arabicPeriod"/>
            </a:pPr>
            <a:endParaRPr lang="en-US" sz="2400" dirty="0" smtClean="0"/>
          </a:p>
          <a:p>
            <a:pPr marL="514350" indent="-457200">
              <a:lnSpc>
                <a:spcPct val="80000"/>
              </a:lnSpc>
              <a:buFont typeface="+mj-lt"/>
              <a:buAutoNum type="arabicPeriod"/>
            </a:pPr>
            <a:r>
              <a:rPr lang="en-US" sz="2400" dirty="0" smtClean="0"/>
              <a:t>About 50% reduction in number of steps (8 to 4)</a:t>
            </a:r>
          </a:p>
          <a:p>
            <a:pPr marL="514350" indent="-457200">
              <a:lnSpc>
                <a:spcPct val="80000"/>
              </a:lnSpc>
              <a:buFont typeface="+mj-lt"/>
              <a:buAutoNum type="arabicPeriod"/>
            </a:pPr>
            <a:endParaRPr lang="en-US" sz="2400" dirty="0" smtClean="0"/>
          </a:p>
          <a:p>
            <a:pPr marL="514350" indent="-457200">
              <a:lnSpc>
                <a:spcPct val="80000"/>
              </a:lnSpc>
              <a:buFont typeface="+mj-lt"/>
              <a:buAutoNum type="arabicPeriod"/>
            </a:pPr>
            <a:r>
              <a:rPr lang="en-US" sz="2400" dirty="0" smtClean="0"/>
              <a:t>Elimination of pre-inspections for most commercial businesses – except sale of food products and certain chemicals.</a:t>
            </a:r>
          </a:p>
          <a:p>
            <a:pPr marL="514350" indent="-457200">
              <a:lnSpc>
                <a:spcPct val="80000"/>
              </a:lnSpc>
              <a:buFont typeface="+mj-lt"/>
              <a:buAutoNum type="arabicPeriod"/>
            </a:pPr>
            <a:endParaRPr lang="en-US" sz="2400" dirty="0" smtClean="0"/>
          </a:p>
          <a:p>
            <a:pPr marL="514350" indent="-457200">
              <a:lnSpc>
                <a:spcPct val="80000"/>
              </a:lnSpc>
              <a:buFont typeface="+mj-lt"/>
              <a:buAutoNum type="arabicPeriod"/>
            </a:pPr>
            <a:r>
              <a:rPr lang="pt-PT" sz="2400" dirty="0" smtClean="0"/>
              <a:t>Fee structure simplified and cost reduced (permanent license, one-off fee).</a:t>
            </a:r>
          </a:p>
          <a:p>
            <a:pPr marL="514350" indent="-457200">
              <a:lnSpc>
                <a:spcPct val="80000"/>
              </a:lnSpc>
              <a:buFont typeface="+mj-lt"/>
              <a:buAutoNum type="arabicPeriod"/>
            </a:pPr>
            <a:endParaRPr lang="pt-PT" sz="2400" dirty="0" smtClean="0"/>
          </a:p>
          <a:p>
            <a:pPr marL="514350" indent="-457200">
              <a:lnSpc>
                <a:spcPct val="80000"/>
              </a:lnSpc>
              <a:buFont typeface="+mj-lt"/>
              <a:buAutoNum type="arabicPeriod"/>
            </a:pPr>
            <a:r>
              <a:rPr lang="pt-PT" sz="2400" dirty="0" smtClean="0"/>
              <a:t>Estimated $ 66.000 USD in annual cost savings for private sector.</a:t>
            </a:r>
            <a:endParaRPr lang="pt-PT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Requisitos revistos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dirty="0" smtClean="0"/>
              <a:t>Alterados</a:t>
            </a:r>
          </a:p>
          <a:p>
            <a:pPr lvl="1"/>
            <a:r>
              <a:rPr lang="pt-PT" dirty="0" smtClean="0"/>
              <a:t>Adopção de formulário (em vez de requerimento) assinado sem necessidade de reconhecimento, juntando cópias simples de documentos e procuração apenas quando legalmente exigível.</a:t>
            </a:r>
          </a:p>
          <a:p>
            <a:endParaRPr lang="pt-PT" dirty="0" smtClean="0"/>
          </a:p>
          <a:p>
            <a:r>
              <a:rPr lang="pt-PT" dirty="0" smtClean="0"/>
              <a:t>Eliminados</a:t>
            </a:r>
          </a:p>
          <a:p>
            <a:pPr lvl="1"/>
            <a:r>
              <a:rPr lang="pt-PT" dirty="0" smtClean="0"/>
              <a:t>Junção de Planta das instalações e memória descritiva</a:t>
            </a:r>
          </a:p>
          <a:p>
            <a:pPr lvl="1"/>
            <a:r>
              <a:rPr lang="pt-PT" dirty="0" smtClean="0"/>
              <a:t>Junção de Contrato de arrendamento </a:t>
            </a:r>
          </a:p>
          <a:p>
            <a:pPr lvl="1"/>
            <a:r>
              <a:rPr lang="pt-PT" dirty="0" smtClean="0"/>
              <a:t>Junção de Publicação em BR</a:t>
            </a:r>
          </a:p>
          <a:p>
            <a:endParaRPr lang="pt-PT" dirty="0" smtClean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3956312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28410" y="167424"/>
            <a:ext cx="8276037" cy="632027"/>
          </a:xfrm>
        </p:spPr>
        <p:txBody>
          <a:bodyPr>
            <a:noAutofit/>
          </a:bodyPr>
          <a:lstStyle/>
          <a:p>
            <a:r>
              <a:rPr lang="pt-PT" sz="3600" dirty="0" smtClean="0"/>
              <a:t>Requisitos revistos</a:t>
            </a:r>
            <a:endParaRPr lang="en-US" sz="3600" b="0" dirty="0" smtClean="0">
              <a:latin typeface="Century Gothic" pitchFamily="34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92314" y="3068960"/>
            <a:ext cx="8305800" cy="585561"/>
          </a:xfrm>
        </p:spPr>
        <p:txBody>
          <a:bodyPr>
            <a:normAutofit/>
          </a:bodyPr>
          <a:lstStyle/>
          <a:p>
            <a:pPr indent="-403225">
              <a:spcBef>
                <a:spcPts val="1200"/>
              </a:spcBef>
              <a:buClr>
                <a:srgbClr val="FFAB2F"/>
              </a:buClr>
              <a:buSzPct val="120000"/>
              <a:buFont typeface="Wingdings" pitchFamily="2" charset="2"/>
              <a:buChar char="§"/>
              <a:defRPr/>
            </a:pPr>
            <a:r>
              <a:rPr lang="pt-PT" sz="2000" dirty="0" smtClean="0">
                <a:latin typeface="Century Gothic" pitchFamily="34" charset="0"/>
                <a:cs typeface="Arial" pitchFamily="34" charset="0"/>
              </a:rPr>
              <a:t>Simplificacao de requisitos</a:t>
            </a:r>
            <a:endParaRPr lang="en-US" sz="2000" dirty="0" smtClean="0"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B7D0A1E-F913-462D-AF26-E259D5C5E7BE}" type="slidenum">
              <a:rPr lang="en-US" smtClean="0"/>
              <a:pPr/>
              <a:t>3</a:t>
            </a:fld>
            <a:endParaRPr lang="en-US" dirty="0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04800" y="1368193"/>
          <a:ext cx="8621485" cy="1484743"/>
        </p:xfrm>
        <a:graphic>
          <a:graphicData uri="http://schemas.openxmlformats.org/drawingml/2006/table">
            <a:tbl>
              <a:tblPr/>
              <a:tblGrid>
                <a:gridCol w="1335314"/>
                <a:gridCol w="1045029"/>
                <a:gridCol w="1320800"/>
                <a:gridCol w="1161143"/>
                <a:gridCol w="943428"/>
                <a:gridCol w="624115"/>
                <a:gridCol w="1190171"/>
                <a:gridCol w="1001485"/>
              </a:tblGrid>
              <a:tr h="321460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800" b="1" dirty="0">
                          <a:latin typeface="Calibri"/>
                          <a:ea typeface="Calibri"/>
                          <a:cs typeface="Times New Roman"/>
                        </a:rPr>
                        <a:t>DOCUMENTOS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411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9091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 b="1" dirty="0">
                          <a:latin typeface="Cambria"/>
                          <a:ea typeface="Calibri"/>
                          <a:cs typeface="Times New Roman"/>
                        </a:rPr>
                        <a:t>Carta requerimento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Planta das instalações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Contrato de Arrendamento ou outro comprovativo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Escritura pública de </a:t>
                      </a:r>
                      <a:r>
                        <a:rPr lang="pt-PT" sz="1200" b="1" dirty="0" smtClean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constituição ou BR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Certidão de registo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 smtClean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pt-PT" sz="1200" b="1" dirty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NUIT)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 b="1" dirty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Comprovativo do pagamento da taxa de licenciamento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 b="1" dirty="0" smtClean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Procuração, </a:t>
                      </a:r>
                      <a:r>
                        <a:rPr lang="pt-PT" sz="1200" b="1" dirty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quando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aplicável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286662" y="908720"/>
            <a:ext cx="8305800" cy="585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403225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AB2F"/>
              </a:buClr>
              <a:buSzPct val="120000"/>
              <a:buFont typeface="Wingdings" pitchFamily="2" charset="2"/>
              <a:buChar char="§"/>
              <a:tabLst/>
              <a:defRPr/>
            </a:pPr>
            <a:r>
              <a:rPr kumimoji="0" lang="pt-P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itchFamily="34" charset="0"/>
                <a:ea typeface="+mn-ea"/>
                <a:cs typeface="Arial" pitchFamily="34" charset="0"/>
              </a:rPr>
              <a:t>Regime Actual </a:t>
            </a:r>
            <a:endParaRPr kumimoji="0" lang="en-US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512" y="6110514"/>
            <a:ext cx="8737600" cy="7474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161153" y="6369045"/>
          <a:ext cx="6720113" cy="280416"/>
        </p:xfrm>
        <a:graphic>
          <a:graphicData uri="http://schemas.openxmlformats.org/drawingml/2006/table">
            <a:tbl>
              <a:tblPr/>
              <a:tblGrid>
                <a:gridCol w="315750"/>
                <a:gridCol w="2721824"/>
                <a:gridCol w="352467"/>
                <a:gridCol w="3330072"/>
              </a:tblGrid>
              <a:tr h="793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dirty="0">
                        <a:latin typeface="Cambria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b="0" dirty="0">
                          <a:latin typeface="Cambria"/>
                          <a:ea typeface="Times New Roman"/>
                          <a:cs typeface="Arial"/>
                        </a:rPr>
                        <a:t>Documentos </a:t>
                      </a:r>
                      <a:r>
                        <a:rPr lang="pt-PT" sz="1600" b="0" dirty="0" smtClean="0">
                          <a:latin typeface="Cambria"/>
                          <a:ea typeface="Times New Roman"/>
                          <a:cs typeface="Arial"/>
                        </a:rPr>
                        <a:t> retirados</a:t>
                      </a:r>
                      <a:endParaRPr lang="en-US" sz="1800" b="1" dirty="0"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PT" sz="1600" b="0" dirty="0">
                        <a:latin typeface="Cambria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b="0" dirty="0">
                          <a:latin typeface="Cambria"/>
                          <a:ea typeface="Times New Roman"/>
                          <a:cs typeface="Arial"/>
                        </a:rPr>
                        <a:t>Documentos que permanecem</a:t>
                      </a:r>
                      <a:endParaRPr lang="en-US" sz="1800" b="1" dirty="0"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32228" y="3573016"/>
          <a:ext cx="8730344" cy="1484743"/>
        </p:xfrm>
        <a:graphic>
          <a:graphicData uri="http://schemas.openxmlformats.org/drawingml/2006/table">
            <a:tbl>
              <a:tblPr/>
              <a:tblGrid>
                <a:gridCol w="1045029"/>
                <a:gridCol w="961186"/>
                <a:gridCol w="1274014"/>
                <a:gridCol w="1030514"/>
                <a:gridCol w="811352"/>
                <a:gridCol w="640077"/>
                <a:gridCol w="725714"/>
                <a:gridCol w="1262743"/>
                <a:gridCol w="979715"/>
              </a:tblGrid>
              <a:tr h="321460">
                <a:tc gridSpan="9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800" b="1" dirty="0">
                          <a:latin typeface="Calibri"/>
                          <a:ea typeface="Calibri"/>
                          <a:cs typeface="Times New Roman"/>
                        </a:rPr>
                        <a:t>DOCUMENTOS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411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9091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 b="1" dirty="0" smtClean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Formulario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>
                          <a:solidFill>
                            <a:schemeClr val="bg1"/>
                          </a:solidFill>
                          <a:latin typeface="Cambria"/>
                          <a:ea typeface="Calibri"/>
                          <a:cs typeface="Times New Roman"/>
                        </a:rPr>
                        <a:t>Planta das instalações</a:t>
                      </a:r>
                      <a:endParaRPr lang="en-US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>
                          <a:solidFill>
                            <a:schemeClr val="bg1"/>
                          </a:solidFill>
                          <a:latin typeface="Cambria"/>
                          <a:ea typeface="Calibri"/>
                          <a:cs typeface="Times New Roman"/>
                        </a:rPr>
                        <a:t>Contrato de Arrendamento ou outro comprovativo</a:t>
                      </a:r>
                      <a:endParaRPr lang="en-US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>
                          <a:solidFill>
                            <a:schemeClr val="bg1"/>
                          </a:solidFill>
                          <a:latin typeface="Cambria"/>
                          <a:ea typeface="Calibri"/>
                          <a:cs typeface="Times New Roman"/>
                        </a:rPr>
                        <a:t>Escritura pública de </a:t>
                      </a:r>
                      <a:r>
                        <a:rPr lang="pt-PT" sz="1200" b="1" dirty="0" smtClean="0">
                          <a:solidFill>
                            <a:schemeClr val="bg1"/>
                          </a:solidFill>
                          <a:latin typeface="Cambria"/>
                          <a:ea typeface="Calibri"/>
                          <a:cs typeface="Times New Roman"/>
                        </a:rPr>
                        <a:t>constituição ou BR</a:t>
                      </a:r>
                      <a:endParaRPr lang="en-US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Certidão de registo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 smtClean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pt-PT" sz="1200" b="1" dirty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NUIT)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Co</a:t>
                      </a:r>
                      <a:r>
                        <a:rPr lang="pt-PT" sz="1200" b="1" kern="1200" dirty="0" smtClean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pia simples do BI</a:t>
                      </a:r>
                      <a:endParaRPr lang="en-US" sz="1200" b="1" kern="1200" dirty="0">
                        <a:solidFill>
                          <a:schemeClr val="tx1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 b="1" dirty="0">
                          <a:latin typeface="Cambria"/>
                          <a:ea typeface="Calibri"/>
                          <a:cs typeface="Times New Roman"/>
                        </a:rPr>
                        <a:t>Comprovativo do pagamento da taxa de licenciamento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 b="1" dirty="0" smtClean="0">
                          <a:latin typeface="Cambria"/>
                          <a:ea typeface="Calibri"/>
                          <a:cs typeface="Times New Roman"/>
                        </a:rPr>
                        <a:t>Procuração, </a:t>
                      </a:r>
                      <a:r>
                        <a:rPr lang="pt-PT" sz="1200" b="1" dirty="0">
                          <a:latin typeface="Cambria"/>
                          <a:ea typeface="Calibri"/>
                          <a:cs typeface="Times New Roman"/>
                        </a:rPr>
                        <a:t>quando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>
                          <a:latin typeface="Cambria"/>
                          <a:ea typeface="Calibri"/>
                          <a:cs typeface="Times New Roman"/>
                        </a:rPr>
                        <a:t>aplicável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51520" y="5229200"/>
            <a:ext cx="8712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Nota: Alguns destes dados (NUIT, Certidão de registo e identificação pessoal) poderão, mais tarde, ser confirmados por meio de um sistema electrónico, sendo nessa altura desnecessária a apresentação desta documentação.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Procedimentos / Passos revistos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lnSpcReduction="10000"/>
          </a:bodyPr>
          <a:lstStyle/>
          <a:p>
            <a:r>
              <a:rPr lang="pt-PT" sz="3800" dirty="0" smtClean="0"/>
              <a:t>Alterados</a:t>
            </a:r>
          </a:p>
          <a:p>
            <a:pPr lvl="1"/>
            <a:r>
              <a:rPr lang="pt-PT" sz="2900" dirty="0" smtClean="0"/>
              <a:t>Vistoria - Exigível apenas em determinados casos (venda de produtos </a:t>
            </a:r>
            <a:r>
              <a:rPr lang="pt-PT" sz="2900" dirty="0" smtClean="0"/>
              <a:t>alimentares, alguns quimicos) </a:t>
            </a:r>
            <a:r>
              <a:rPr lang="pt-PT" sz="2900" dirty="0" smtClean="0"/>
              <a:t>e é gratuíta.</a:t>
            </a:r>
          </a:p>
          <a:p>
            <a:pPr lvl="1"/>
            <a:r>
              <a:rPr lang="pt-PT" sz="2900" dirty="0" smtClean="0"/>
              <a:t>Averbamento - para fins de exercício de actividades comerciais adicionais.</a:t>
            </a:r>
          </a:p>
          <a:p>
            <a:pPr lvl="1"/>
            <a:endParaRPr lang="pt-PT" sz="2900" dirty="0" smtClean="0"/>
          </a:p>
          <a:p>
            <a:r>
              <a:rPr lang="pt-PT" sz="3800" dirty="0" smtClean="0"/>
              <a:t>Eliminados</a:t>
            </a:r>
            <a:endParaRPr lang="pt-PT" sz="3800" dirty="0"/>
          </a:p>
          <a:p>
            <a:pPr lvl="1"/>
            <a:r>
              <a:rPr lang="pt-PT" sz="2900" dirty="0" smtClean="0"/>
              <a:t>Autenticação de documentos.</a:t>
            </a:r>
          </a:p>
          <a:p>
            <a:pPr lvl="1"/>
            <a:r>
              <a:rPr lang="pt-PT" sz="2900" dirty="0" smtClean="0"/>
              <a:t>Autorização Provisória.</a:t>
            </a:r>
            <a:endParaRPr lang="pt-PT" sz="2900" dirty="0"/>
          </a:p>
          <a:p>
            <a:pPr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3642523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03201" y="6110514"/>
            <a:ext cx="8737600" cy="7474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28411" y="167424"/>
            <a:ext cx="8420054" cy="632027"/>
          </a:xfrm>
        </p:spPr>
        <p:txBody>
          <a:bodyPr>
            <a:noAutofit/>
          </a:bodyPr>
          <a:lstStyle/>
          <a:p>
            <a:r>
              <a:rPr lang="pt-PT" sz="2800" b="0" dirty="0" smtClean="0">
                <a:latin typeface="Century Gothic" pitchFamily="34" charset="0"/>
              </a:rPr>
              <a:t>Licenciamento Comercial – Passos</a:t>
            </a:r>
            <a:endParaRPr lang="en-US" sz="2800" b="0" dirty="0" smtClean="0">
              <a:latin typeface="Century Gothic" pitchFamily="34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381000" y="1052736"/>
            <a:ext cx="8305800" cy="585561"/>
          </a:xfrm>
        </p:spPr>
        <p:txBody>
          <a:bodyPr>
            <a:normAutofit/>
          </a:bodyPr>
          <a:lstStyle/>
          <a:p>
            <a:pPr indent="-403225">
              <a:spcBef>
                <a:spcPts val="1200"/>
              </a:spcBef>
              <a:buClr>
                <a:srgbClr val="FFAB2F"/>
              </a:buClr>
              <a:buSzPct val="120000"/>
              <a:buFont typeface="Wingdings" pitchFamily="2" charset="2"/>
              <a:buChar char="§"/>
            </a:pPr>
            <a:r>
              <a:rPr lang="pt-PT" sz="2000" dirty="0" smtClean="0">
                <a:latin typeface="Century Gothic" pitchFamily="34" charset="0"/>
                <a:cs typeface="Arial" pitchFamily="34" charset="0"/>
              </a:rPr>
              <a:t>Regime Actual </a:t>
            </a:r>
            <a:endParaRPr lang="en-US" sz="2000" dirty="0" smtClean="0"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B7D0A1E-F913-462D-AF26-E259D5C5E7BE}" type="slidenum">
              <a:rPr lang="en-US" smtClean="0"/>
              <a:pPr/>
              <a:t>5</a:t>
            </a:fld>
            <a:endParaRPr lang="en-US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33829" y="1484785"/>
          <a:ext cx="8577943" cy="1671745"/>
        </p:xfrm>
        <a:graphic>
          <a:graphicData uri="http://schemas.openxmlformats.org/drawingml/2006/table">
            <a:tbl>
              <a:tblPr/>
              <a:tblGrid>
                <a:gridCol w="1074057"/>
                <a:gridCol w="1146628"/>
                <a:gridCol w="1059543"/>
                <a:gridCol w="841829"/>
                <a:gridCol w="870857"/>
                <a:gridCol w="1103086"/>
                <a:gridCol w="1233714"/>
                <a:gridCol w="1248229"/>
              </a:tblGrid>
              <a:tr h="350200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400" b="1" dirty="0">
                          <a:latin typeface="Calibri"/>
                          <a:ea typeface="Calibri"/>
                          <a:cs typeface="Times New Roman"/>
                        </a:rPr>
                        <a:t>PASSOS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528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0206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Preparar a Planta das </a:t>
                      </a:r>
                      <a:r>
                        <a:rPr lang="pt-PT" sz="1200" b="1" dirty="0" smtClean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instalações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 b="1" dirty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Elaborar requerimento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Autenticar documentos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Pagar a taxa 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 smtClean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Submeter pedido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Levantar a </a:t>
                      </a:r>
                      <a:r>
                        <a:rPr lang="pt-PT" sz="1200" b="1" dirty="0" smtClean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declaracao</a:t>
                      </a:r>
                      <a:r>
                        <a:rPr lang="pt-PT" sz="1200" b="1" baseline="0" dirty="0" smtClean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PT" sz="1200" b="1" dirty="0" smtClean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provisória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 smtClean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Vistoria das </a:t>
                      </a:r>
                      <a:r>
                        <a:rPr lang="pt-PT" sz="1200" b="1" dirty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instalações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Levantar o alvará definitivo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19312" y="6400801"/>
          <a:ext cx="7503887" cy="315468"/>
        </p:xfrm>
        <a:graphic>
          <a:graphicData uri="http://schemas.openxmlformats.org/drawingml/2006/table">
            <a:tbl>
              <a:tblPr>
                <a:effectLst>
                  <a:outerShdw blurRad="50800" dist="50800" dir="5400000" algn="ctr" rotWithShape="0">
                    <a:schemeClr val="bg1"/>
                  </a:outerShdw>
                </a:effectLst>
              </a:tblPr>
              <a:tblGrid>
                <a:gridCol w="320615"/>
                <a:gridCol w="3144866"/>
                <a:gridCol w="320615"/>
                <a:gridCol w="3717791"/>
              </a:tblGrid>
              <a:tr h="28314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PT" sz="1800" b="0" dirty="0">
                        <a:latin typeface="Cambria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800" b="0" dirty="0">
                          <a:latin typeface="Cambria"/>
                          <a:ea typeface="Times New Roman"/>
                          <a:cs typeface="Arial"/>
                        </a:rPr>
                        <a:t>Procedimentos redundantes</a:t>
                      </a:r>
                      <a:endParaRPr lang="en-US" sz="1800" b="1" dirty="0"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PT" sz="1800" b="0" dirty="0">
                        <a:latin typeface="Cambria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800" b="0" dirty="0">
                          <a:latin typeface="Cambria"/>
                          <a:ea typeface="Times New Roman"/>
                          <a:cs typeface="Arial"/>
                        </a:rPr>
                        <a:t>Procedimentos que permanecem</a:t>
                      </a:r>
                      <a:endParaRPr lang="en-US" sz="1800" b="1" dirty="0">
                        <a:latin typeface="Garamon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388257" y="3501008"/>
            <a:ext cx="8305800" cy="585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403225">
              <a:spcBef>
                <a:spcPts val="1200"/>
              </a:spcBef>
              <a:buClr>
                <a:srgbClr val="FFAB2F"/>
              </a:buClr>
              <a:buSzPct val="120000"/>
              <a:buFont typeface="Wingdings" pitchFamily="2" charset="2"/>
              <a:buChar char="§"/>
            </a:pPr>
            <a:r>
              <a:rPr lang="pt-PT" sz="2000" dirty="0" smtClean="0">
                <a:latin typeface="Century Gothic" pitchFamily="34" charset="0"/>
                <a:cs typeface="Arial" pitchFamily="34" charset="0"/>
              </a:rPr>
              <a:t>Simplificação de passos</a:t>
            </a:r>
            <a:endParaRPr lang="en-US" sz="2000" dirty="0" smtClean="0">
              <a:latin typeface="Century Gothic" pitchFamily="34" charset="0"/>
              <a:cs typeface="Arial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06393" y="3933056"/>
          <a:ext cx="8418295" cy="1814286"/>
        </p:xfrm>
        <a:graphic>
          <a:graphicData uri="http://schemas.openxmlformats.org/drawingml/2006/table">
            <a:tbl>
              <a:tblPr/>
              <a:tblGrid>
                <a:gridCol w="968610"/>
                <a:gridCol w="1153777"/>
                <a:gridCol w="1011335"/>
                <a:gridCol w="854649"/>
                <a:gridCol w="897382"/>
                <a:gridCol w="1068311"/>
                <a:gridCol w="1139532"/>
                <a:gridCol w="1324699"/>
              </a:tblGrid>
              <a:tr h="382321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400" b="1" dirty="0" smtClean="0">
                          <a:latin typeface="Calibri"/>
                          <a:ea typeface="Calibri"/>
                          <a:cs typeface="Times New Roman"/>
                        </a:rPr>
                        <a:t>PASSOS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280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kern="12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US" sz="1600" kern="1200" dirty="0" smtClean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kern="1200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en-US" sz="1600" kern="1200" dirty="0" smtClean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6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191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>
                          <a:solidFill>
                            <a:schemeClr val="bg1"/>
                          </a:solidFill>
                          <a:latin typeface="Cambria"/>
                          <a:ea typeface="Calibri"/>
                          <a:cs typeface="Times New Roman"/>
                        </a:rPr>
                        <a:t>Preparar a Planta das </a:t>
                      </a:r>
                      <a:r>
                        <a:rPr lang="pt-PT" sz="1200" b="1" dirty="0" smtClean="0">
                          <a:solidFill>
                            <a:schemeClr val="bg1"/>
                          </a:solidFill>
                          <a:latin typeface="Cambria"/>
                          <a:ea typeface="Calibri"/>
                          <a:cs typeface="Times New Roman"/>
                        </a:rPr>
                        <a:t>instalações</a:t>
                      </a:r>
                      <a:endParaRPr lang="en-US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1200" b="1" dirty="0" smtClean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Preencher Formulario 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>
                          <a:solidFill>
                            <a:schemeClr val="bg1"/>
                          </a:solidFill>
                          <a:latin typeface="Cambria"/>
                          <a:ea typeface="Calibri"/>
                          <a:cs typeface="Times New Roman"/>
                        </a:rPr>
                        <a:t>Autenticar documentos</a:t>
                      </a:r>
                      <a:endParaRPr lang="en-US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Pagar a taxa 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 smtClean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Submeter pedido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>
                          <a:solidFill>
                            <a:srgbClr val="FFFFFF"/>
                          </a:solidFill>
                          <a:latin typeface="Cambria"/>
                          <a:ea typeface="Calibri"/>
                          <a:cs typeface="Times New Roman"/>
                        </a:rPr>
                        <a:t>Levantar a </a:t>
                      </a:r>
                      <a:r>
                        <a:rPr lang="pt-PT" sz="1200" b="1" dirty="0" smtClean="0">
                          <a:solidFill>
                            <a:srgbClr val="FFFFFF"/>
                          </a:solidFill>
                          <a:latin typeface="Cambria"/>
                          <a:ea typeface="Calibri"/>
                          <a:cs typeface="Times New Roman"/>
                        </a:rPr>
                        <a:t>declaracao</a:t>
                      </a:r>
                      <a:r>
                        <a:rPr lang="pt-PT" sz="1200" b="1" baseline="0" dirty="0" smtClean="0">
                          <a:solidFill>
                            <a:srgbClr val="FFFFFF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PT" sz="1200" b="1" dirty="0" smtClean="0">
                          <a:solidFill>
                            <a:srgbClr val="FFFFFF"/>
                          </a:solidFill>
                          <a:latin typeface="Cambria"/>
                          <a:ea typeface="Calibri"/>
                          <a:cs typeface="Times New Roman"/>
                        </a:rPr>
                        <a:t>provisória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 smtClean="0">
                          <a:solidFill>
                            <a:schemeClr val="bg1"/>
                          </a:solidFill>
                          <a:latin typeface="Cambria"/>
                          <a:ea typeface="Calibri"/>
                          <a:cs typeface="Times New Roman"/>
                        </a:rPr>
                        <a:t>Vistoria das instalações </a:t>
                      </a:r>
                      <a:endParaRPr lang="en-US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PT" sz="1200" b="1" dirty="0">
                          <a:solidFill>
                            <a:schemeClr val="tx1"/>
                          </a:solidFill>
                          <a:latin typeface="Cambria"/>
                          <a:ea typeface="Calibri"/>
                          <a:cs typeface="Times New Roman"/>
                        </a:rPr>
                        <a:t>Levantar o alvará 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Taxas revistas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69160"/>
          </a:xfrm>
        </p:spPr>
        <p:txBody>
          <a:bodyPr>
            <a:normAutofit fontScale="92500" lnSpcReduction="20000"/>
          </a:bodyPr>
          <a:lstStyle/>
          <a:p>
            <a:r>
              <a:rPr lang="pt-PT" sz="3800" dirty="0" smtClean="0"/>
              <a:t>Proposta </a:t>
            </a:r>
          </a:p>
          <a:p>
            <a:pPr lvl="1"/>
            <a:r>
              <a:rPr lang="pt-PT" dirty="0" smtClean="0"/>
              <a:t>Licença de exercício de comércio a grosso, comércio a retalho e prestação de serviços – 1 salário mínimo;</a:t>
            </a:r>
            <a:endParaRPr lang="en-US" sz="1800" dirty="0" smtClean="0"/>
          </a:p>
          <a:p>
            <a:pPr lvl="1"/>
            <a:r>
              <a:rPr lang="pt-PT" dirty="0" smtClean="0"/>
              <a:t>Licença de representação comercial estrangeira – 2 salários mínimos por cada ano solicitado;</a:t>
            </a:r>
            <a:endParaRPr lang="en-US" sz="1800" dirty="0" smtClean="0"/>
          </a:p>
          <a:p>
            <a:pPr lvl="1"/>
            <a:r>
              <a:rPr lang="pt-PT" dirty="0" smtClean="0"/>
              <a:t>Cartão de operador de comércio externo – 50% do salário mínimo;</a:t>
            </a:r>
            <a:endParaRPr lang="en-US" sz="1800" dirty="0" smtClean="0"/>
          </a:p>
          <a:p>
            <a:pPr lvl="1"/>
            <a:r>
              <a:rPr lang="pt-PT" dirty="0" smtClean="0"/>
              <a:t>Averbamentos – 25% do salário mínimo; e</a:t>
            </a:r>
            <a:endParaRPr lang="en-US" sz="1800" dirty="0" smtClean="0"/>
          </a:p>
          <a:p>
            <a:pPr lvl="1"/>
            <a:r>
              <a:rPr lang="pt-PT" dirty="0" smtClean="0"/>
              <a:t>Reemissão da licença – 25% do salário mínimo.</a:t>
            </a:r>
            <a:endParaRPr lang="en-US" sz="1800" dirty="0" smtClean="0"/>
          </a:p>
          <a:p>
            <a:pPr>
              <a:buNone/>
            </a:pPr>
            <a:endParaRPr lang="pt-PT" sz="3600" dirty="0" smtClean="0"/>
          </a:p>
          <a:p>
            <a:r>
              <a:rPr lang="pt-PT" sz="3600" dirty="0" smtClean="0"/>
              <a:t>T</a:t>
            </a:r>
            <a:r>
              <a:rPr lang="pt-PT" sz="3000" dirty="0" smtClean="0"/>
              <a:t>axas calculadas com base no salário mínimo da função pública (</a:t>
            </a:r>
            <a:r>
              <a:rPr lang="en-US" sz="3000" dirty="0" smtClean="0"/>
              <a:t>2522 MTN).</a:t>
            </a:r>
            <a:endParaRPr lang="pt-PT" sz="3600" dirty="0" smtClean="0"/>
          </a:p>
          <a:p>
            <a:endParaRPr lang="pt-PT" sz="3800" dirty="0" smtClean="0"/>
          </a:p>
          <a:p>
            <a:pPr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3642523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Taxas revistas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69160"/>
          </a:xfrm>
        </p:spPr>
        <p:txBody>
          <a:bodyPr>
            <a:normAutofit/>
          </a:bodyPr>
          <a:lstStyle/>
          <a:p>
            <a:r>
              <a:rPr lang="pt-PT" sz="2600" dirty="0" smtClean="0"/>
              <a:t>Assim, revoga-se o Diploma Ministerial nº 87/2005 que estabelecia (nota: os valores listados são médias):</a:t>
            </a:r>
          </a:p>
          <a:p>
            <a:endParaRPr lang="en-US" sz="2600" dirty="0" smtClean="0"/>
          </a:p>
          <a:p>
            <a:pPr lvl="1"/>
            <a:r>
              <a:rPr lang="pt-PT" sz="2400" dirty="0" smtClean="0"/>
              <a:t>Comércio a grosso e a retalho – 250 MZM por classe;</a:t>
            </a:r>
          </a:p>
          <a:p>
            <a:pPr lvl="1"/>
            <a:r>
              <a:rPr lang="pt-PT" sz="2400" dirty="0" smtClean="0"/>
              <a:t>Serviços – média de 2.000 MZM </a:t>
            </a:r>
            <a:endParaRPr lang="en-US" sz="2400" dirty="0" smtClean="0"/>
          </a:p>
          <a:p>
            <a:pPr lvl="1"/>
            <a:r>
              <a:rPr lang="pt-PT" sz="2400" dirty="0" smtClean="0"/>
              <a:t>Representação – 12.400 MZM por ano</a:t>
            </a:r>
            <a:endParaRPr lang="en-US" sz="2400" dirty="0" smtClean="0"/>
          </a:p>
          <a:p>
            <a:pPr lvl="1"/>
            <a:r>
              <a:rPr lang="pt-PT" sz="2400" dirty="0" smtClean="0"/>
              <a:t>Cartão – 500 MZM por ano</a:t>
            </a:r>
            <a:endParaRPr lang="en-US" sz="2400" dirty="0" smtClean="0"/>
          </a:p>
          <a:p>
            <a:pPr lvl="1"/>
            <a:r>
              <a:rPr lang="pt-PT" sz="2400" dirty="0" smtClean="0"/>
              <a:t>Vistoria – média de 2000 MZM</a:t>
            </a:r>
            <a:endParaRPr lang="en-US" sz="2400" dirty="0" smtClean="0"/>
          </a:p>
          <a:p>
            <a:pPr lvl="1"/>
            <a:r>
              <a:rPr lang="pt-PT" sz="2400" dirty="0" smtClean="0"/>
              <a:t>Averbamento – média de 1500 MZM</a:t>
            </a:r>
            <a:endParaRPr lang="en-US" sz="2400" dirty="0" smtClean="0"/>
          </a:p>
          <a:p>
            <a:endParaRPr lang="pt-PT" sz="3800" dirty="0" smtClean="0"/>
          </a:p>
          <a:p>
            <a:pPr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3642523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Prazos revistos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Autofit/>
          </a:bodyPr>
          <a:lstStyle/>
          <a:p>
            <a:r>
              <a:rPr lang="pt-PT" sz="2800" dirty="0" smtClean="0"/>
              <a:t>Proposta:</a:t>
            </a:r>
            <a:endParaRPr lang="pt-PT" sz="2400" dirty="0" smtClean="0"/>
          </a:p>
          <a:p>
            <a:pPr lvl="1"/>
            <a:r>
              <a:rPr lang="pt-PT" sz="2000" dirty="0" smtClean="0"/>
              <a:t>A </a:t>
            </a:r>
            <a:r>
              <a:rPr lang="pt-PT" sz="2000" dirty="0"/>
              <a:t>instrução dos processos para o licenciamento das actividades comerciais deve estar concluída, proferida a decisão e notificado o requerente, no prazo de </a:t>
            </a:r>
            <a:r>
              <a:rPr lang="pt-PT" sz="2000" dirty="0" smtClean="0"/>
              <a:t>8 </a:t>
            </a:r>
            <a:r>
              <a:rPr lang="pt-PT" sz="2000" dirty="0"/>
              <a:t>dias</a:t>
            </a:r>
            <a:r>
              <a:rPr lang="pt-PT" sz="2000" dirty="0" smtClean="0"/>
              <a:t>.</a:t>
            </a:r>
          </a:p>
          <a:p>
            <a:pPr lvl="1"/>
            <a:r>
              <a:rPr lang="pt-PT" sz="2000" dirty="0" smtClean="0"/>
              <a:t>Com Vistoria, no </a:t>
            </a:r>
            <a:r>
              <a:rPr lang="pt-PT" sz="2000" dirty="0"/>
              <a:t>prazo de </a:t>
            </a:r>
            <a:r>
              <a:rPr lang="pt-PT" sz="2000" dirty="0" smtClean="0"/>
              <a:t>10 </a:t>
            </a:r>
            <a:r>
              <a:rPr lang="pt-PT" sz="2000" dirty="0"/>
              <a:t>dias a contar do dia seguinte à submissão do pedido de licenciamento</a:t>
            </a:r>
            <a:r>
              <a:rPr lang="pt-PT" sz="2000" dirty="0" smtClean="0"/>
              <a:t>.</a:t>
            </a:r>
          </a:p>
          <a:p>
            <a:pPr lvl="1"/>
            <a:r>
              <a:rPr lang="pt-PT" sz="2000" dirty="0"/>
              <a:t>O prazo de emissão do cartão de registo de operador do comércio externo é </a:t>
            </a:r>
            <a:r>
              <a:rPr lang="pt-PT" sz="2000"/>
              <a:t>de </a:t>
            </a:r>
            <a:r>
              <a:rPr lang="pt-PT" sz="2000" smtClean="0"/>
              <a:t>3 </a:t>
            </a:r>
            <a:r>
              <a:rPr lang="pt-PT" sz="2000" dirty="0"/>
              <a:t>dias</a:t>
            </a:r>
            <a:r>
              <a:rPr lang="pt-PT" sz="2000" dirty="0" smtClean="0"/>
              <a:t>.</a:t>
            </a:r>
          </a:p>
          <a:p>
            <a:r>
              <a:rPr lang="pt-PT" dirty="0" smtClean="0"/>
              <a:t>Regime Actual:</a:t>
            </a:r>
          </a:p>
          <a:p>
            <a:pPr lvl="1"/>
            <a:r>
              <a:rPr lang="pt-PT" sz="2000" dirty="0" smtClean="0"/>
              <a:t>Licenciamento das actividades comerciais: 15 dias.</a:t>
            </a:r>
          </a:p>
          <a:p>
            <a:pPr lvl="1"/>
            <a:r>
              <a:rPr lang="pt-PT" sz="2000" dirty="0" smtClean="0"/>
              <a:t>Cartão de operador do comércio externo: 7 dias.</a:t>
            </a:r>
          </a:p>
          <a:p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xmlns="" val="3307486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696</Words>
  <Application>Microsoft Office PowerPoint</Application>
  <PresentationFormat>On-screen Show (4:3)</PresentationFormat>
  <Paragraphs>149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Commercial License Regulations</vt:lpstr>
      <vt:lpstr>Requisitos revistos</vt:lpstr>
      <vt:lpstr>Requisitos revistos</vt:lpstr>
      <vt:lpstr>Procedimentos / Passos revistos</vt:lpstr>
      <vt:lpstr>Licenciamento Comercial – Passos</vt:lpstr>
      <vt:lpstr>Taxas revistas</vt:lpstr>
      <vt:lpstr>Taxas revistas</vt:lpstr>
      <vt:lpstr>Prazos revistos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Revisão do regime de licenciamento da actividade comercial</dc:title>
  <dc:creator>Rita</dc:creator>
  <cp:lastModifiedBy>MSouto</cp:lastModifiedBy>
  <cp:revision>73</cp:revision>
  <dcterms:created xsi:type="dcterms:W3CDTF">2013-02-11T03:05:04Z</dcterms:created>
  <dcterms:modified xsi:type="dcterms:W3CDTF">2013-06-06T06:15:33Z</dcterms:modified>
</cp:coreProperties>
</file>