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4" r:id="rId1"/>
    <p:sldMasterId id="2147483648" r:id="rId2"/>
    <p:sldMasterId id="2147483793" r:id="rId3"/>
  </p:sldMasterIdLst>
  <p:notesMasterIdLst>
    <p:notesMasterId r:id="rId13"/>
  </p:notesMasterIdLst>
  <p:handoutMasterIdLst>
    <p:handoutMasterId r:id="rId14"/>
  </p:handoutMasterIdLst>
  <p:sldIdLst>
    <p:sldId id="256" r:id="rId4"/>
    <p:sldId id="415" r:id="rId5"/>
    <p:sldId id="376" r:id="rId6"/>
    <p:sldId id="412" r:id="rId7"/>
    <p:sldId id="416" r:id="rId8"/>
    <p:sldId id="407" r:id="rId9"/>
    <p:sldId id="413" r:id="rId10"/>
    <p:sldId id="414" r:id="rId11"/>
    <p:sldId id="327" r:id="rId12"/>
  </p:sldIdLst>
  <p:sldSz cx="9144000" cy="6858000" type="screen4x3"/>
  <p:notesSz cx="6794500" cy="9906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A615"/>
    <a:srgbClr val="F7A209"/>
    <a:srgbClr val="D05E1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7" autoAdjust="0"/>
    <p:restoredTop sz="86957" autoAdjust="0"/>
  </p:normalViewPr>
  <p:slideViewPr>
    <p:cSldViewPr snapToObjects="1">
      <p:cViewPr>
        <p:scale>
          <a:sx n="67" d="100"/>
          <a:sy n="67" d="100"/>
        </p:scale>
        <p:origin x="-612" y="-72"/>
      </p:cViewPr>
      <p:guideLst>
        <p:guide orient="horz" pos="2160"/>
        <p:guide pos="6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8" d="100"/>
          <a:sy n="58" d="100"/>
        </p:scale>
        <p:origin x="-2580" y="-96"/>
      </p:cViewPr>
      <p:guideLst>
        <p:guide orient="horz" pos="3120"/>
        <p:guide pos="214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6954297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067" cy="495639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7866" y="0"/>
            <a:ext cx="2945066" cy="495639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C67218AC-1787-4953-B64A-881904749ADA}" type="datetimeFigureOut">
              <a:rPr lang="en-US"/>
              <a:pPr>
                <a:defRPr/>
              </a:pPr>
              <a:t>6/6/2013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4538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233" y="4706028"/>
            <a:ext cx="5435600" cy="4457362"/>
          </a:xfrm>
          <a:prstGeom prst="rect">
            <a:avLst/>
          </a:prstGeom>
        </p:spPr>
        <p:txBody>
          <a:bodyPr vert="horz" lIns="92958" tIns="46479" rIns="92958" bIns="4647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08670"/>
            <a:ext cx="2945067" cy="495639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7866" y="9408670"/>
            <a:ext cx="2945066" cy="495639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64838C57-EC99-49BD-89A0-584BB6D271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276191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3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838C57-EC99-49BD-89A0-584BB6D2713C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69444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838C57-EC99-49BD-89A0-584BB6D2713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36455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86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Title – maximum two lines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676400" y="2209801"/>
            <a:ext cx="7086600" cy="762000"/>
          </a:xfrm>
          <a:prstGeom prst="rect">
            <a:avLst/>
          </a:prstGeom>
        </p:spPr>
        <p:txBody>
          <a:bodyPr/>
          <a:lstStyle>
            <a:lvl1pPr>
              <a:defRPr b="0" cap="all"/>
            </a:lvl1pPr>
            <a:lvl2pPr>
              <a:defRPr>
                <a:latin typeface="Arial"/>
                <a:cs typeface="Arial"/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6400" y="3048000"/>
            <a:ext cx="7086600" cy="2362200"/>
          </a:xfrm>
          <a:prstGeom prst="rect">
            <a:avLst/>
          </a:prstGeom>
        </p:spPr>
        <p:txBody>
          <a:bodyPr/>
          <a:lstStyle>
            <a:lvl2pPr>
              <a:defRPr sz="14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0"/>
            <a:r>
              <a:rPr lang="en-US" dirty="0" smtClean="0"/>
              <a:t>Second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12BEA-DBD2-43EA-9B5C-8E6B9A4569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8B1D9-BB5F-4B40-A665-E43362FE6FE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A06A8-2CD0-48C0-B86E-D63F9F0CD9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3990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ACB73-241F-4FBF-86E8-6D456C55BF4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A06A8-2CD0-48C0-B86E-D63F9F0CD9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281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B0BBE-DA67-4A45-A61D-711E569E792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A06A8-2CD0-48C0-B86E-D63F9F0CD9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0433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903A-293E-448C-87AC-248DF279BF5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A06A8-2CD0-48C0-B86E-D63F9F0CD9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3445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A8D8-6DAA-47DF-883C-FD6D6FB1A10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A06A8-2CD0-48C0-B86E-D63F9F0CD9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4291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D1903-0C8A-44DD-A7BC-905D48C8CBC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A06A8-2CD0-48C0-B86E-D63F9F0CD9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84172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3D4A-EFDC-467D-B163-B05F926AD9C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A06A8-2CD0-48C0-B86E-D63F9F0CD9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94119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2014-3122-4E12-BAF3-A98FB157828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A06A8-2CD0-48C0-B86E-D63F9F0CD9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8479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9180D-762F-4601-A83E-E2825F8C479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A06A8-2CD0-48C0-B86E-D63F9F0CD9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40872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2689-84AB-4607-89B0-7409F60C1A5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A06A8-2CD0-48C0-B86E-D63F9F0CD9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8073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cutive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82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9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2"/>
          </p:nvPr>
        </p:nvSpPr>
        <p:spPr>
          <a:xfrm>
            <a:off x="381000" y="1524000"/>
            <a:ext cx="8382000" cy="4587875"/>
          </a:xfrm>
          <a:prstGeom prst="rect">
            <a:avLst/>
          </a:prstGeom>
        </p:spPr>
        <p:txBody>
          <a:bodyPr vert="horz"/>
          <a:lstStyle>
            <a:lvl1pPr>
              <a:defRPr sz="1600" b="1">
                <a:latin typeface="Arial"/>
                <a:cs typeface="Arial"/>
              </a:defRPr>
            </a:lvl1pPr>
            <a:lvl2pPr>
              <a:buFont typeface="Arial"/>
              <a:buChar char="•"/>
              <a:defRPr sz="1600">
                <a:latin typeface="Arial"/>
                <a:cs typeface="Arial"/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1E5BF-2FB9-4696-B9FE-7E37EB65D1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384048" y="1527175"/>
            <a:ext cx="8385048" cy="4584700"/>
          </a:xfrm>
          <a:prstGeom prst="rect">
            <a:avLst/>
          </a:prstGeom>
        </p:spPr>
        <p:txBody>
          <a:bodyPr vert="horz"/>
          <a:lstStyle/>
          <a:p>
            <a:pPr lvl="0"/>
            <a:endParaRPr lang="en-US" noProof="0" dirty="0" smtClean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84048" y="274638"/>
            <a:ext cx="838504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900" b="1" i="0" baseline="0">
                <a:latin typeface="Arial Bold"/>
                <a:cs typeface="Arial Bold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20"/>
          <p:cNvSpPr>
            <a:spLocks noGrp="1"/>
          </p:cNvSpPr>
          <p:nvPr>
            <p:ph type="body" sz="quarter" idx="13"/>
          </p:nvPr>
        </p:nvSpPr>
        <p:spPr>
          <a:xfrm>
            <a:off x="384048" y="6111875"/>
            <a:ext cx="7997952" cy="365125"/>
          </a:xfrm>
          <a:prstGeom prst="rect">
            <a:avLst/>
          </a:prstGeom>
        </p:spPr>
        <p:txBody>
          <a:bodyPr vert="horz" anchor="t"/>
          <a:lstStyle>
            <a:lvl1pPr>
              <a:defRPr sz="12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ext Placeholder 20"/>
          <p:cNvSpPr>
            <a:spLocks noGrp="1"/>
          </p:cNvSpPr>
          <p:nvPr>
            <p:ph type="body" sz="quarter" idx="15"/>
          </p:nvPr>
        </p:nvSpPr>
        <p:spPr>
          <a:xfrm>
            <a:off x="978408" y="5822950"/>
            <a:ext cx="7848600" cy="273050"/>
          </a:xfrm>
          <a:prstGeom prst="rect">
            <a:avLst/>
          </a:prstGeom>
        </p:spPr>
        <p:txBody>
          <a:bodyPr vert="horz" anchor="t"/>
          <a:lstStyle>
            <a:lvl1pPr>
              <a:defRPr sz="12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CF5CB-D476-4D58-8AAE-C006EF299D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25356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384048" y="274638"/>
            <a:ext cx="838504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9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2"/>
          </p:nvPr>
        </p:nvSpPr>
        <p:spPr>
          <a:xfrm>
            <a:off x="384048" y="1524000"/>
            <a:ext cx="8385048" cy="4587875"/>
          </a:xfrm>
          <a:prstGeom prst="rect">
            <a:avLst/>
          </a:prstGeom>
        </p:spPr>
        <p:txBody>
          <a:bodyPr vert="horz" anchor="t"/>
          <a:lstStyle>
            <a:lvl1pPr>
              <a:defRPr sz="1600" b="1">
                <a:latin typeface="Arial"/>
                <a:cs typeface="Arial"/>
              </a:defRPr>
            </a:lvl1pPr>
            <a:lvl2pPr>
              <a:buFont typeface="Arial"/>
              <a:buChar char="•"/>
              <a:defRPr sz="1600">
                <a:latin typeface="Arial"/>
                <a:cs typeface="Arial"/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26639-22DD-499D-B00D-9773E427F3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Placeholder 1"/>
          <p:cNvSpPr>
            <a:spLocks noGrp="1"/>
          </p:cNvSpPr>
          <p:nvPr>
            <p:ph type="title"/>
          </p:nvPr>
        </p:nvSpPr>
        <p:spPr>
          <a:xfrm>
            <a:off x="384048" y="274638"/>
            <a:ext cx="838504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9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9" name="Text Placeholder 10"/>
          <p:cNvSpPr>
            <a:spLocks noGrp="1"/>
          </p:cNvSpPr>
          <p:nvPr>
            <p:ph type="body" idx="12"/>
          </p:nvPr>
        </p:nvSpPr>
        <p:spPr>
          <a:xfrm>
            <a:off x="384048" y="1524000"/>
            <a:ext cx="8385048" cy="4587875"/>
          </a:xfrm>
          <a:prstGeom prst="rect">
            <a:avLst/>
          </a:prstGeom>
        </p:spPr>
        <p:txBody>
          <a:bodyPr vert="horz"/>
          <a:lstStyle>
            <a:lvl1pPr>
              <a:defRPr sz="1600" b="0">
                <a:latin typeface="Arial"/>
                <a:cs typeface="Arial"/>
              </a:defRPr>
            </a:lvl1pPr>
            <a:lvl2pPr>
              <a:buFont typeface="Arial"/>
              <a:buChar char="•"/>
              <a:defRPr sz="1600">
                <a:latin typeface="Arial"/>
                <a:cs typeface="Arial"/>
              </a:defRPr>
            </a:lvl2pPr>
          </a:lstStyle>
          <a:p>
            <a:pPr lvl="0"/>
            <a:endParaRPr lang="en-US" dirty="0" smtClean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3"/>
          </p:nvPr>
        </p:nvSpPr>
        <p:spPr>
          <a:xfrm>
            <a:off x="384048" y="6111875"/>
            <a:ext cx="7997952" cy="365125"/>
          </a:xfrm>
          <a:prstGeom prst="rect">
            <a:avLst/>
          </a:prstGeom>
        </p:spPr>
        <p:txBody>
          <a:bodyPr vert="horz" anchor="t"/>
          <a:lstStyle>
            <a:lvl1pPr>
              <a:defRPr sz="12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Text Placeholder 20"/>
          <p:cNvSpPr>
            <a:spLocks noGrp="1"/>
          </p:cNvSpPr>
          <p:nvPr>
            <p:ph type="body" sz="quarter" idx="15"/>
          </p:nvPr>
        </p:nvSpPr>
        <p:spPr>
          <a:xfrm>
            <a:off x="978408" y="5822950"/>
            <a:ext cx="7848600" cy="273050"/>
          </a:xfrm>
          <a:prstGeom prst="rect">
            <a:avLst/>
          </a:prstGeom>
        </p:spPr>
        <p:txBody>
          <a:bodyPr vert="horz" anchor="t"/>
          <a:lstStyle>
            <a:lvl1pPr>
              <a:defRPr sz="12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EE077-1058-4B73-96D2-9CE7B02F29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/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hart Placeholder 12"/>
          <p:cNvSpPr>
            <a:spLocks noGrp="1"/>
          </p:cNvSpPr>
          <p:nvPr>
            <p:ph type="chart" sz="quarter" idx="14"/>
          </p:nvPr>
        </p:nvSpPr>
        <p:spPr>
          <a:xfrm>
            <a:off x="384048" y="1527175"/>
            <a:ext cx="8385048" cy="4584700"/>
          </a:xfrm>
          <a:prstGeom prst="rect">
            <a:avLst/>
          </a:prstGeom>
        </p:spPr>
        <p:txBody>
          <a:bodyPr vert="horz"/>
          <a:lstStyle/>
          <a:p>
            <a:pPr lvl="0"/>
            <a:endParaRPr lang="en-US" noProof="0" dirty="0" smtClean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84048" y="274638"/>
            <a:ext cx="838504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900" b="1" i="0" baseline="0">
                <a:latin typeface="Arial Bold"/>
                <a:cs typeface="Arial Bold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20"/>
          <p:cNvSpPr>
            <a:spLocks noGrp="1"/>
          </p:cNvSpPr>
          <p:nvPr>
            <p:ph type="body" sz="quarter" idx="13"/>
          </p:nvPr>
        </p:nvSpPr>
        <p:spPr>
          <a:xfrm>
            <a:off x="384048" y="6111875"/>
            <a:ext cx="7997952" cy="365125"/>
          </a:xfrm>
          <a:prstGeom prst="rect">
            <a:avLst/>
          </a:prstGeom>
        </p:spPr>
        <p:txBody>
          <a:bodyPr vert="horz" anchor="t"/>
          <a:lstStyle>
            <a:lvl1pPr>
              <a:defRPr sz="12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ext Placeholder 20"/>
          <p:cNvSpPr>
            <a:spLocks noGrp="1"/>
          </p:cNvSpPr>
          <p:nvPr>
            <p:ph type="body" sz="quarter" idx="15"/>
          </p:nvPr>
        </p:nvSpPr>
        <p:spPr>
          <a:xfrm>
            <a:off x="978408" y="5822950"/>
            <a:ext cx="7848600" cy="273050"/>
          </a:xfrm>
          <a:prstGeom prst="rect">
            <a:avLst/>
          </a:prstGeom>
        </p:spPr>
        <p:txBody>
          <a:bodyPr vert="horz" anchor="t"/>
          <a:lstStyle>
            <a:lvl1pPr>
              <a:defRPr sz="12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EEC4A-20C5-445C-942B-729355B8C6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384048" y="1527175"/>
            <a:ext cx="8385048" cy="4584700"/>
          </a:xfrm>
          <a:prstGeom prst="rect">
            <a:avLst/>
          </a:prstGeom>
        </p:spPr>
        <p:txBody>
          <a:bodyPr vert="horz"/>
          <a:lstStyle/>
          <a:p>
            <a:pPr lvl="0"/>
            <a:endParaRPr lang="en-US" noProof="0" dirty="0" smtClean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84048" y="274638"/>
            <a:ext cx="838504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900" b="1" i="0" baseline="0">
                <a:latin typeface="Arial Bold"/>
                <a:cs typeface="Arial Bold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20"/>
          <p:cNvSpPr>
            <a:spLocks noGrp="1"/>
          </p:cNvSpPr>
          <p:nvPr>
            <p:ph type="body" sz="quarter" idx="13"/>
          </p:nvPr>
        </p:nvSpPr>
        <p:spPr>
          <a:xfrm>
            <a:off x="384048" y="6111875"/>
            <a:ext cx="7997952" cy="365125"/>
          </a:xfrm>
          <a:prstGeom prst="rect">
            <a:avLst/>
          </a:prstGeom>
        </p:spPr>
        <p:txBody>
          <a:bodyPr vert="horz" anchor="t"/>
          <a:lstStyle>
            <a:lvl1pPr>
              <a:defRPr sz="12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ext Placeholder 20"/>
          <p:cNvSpPr>
            <a:spLocks noGrp="1"/>
          </p:cNvSpPr>
          <p:nvPr>
            <p:ph type="body" sz="quarter" idx="15"/>
          </p:nvPr>
        </p:nvSpPr>
        <p:spPr>
          <a:xfrm>
            <a:off x="978408" y="5822950"/>
            <a:ext cx="7848600" cy="273050"/>
          </a:xfrm>
          <a:prstGeom prst="rect">
            <a:avLst/>
          </a:prstGeom>
        </p:spPr>
        <p:txBody>
          <a:bodyPr vert="horz" anchor="t"/>
          <a:lstStyle>
            <a:lvl1pPr>
              <a:defRPr sz="12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CF5CB-D476-4D58-8AAE-C006EF299D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84048" y="274638"/>
            <a:ext cx="838504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9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idx="12"/>
          </p:nvPr>
        </p:nvSpPr>
        <p:spPr>
          <a:xfrm>
            <a:off x="384048" y="1524000"/>
            <a:ext cx="8385048" cy="4587875"/>
          </a:xfrm>
          <a:prstGeom prst="rect">
            <a:avLst/>
          </a:prstGeom>
        </p:spPr>
        <p:txBody>
          <a:bodyPr vert="horz"/>
          <a:lstStyle>
            <a:lvl1pPr>
              <a:defRPr sz="1600" b="1">
                <a:latin typeface="Arial"/>
                <a:cs typeface="Arial"/>
              </a:defRPr>
            </a:lvl1pPr>
            <a:lvl2pPr>
              <a:buFont typeface="Arial"/>
              <a:buChar char="•"/>
              <a:defRPr sz="1600">
                <a:latin typeface="Arial"/>
                <a:cs typeface="Arial"/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9846B-17CC-4500-89FF-D2FA1869E6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53737-714F-4CA4-9637-6A5F2633BE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3414-96F8-494A-8850-9C1FD74A6C3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A06A8-2CD0-48C0-B86E-D63F9F0CD9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4896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FPDVPU_PP_blueback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6456363"/>
            <a:ext cx="9144000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7" descr="FPDVPU_powerpoint_WBG_0000_Dr#0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0" y="6464300"/>
            <a:ext cx="914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111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Arial" charset="0"/>
                <a:ea typeface="ＭＳ Ｐゴシック" charset="-128"/>
                <a:cs typeface="Arial" charset="0"/>
              </a:defRPr>
            </a:lvl1pPr>
          </a:lstStyle>
          <a:p>
            <a:pPr>
              <a:defRPr/>
            </a:pPr>
            <a:fld id="{432B4F8B-5F8E-4986-84FE-0193013A11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29" name="Picture 6" descr="FPDVPU_PP_Backgrounds.png"/>
          <p:cNvPicPr>
            <a:picLocks noChangeAspect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1382713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Arial"/>
          <a:ea typeface="ＭＳ Ｐゴシック" charset="-128"/>
          <a:cs typeface="ＭＳ Ｐゴシック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1400" kern="1200">
          <a:solidFill>
            <a:schemeClr val="tx1"/>
          </a:solidFill>
          <a:latin typeface="Arial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FPDVPU_PP_blueback.png"/>
          <p:cNvPicPr>
            <a:picLocks noChangeAspect="1"/>
          </p:cNvPicPr>
          <p:nvPr userDrawn="1"/>
        </p:nvPicPr>
        <p:blipFill>
          <a:blip r:embed="rId9"/>
          <a:srcRect/>
          <a:stretch>
            <a:fillRect/>
          </a:stretch>
        </p:blipFill>
        <p:spPr bwMode="auto">
          <a:xfrm>
            <a:off x="0" y="6456363"/>
            <a:ext cx="9144000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111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Arial" charset="0"/>
                <a:ea typeface="ＭＳ Ｐゴシック" charset="-128"/>
                <a:cs typeface="Arial" charset="0"/>
              </a:defRPr>
            </a:lvl1pPr>
          </a:lstStyle>
          <a:p>
            <a:pPr>
              <a:defRPr/>
            </a:pPr>
            <a:fld id="{A4CB7837-EAC6-46C9-9333-5481B945EA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052" name="Picture 7" descr="FPDVPU_powerpoint_WBG_0000_Dr#0"/>
          <p:cNvPicPr>
            <a:picLocks noChangeAspect="1"/>
          </p:cNvPicPr>
          <p:nvPr userDrawn="1"/>
        </p:nvPicPr>
        <p:blipFill>
          <a:blip r:embed="rId10"/>
          <a:srcRect/>
          <a:stretch>
            <a:fillRect/>
          </a:stretch>
        </p:blipFill>
        <p:spPr bwMode="auto">
          <a:xfrm>
            <a:off x="0" y="6464300"/>
            <a:ext cx="914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Arial"/>
          <a:ea typeface="ＭＳ Ｐゴシック" charset="-128"/>
          <a:cs typeface="ＭＳ Ｐゴシック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1400" kern="1200">
          <a:solidFill>
            <a:schemeClr val="tx1"/>
          </a:solidFill>
          <a:latin typeface="Arial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fld id="{88A61B0F-6B1B-47ED-814B-C5562D44C19E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t>6/6/2013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fld id="{1E4A06A8-2CD0-48C0-B86E-D63F9F0CD92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3300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mbouri@worldbank.org" TargetMode="External"/><Relationship Id="rId2" Type="http://schemas.openxmlformats.org/officeDocument/2006/relationships/hyperlink" Target="http://www.worldbank.org/eca/consumerprotection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 bwMode="auto">
          <a:xfrm>
            <a:off x="1676400" y="1219200"/>
            <a:ext cx="7162800" cy="2743200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lvl="0" algn="ctr" eaLnBrk="1" hangingPunct="1">
              <a:defRPr/>
            </a:pPr>
            <a:r>
              <a:rPr lang="en-US" sz="31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old"/>
                <a:cs typeface="Arial Bold"/>
              </a:rPr>
              <a:t>Mozambique</a:t>
            </a:r>
            <a:r>
              <a:rPr lang="en-US" sz="3100" dirty="0">
                <a:solidFill>
                  <a:schemeClr val="tx2">
                    <a:lumMod val="60000"/>
                    <a:lumOff val="40000"/>
                  </a:schemeClr>
                </a:solidFill>
                <a:latin typeface="Arial Bold"/>
                <a:cs typeface="Arial Bold"/>
              </a:rPr>
              <a:t/>
            </a:r>
            <a:br>
              <a:rPr lang="en-US" sz="3100" dirty="0">
                <a:solidFill>
                  <a:schemeClr val="tx2">
                    <a:lumMod val="60000"/>
                    <a:lumOff val="40000"/>
                  </a:schemeClr>
                </a:solidFill>
                <a:latin typeface="Arial Bold"/>
                <a:cs typeface="Arial Bold"/>
              </a:rPr>
            </a:br>
            <a:r>
              <a:rPr lang="en-US" sz="31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old"/>
                <a:cs typeface="Arial Bold"/>
              </a:rPr>
              <a:t>Proposed</a:t>
            </a:r>
            <a:r>
              <a:rPr lang="en-US" sz="31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old"/>
                <a:cs typeface="Arial Bold"/>
              </a:rPr>
              <a:t> Financial Sector Development Policy Operation</a:t>
            </a:r>
            <a:r>
              <a:rPr lang="en-US" sz="3100" dirty="0">
                <a:solidFill>
                  <a:schemeClr val="tx2">
                    <a:lumMod val="60000"/>
                    <a:lumOff val="40000"/>
                  </a:schemeClr>
                </a:solidFill>
                <a:latin typeface="Arial Bold"/>
                <a:cs typeface="Arial Bold"/>
              </a:rPr>
              <a:t/>
            </a:r>
            <a:br>
              <a:rPr lang="en-US" sz="3100" dirty="0">
                <a:solidFill>
                  <a:schemeClr val="tx2">
                    <a:lumMod val="60000"/>
                    <a:lumOff val="40000"/>
                  </a:schemeClr>
                </a:solidFill>
                <a:latin typeface="Arial Bold"/>
                <a:cs typeface="Arial Bold"/>
              </a:rPr>
            </a:br>
            <a:endParaRPr lang="en-US" sz="3100" dirty="0">
              <a:solidFill>
                <a:schemeClr val="tx2">
                  <a:lumMod val="60000"/>
                  <a:lumOff val="40000"/>
                </a:schemeClr>
              </a:solidFill>
              <a:latin typeface="Arial Bold"/>
              <a:cs typeface="Arial Bold"/>
            </a:endParaRPr>
          </a:p>
        </p:txBody>
      </p:sp>
      <p:sp>
        <p:nvSpPr>
          <p:cNvPr id="3075" name="Text Placeholder 2"/>
          <p:cNvSpPr>
            <a:spLocks noGrp="1"/>
          </p:cNvSpPr>
          <p:nvPr>
            <p:ph type="body" sz="quarter" idx="12"/>
          </p:nvPr>
        </p:nvSpPr>
        <p:spPr bwMode="auto">
          <a:xfrm>
            <a:off x="1704974" y="4495800"/>
            <a:ext cx="7086600" cy="914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 eaLnBrk="1" hangingPunct="1"/>
            <a:endParaRPr lang="en-US" sz="2000" b="1" cap="none" dirty="0" smtClean="0">
              <a:latin typeface="Arial" pitchFamily="34" charset="0"/>
              <a:ea typeface="ＭＳ Ｐゴシック" pitchFamily="34" charset="-128"/>
            </a:endParaRPr>
          </a:p>
          <a:p>
            <a:pPr marL="0" indent="0" algn="ctr" eaLnBrk="1" hangingPunct="1"/>
            <a:r>
              <a:rPr lang="en-US" sz="1800" b="1" cap="none" dirty="0" smtClean="0">
                <a:latin typeface="Arial" pitchFamily="34" charset="0"/>
                <a:ea typeface="ＭＳ Ｐゴシック" pitchFamily="34" charset="-128"/>
              </a:rPr>
              <a:t>Presentation to the Private Sector Working Group </a:t>
            </a:r>
          </a:p>
          <a:p>
            <a:pPr marL="0" indent="0" algn="ctr" eaLnBrk="1" hangingPunct="1"/>
            <a:r>
              <a:rPr lang="en-US" sz="1800" b="1" cap="none" dirty="0" smtClean="0">
                <a:latin typeface="Arial" pitchFamily="34" charset="0"/>
                <a:ea typeface="ＭＳ Ｐゴシック" pitchFamily="34" charset="-128"/>
              </a:rPr>
              <a:t>June 6</a:t>
            </a:r>
            <a:r>
              <a:rPr lang="en-US" sz="1800" b="1" cap="none" baseline="30000" dirty="0" smtClean="0">
                <a:latin typeface="Arial" pitchFamily="34" charset="0"/>
                <a:ea typeface="ＭＳ Ｐゴシック" pitchFamily="34" charset="-128"/>
              </a:rPr>
              <a:t>th</a:t>
            </a:r>
            <a:r>
              <a:rPr lang="en-US" sz="1800" b="1" cap="none" dirty="0" smtClean="0">
                <a:latin typeface="Arial" pitchFamily="34" charset="0"/>
                <a:ea typeface="ＭＳ Ｐゴシック" pitchFamily="34" charset="-128"/>
              </a:rPr>
              <a:t> , 2013</a:t>
            </a:r>
          </a:p>
          <a:p>
            <a:pPr marL="0" indent="0" eaLnBrk="1" hangingPunct="1"/>
            <a:endParaRPr lang="en-US" sz="1800" dirty="0">
              <a:solidFill>
                <a:schemeClr val="accent1">
                  <a:lumMod val="50000"/>
                </a:schemeClr>
              </a:solidFill>
              <a:latin typeface="Arial Bold" pitchFamily="34" charset="0"/>
              <a:ea typeface="ヒラギノ角ゴ Pro W3" pitchFamily="28" charset="-128"/>
              <a:cs typeface="Arial Bold" pitchFamily="34" charset="0"/>
            </a:endParaRPr>
          </a:p>
        </p:txBody>
      </p:sp>
      <p:sp>
        <p:nvSpPr>
          <p:cNvPr id="3076" name="Text Placeholder 3"/>
          <p:cNvSpPr>
            <a:spLocks noGrp="1"/>
          </p:cNvSpPr>
          <p:nvPr>
            <p:ph type="body" sz="quarter" idx="13"/>
          </p:nvPr>
        </p:nvSpPr>
        <p:spPr bwMode="auto">
          <a:xfrm>
            <a:off x="1671637" y="4724400"/>
            <a:ext cx="7086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/>
            <a:endParaRPr lang="en-US" sz="1600" b="1" dirty="0" smtClean="0">
              <a:latin typeface="Arial" pitchFamily="34" charset="0"/>
              <a:ea typeface="ＭＳ Ｐゴシック" pitchFamily="34" charset="-128"/>
            </a:endParaRPr>
          </a:p>
          <a:p>
            <a:pPr marL="0" indent="0" eaLnBrk="1" hangingPunct="1"/>
            <a:endParaRPr lang="en-US" sz="1600" b="1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3A012BEA-DBD2-43EA-9B5C-8E6B9A4569B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74638"/>
            <a:ext cx="8385048" cy="944562"/>
          </a:xfrm>
        </p:spPr>
        <p:txBody>
          <a:bodyPr/>
          <a:lstStyle/>
          <a:p>
            <a:pPr algn="ctr"/>
            <a:r>
              <a:rPr lang="en-US" sz="2000" dirty="0" smtClean="0"/>
              <a:t>KEY FEATURES  </a:t>
            </a:r>
            <a:r>
              <a:rPr lang="en-US" sz="2000" dirty="0"/>
              <a:t>OF THE FINANCIAL SECTOR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2"/>
          </p:nvPr>
        </p:nvSpPr>
        <p:spPr>
          <a:xfrm>
            <a:off x="384048" y="990600"/>
            <a:ext cx="8385048" cy="5121275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Banks continue to dominate the financial sector and the banking </a:t>
            </a:r>
          </a:p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	sector remains concentrated, despite increasing number of entrants, with the three largest banks owning 85% of banking sector assets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Recent indications reveal notable progress in financial sector outreach: significant increases in number of bank branches, ATM, and bank accounts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Nevertheless, financial inclusion remains generally low and lack of access to financial services outside Maputo and in rural areas is particularly acute 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Formal Microfinance has been focused in urban areas with stagnating growth; private insurance and pension sectors are still emerging; and capital markets are at nascent stage. 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The constraints to access to finance include both economy wide structural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dimensions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as well as specific financial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sector challenges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91526639-22DD-499D-B00D-9773E427F33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5150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Picture Placeholder 6"/>
          <p:cNvSpPr>
            <a:spLocks noGrp="1"/>
          </p:cNvSpPr>
          <p:nvPr>
            <p:ph type="body" sz="quarter" idx="14"/>
          </p:nvPr>
        </p:nvSpPr>
        <p:spPr bwMode="auto">
          <a:xfrm>
            <a:off x="0" y="1073150"/>
            <a:ext cx="8991600" cy="4878388"/>
          </a:xfrm>
          <a:noFill/>
          <a:ln>
            <a:noFill/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90550" lvl="1"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ea typeface="ヒラギノ角ゴ Pro W3" pitchFamily="28" charset="-128"/>
                <a:cs typeface="Arial Bold" pitchFamily="34" charset="0"/>
              </a:rPr>
              <a:t>Provides a comprehensive and detailed road map for financial sector development </a:t>
            </a:r>
          </a:p>
          <a:p>
            <a:pPr marL="590550" lvl="1"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ea typeface="ヒラギノ角ゴ Pro W3" pitchFamily="28" charset="-128"/>
                <a:cs typeface="Arial Bold" pitchFamily="34" charset="0"/>
              </a:rPr>
              <a:t>Builds on the findings of the Financial Sector Assessment Program </a:t>
            </a:r>
          </a:p>
          <a:p>
            <a:pPr marL="590550" lvl="1"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ea typeface="ヒラギノ角ゴ Pro W3" pitchFamily="28" charset="-128"/>
                <a:cs typeface="Arial Bold" pitchFamily="34" charset="0"/>
              </a:rPr>
              <a:t>Effort led by Ministry of Finance and complements other Government Strategies</a:t>
            </a:r>
          </a:p>
          <a:p>
            <a:pPr marL="590550" lvl="1"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ea typeface="ヒラギノ角ゴ Pro W3" pitchFamily="28" charset="-128"/>
                <a:cs typeface="Arial Bold" pitchFamily="34" charset="0"/>
              </a:rPr>
              <a:t>Strategy Objectives:</a:t>
            </a:r>
          </a:p>
          <a:p>
            <a:pPr marL="1619250" lvl="3" indent="-400050"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AutoNum type="romanLcParenBoth"/>
            </a:pPr>
            <a:r>
              <a:rPr lang="en-US" i="1" dirty="0">
                <a:latin typeface="Arial" pitchFamily="34" charset="0"/>
                <a:cs typeface="Arial" pitchFamily="34" charset="0"/>
              </a:rPr>
              <a:t>M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aintain Financial Sector Stability </a:t>
            </a:r>
          </a:p>
          <a:p>
            <a:pPr marL="1619250" lvl="3" indent="-400050"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AutoNum type="romanLcParenBoth"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Promote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universal financial access </a:t>
            </a: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marL="1619250" lvl="3" indent="-400050"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AutoNum type="romanLcParenBoth"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Increase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the supply of private capital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by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enabling public-private partnerships and developing the capital markets. </a:t>
            </a:r>
            <a:endParaRPr lang="en-US" b="1" i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ヒラギノ角ゴ Pro W3" pitchFamily="28" charset="-128"/>
              <a:cs typeface="Arial" pitchFamily="34" charset="0"/>
            </a:endParaRPr>
          </a:p>
          <a:p>
            <a:pPr marL="590550" lvl="1"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ea typeface="ヒラギノ角ゴ Pro W3" pitchFamily="28" charset="-128"/>
                <a:cs typeface="Arial Bold" pitchFamily="34" charset="0"/>
              </a:rPr>
              <a:t>Approved by the Council of Ministers on April 9</a:t>
            </a:r>
          </a:p>
          <a:p>
            <a:pPr marL="590550" lvl="1"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ea typeface="ヒラギノ角ゴ Pro W3" pitchFamily="28" charset="-128"/>
                <a:cs typeface="Arial Bold" pitchFamily="34" charset="0"/>
              </a:rPr>
              <a:t>Will be formally launched at a Seminar on June 21 to be presided over by the Minister of Finance</a:t>
            </a:r>
          </a:p>
        </p:txBody>
      </p:sp>
      <p:sp>
        <p:nvSpPr>
          <p:cNvPr id="8195" name="Title 5"/>
          <p:cNvSpPr>
            <a:spLocks noGrp="1"/>
          </p:cNvSpPr>
          <p:nvPr>
            <p:ph type="title"/>
          </p:nvPr>
        </p:nvSpPr>
        <p:spPr bwMode="auto">
          <a:xfrm>
            <a:off x="384175" y="76200"/>
            <a:ext cx="8385175" cy="9144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Government’s Financial Sector Development Strategy 2013-2022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198" name="Curved Left Arrow 5"/>
          <p:cNvSpPr>
            <a:spLocks noChangeArrowheads="1"/>
          </p:cNvSpPr>
          <p:nvPr/>
        </p:nvSpPr>
        <p:spPr bwMode="auto">
          <a:xfrm>
            <a:off x="4122738" y="4976813"/>
            <a:ext cx="46037" cy="44450"/>
          </a:xfrm>
          <a:prstGeom prst="curvedLeftArrow">
            <a:avLst>
              <a:gd name="adj1" fmla="val 25000"/>
              <a:gd name="adj2" fmla="val 50000"/>
              <a:gd name="adj3" fmla="val 25893"/>
            </a:avLst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115888" indent="-115888" defTabSz="914400">
              <a:spcBef>
                <a:spcPct val="50000"/>
              </a:spcBef>
              <a:buFontTx/>
              <a:buChar char="•"/>
            </a:pPr>
            <a:endParaRPr lang="en-US" sz="1300" dirty="0">
              <a:latin typeface="Trebuchet MS" pitchFamily="28" charset="0"/>
            </a:endParaRPr>
          </a:p>
        </p:txBody>
      </p:sp>
      <p:sp>
        <p:nvSpPr>
          <p:cNvPr id="8199" name="Curved Left Arrow 17"/>
          <p:cNvSpPr>
            <a:spLocks noChangeArrowheads="1"/>
          </p:cNvSpPr>
          <p:nvPr/>
        </p:nvSpPr>
        <p:spPr bwMode="auto">
          <a:xfrm>
            <a:off x="4040188" y="4735513"/>
            <a:ext cx="731837" cy="1216025"/>
          </a:xfrm>
          <a:prstGeom prst="curvedLeftArrow">
            <a:avLst>
              <a:gd name="adj1" fmla="val 24986"/>
              <a:gd name="adj2" fmla="val 49971"/>
              <a:gd name="adj3" fmla="val 25000"/>
            </a:avLst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115888" indent="-115888" defTabSz="914400">
              <a:spcBef>
                <a:spcPct val="50000"/>
              </a:spcBef>
              <a:buFontTx/>
              <a:buChar char="•"/>
            </a:pPr>
            <a:endParaRPr lang="en-US" sz="1300" dirty="0">
              <a:latin typeface="Trebuchet MS" pitchFamily="28" charset="0"/>
            </a:endParaRPr>
          </a:p>
        </p:txBody>
      </p:sp>
      <p:sp>
        <p:nvSpPr>
          <p:cNvPr id="8204" name="Curved Left Arrow 12"/>
          <p:cNvSpPr>
            <a:spLocks noChangeArrowheads="1"/>
          </p:cNvSpPr>
          <p:nvPr/>
        </p:nvSpPr>
        <p:spPr bwMode="auto">
          <a:xfrm>
            <a:off x="5254625" y="4914900"/>
            <a:ext cx="731838" cy="1216025"/>
          </a:xfrm>
          <a:prstGeom prst="curvedLeftArrow">
            <a:avLst>
              <a:gd name="adj1" fmla="val 24986"/>
              <a:gd name="adj2" fmla="val 49971"/>
              <a:gd name="adj3" fmla="val 25000"/>
            </a:avLst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115888" indent="-115888" defTabSz="914400">
              <a:spcBef>
                <a:spcPct val="50000"/>
              </a:spcBef>
              <a:buFontTx/>
              <a:buChar char="•"/>
            </a:pPr>
            <a:endParaRPr lang="en-US" sz="1300" dirty="0">
              <a:latin typeface="Trebuchet MS" pitchFamily="28" charset="0"/>
            </a:endParaRPr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6524625" y="49704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8BB72D93-243A-4CDA-AD58-E4F3BC399C7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0658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338101" y="5274568"/>
            <a:ext cx="2133600" cy="365125"/>
          </a:xfrm>
        </p:spPr>
        <p:txBody>
          <a:bodyPr/>
          <a:lstStyle/>
          <a:p>
            <a:fld id="{1E4A06A8-2CD0-48C0-B86E-D63F9F0CD9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62000" y="228600"/>
            <a:ext cx="7391400" cy="11430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Financial Sector Development Strategy 2013-2022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02727" y="228600"/>
            <a:ext cx="4114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endParaRPr lang="en-US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483768" y="3140968"/>
            <a:ext cx="978408" cy="2133600"/>
          </a:xfrm>
          <a:prstGeom prst="roundRect">
            <a:avLst/>
          </a:prstGeom>
          <a:solidFill>
            <a:srgbClr val="0EA60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400">
              <a:spcAft>
                <a:spcPts val="1000"/>
              </a:spcAft>
            </a:pPr>
            <a:endParaRPr lang="de-DE" sz="6800" dirty="0" smtClean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133600" y="5257800"/>
            <a:ext cx="4462272" cy="990600"/>
          </a:xfrm>
          <a:prstGeom prst="roundRect">
            <a:avLst/>
          </a:prstGeom>
          <a:solidFill>
            <a:srgbClr val="97470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400">
              <a:spcAft>
                <a:spcPts val="1000"/>
              </a:spcAft>
            </a:pPr>
            <a:endParaRPr lang="de-DE" sz="6800" dirty="0" smtClean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220072" y="3140968"/>
            <a:ext cx="974576" cy="2133600"/>
          </a:xfrm>
          <a:prstGeom prst="round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400">
              <a:spcAft>
                <a:spcPts val="1000"/>
              </a:spcAft>
            </a:pPr>
            <a:endParaRPr lang="de-DE" sz="6800" dirty="0" smtClean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124200" y="5486400"/>
            <a:ext cx="2667000" cy="52322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r>
              <a:rPr lang="de-DE" sz="28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ESTABILIDADE</a:t>
            </a:r>
            <a:endParaRPr lang="de-DE" sz="28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851920" y="3140968"/>
            <a:ext cx="978408" cy="2133600"/>
          </a:xfrm>
          <a:prstGeom prst="round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400">
              <a:spcAft>
                <a:spcPts val="1000"/>
              </a:spcAft>
            </a:pPr>
            <a:endParaRPr lang="de-DE" sz="6800" dirty="0" smtClean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2" name="Isosceles Triangle 11"/>
          <p:cNvSpPr/>
          <p:nvPr/>
        </p:nvSpPr>
        <p:spPr>
          <a:xfrm>
            <a:off x="2123728" y="1484784"/>
            <a:ext cx="4464496" cy="1656184"/>
          </a:xfrm>
          <a:prstGeom prst="triangle">
            <a:avLst>
              <a:gd name="adj" fmla="val 49758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defTabSz="914400">
              <a:spcAft>
                <a:spcPts val="1000"/>
              </a:spcAft>
            </a:pPr>
            <a:r>
              <a:rPr lang="de-DE" sz="28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INCLUSÃO</a:t>
            </a:r>
          </a:p>
        </p:txBody>
      </p:sp>
      <p:sp>
        <p:nvSpPr>
          <p:cNvPr id="31" name="TextBox 30"/>
          <p:cNvSpPr txBox="1"/>
          <p:nvPr/>
        </p:nvSpPr>
        <p:spPr>
          <a:xfrm rot="16200000">
            <a:off x="2165780" y="4014512"/>
            <a:ext cx="1571138" cy="400110"/>
          </a:xfrm>
          <a:prstGeom prst="rect">
            <a:avLst/>
          </a:prstGeom>
          <a:noFill/>
        </p:spPr>
        <p:txBody>
          <a:bodyPr vert="horz" wrap="square" rtlCol="0" anchor="ctr" anchorCtr="0"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r>
              <a:rPr lang="de-DE" sz="2000" b="1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INOVAÇÃO</a:t>
            </a:r>
            <a:endParaRPr lang="de-DE" sz="2000" b="1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2" name="TextBox 31"/>
          <p:cNvSpPr txBox="1"/>
          <p:nvPr/>
        </p:nvSpPr>
        <p:spPr>
          <a:xfrm rot="16200000">
            <a:off x="3347393" y="3985029"/>
            <a:ext cx="1944216" cy="400110"/>
          </a:xfrm>
          <a:prstGeom prst="rect">
            <a:avLst/>
          </a:prstGeom>
          <a:noFill/>
        </p:spPr>
        <p:txBody>
          <a:bodyPr vert="horz" wrap="square" rtlCol="0" anchor="ctr" anchorCtr="0"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r>
              <a:rPr lang="de-DE" sz="2000" dirty="0" smtClean="0">
                <a:solidFill>
                  <a:prstClr val="white"/>
                </a:solidFill>
                <a:latin typeface="Calibri"/>
                <a:ea typeface="+mn-ea"/>
                <a:cs typeface="+mn-cs"/>
              </a:rPr>
              <a:t>CONCORRÊNCIA</a:t>
            </a:r>
            <a:endParaRPr lang="de-DE" sz="2000" dirty="0">
              <a:solidFill>
                <a:prstClr val="white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3" name="TextBox 32"/>
          <p:cNvSpPr txBox="1"/>
          <p:nvPr/>
        </p:nvSpPr>
        <p:spPr>
          <a:xfrm rot="16200000">
            <a:off x="5037695" y="3980633"/>
            <a:ext cx="1359367" cy="400110"/>
          </a:xfrm>
          <a:prstGeom prst="rect">
            <a:avLst/>
          </a:prstGeom>
          <a:noFill/>
        </p:spPr>
        <p:txBody>
          <a:bodyPr vert="horz" wrap="square" rtlCol="0" anchor="ctr" anchorCtr="0"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r>
              <a:rPr lang="de-DE" sz="2000" b="1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ACESSO</a:t>
            </a:r>
            <a:endParaRPr lang="de-DE" sz="2000" b="1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018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76200"/>
            <a:ext cx="8915400" cy="1417638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Recent Bank Supported Projects in the Financial Sector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8BB72D93-243A-4CDA-AD58-E4F3BC399C7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body" sz="quarter" idx="14"/>
          </p:nvPr>
        </p:nvSpPr>
        <p:spPr bwMode="auto">
          <a:xfrm>
            <a:off x="28575" y="1295400"/>
            <a:ext cx="8991600" cy="4422775"/>
          </a:xfrm>
          <a:noFill/>
          <a:ln>
            <a:noFill/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838200" lvl="1" indent="-381000" eaLnBrk="1" hangingPunct="1">
              <a:lnSpc>
                <a:spcPct val="90000"/>
              </a:lnSpc>
              <a:spcBef>
                <a:spcPct val="50000"/>
              </a:spcBef>
              <a:buClr>
                <a:srgbClr val="006600"/>
              </a:buClr>
            </a:pPr>
            <a:endParaRPr lang="en-US" sz="1800" b="1" dirty="0" smtClean="0">
              <a:solidFill>
                <a:schemeClr val="accent1">
                  <a:lumMod val="50000"/>
                </a:schemeClr>
              </a:solidFill>
              <a:latin typeface="Trebuchet MS" pitchFamily="28" charset="0"/>
              <a:ea typeface="ヒラギノ角ゴ Pro W3" pitchFamily="28" charset="-128"/>
              <a:cs typeface="ヒラギノ角ゴ Pro W3" pitchFamily="28" charset="-128"/>
            </a:endParaRPr>
          </a:p>
          <a:p>
            <a:pPr marL="800100" lvl="1" indent="-342900" eaLnBrk="1" hangingPunct="1">
              <a:lnSpc>
                <a:spcPct val="90000"/>
              </a:lnSpc>
              <a:spcBef>
                <a:spcPct val="5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ea typeface="ヒラギノ角ゴ Pro W3" pitchFamily="28" charset="-128"/>
                <a:cs typeface="Arial Bold" pitchFamily="34" charset="0"/>
              </a:rPr>
              <a:t>Financial Sector Technical Assistance </a:t>
            </a:r>
            <a:r>
              <a:rPr lang="en-US" sz="2200" dirty="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ea typeface="ヒラギノ角ゴ Pro W3" pitchFamily="28" charset="-128"/>
                <a:cs typeface="Arial Bold" pitchFamily="34" charset="0"/>
              </a:rPr>
              <a:t>Project (</a:t>
            </a:r>
            <a:r>
              <a:rPr lang="en-US" sz="2200" dirty="0" err="1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ea typeface="ヒラギノ角ゴ Pro W3" pitchFamily="28" charset="-128"/>
                <a:cs typeface="Arial Bold" pitchFamily="34" charset="0"/>
              </a:rPr>
              <a:t>FSTAP</a:t>
            </a:r>
            <a:r>
              <a:rPr lang="en-US" sz="2200" dirty="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ea typeface="ヒラギノ角ゴ Pro W3" pitchFamily="28" charset="-128"/>
                <a:cs typeface="Arial Bold" pitchFamily="34" charset="0"/>
              </a:rPr>
              <a:t>)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Arial Bold" pitchFamily="34" charset="0"/>
              <a:ea typeface="ヒラギノ角ゴ Pro W3" pitchFamily="28" charset="-128"/>
              <a:cs typeface="Arial Bold" pitchFamily="34" charset="0"/>
            </a:endParaRPr>
          </a:p>
          <a:p>
            <a:pPr lvl="3" eaLnBrk="1" hangingPunct="1">
              <a:lnSpc>
                <a:spcPct val="90000"/>
              </a:lnSpc>
              <a:spcBef>
                <a:spcPct val="50000"/>
              </a:spcBef>
              <a:buClr>
                <a:schemeClr val="tx2">
                  <a:lumMod val="50000"/>
                </a:schemeClr>
              </a:buClr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ヒラギノ角ゴ Pro W3" pitchFamily="28" charset="-128"/>
                <a:cs typeface="Arial" pitchFamily="34" charset="0"/>
              </a:rPr>
              <a:t>Multi-donor project (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ヒラギノ角ゴ Pro W3" pitchFamily="28" charset="-128"/>
                <a:cs typeface="Arial" pitchFamily="34" charset="0"/>
              </a:rPr>
              <a:t>AFDB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ヒラギノ角ゴ Pro W3" pitchFamily="28" charset="-128"/>
                <a:cs typeface="Arial" pitchFamily="34" charset="0"/>
              </a:rPr>
              <a:t>, WB,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ヒラギノ角ゴ Pro W3" pitchFamily="28" charset="-128"/>
                <a:cs typeface="Arial" pitchFamily="34" charset="0"/>
              </a:rPr>
              <a:t>KFW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ヒラギノ角ゴ Pro W3" pitchFamily="28" charset="-128"/>
                <a:cs typeface="Arial" pitchFamily="34" charset="0"/>
              </a:rPr>
              <a:t>,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ヒラギノ角ゴ Pro W3" pitchFamily="28" charset="-128"/>
                <a:cs typeface="Arial" pitchFamily="34" charset="0"/>
              </a:rPr>
              <a:t>GIZ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ヒラギノ角ゴ Pro W3" pitchFamily="28" charset="-128"/>
                <a:cs typeface="Arial" pitchFamily="34" charset="0"/>
              </a:rPr>
              <a:t>)</a:t>
            </a:r>
          </a:p>
          <a:p>
            <a:pPr lvl="3" eaLnBrk="1" hangingPunct="1">
              <a:lnSpc>
                <a:spcPct val="90000"/>
              </a:lnSpc>
              <a:spcBef>
                <a:spcPct val="50000"/>
              </a:spcBef>
              <a:buClr>
                <a:schemeClr val="tx2">
                  <a:lumMod val="50000"/>
                </a:schemeClr>
              </a:buClr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ヒラギノ角ゴ Pro W3" pitchFamily="28" charset="-128"/>
                <a:cs typeface="Arial" pitchFamily="34" charset="0"/>
              </a:rPr>
              <a:t>WB financed components focused on: (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ヒラギノ角ゴ Pro W3" pitchFamily="28" charset="-128"/>
                <a:cs typeface="Arial" pitchFamily="34" charset="0"/>
              </a:rPr>
              <a:t>i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ヒラギノ角ゴ Pro W3" pitchFamily="28" charset="-128"/>
                <a:cs typeface="Arial" pitchFamily="34" charset="0"/>
              </a:rPr>
              <a:t>) </a:t>
            </a:r>
            <a:r>
              <a:rPr lang="en-US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ヒラギノ角ゴ Pro W3" pitchFamily="28" charset="-128"/>
                <a:cs typeface="Arial" pitchFamily="34" charset="0"/>
              </a:rPr>
              <a:t>Strengthening Central Bank Capacity; (ii) Introduction of </a:t>
            </a:r>
            <a:r>
              <a:rPr lang="en-US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ヒラギノ角ゴ Pro W3" pitchFamily="28" charset="-128"/>
                <a:cs typeface="Arial" pitchFamily="34" charset="0"/>
              </a:rPr>
              <a:t>IFRS</a:t>
            </a:r>
            <a:r>
              <a:rPr lang="en-US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ヒラギノ角ゴ Pro W3" pitchFamily="28" charset="-128"/>
                <a:cs typeface="Arial" pitchFamily="34" charset="0"/>
              </a:rPr>
              <a:t> in banking/corporate sectors; (iii) Improving Public Debt Management; (iv) Strengthening Financial Sector Infrastructure</a:t>
            </a:r>
          </a:p>
          <a:p>
            <a:pPr lvl="3" eaLnBrk="1" hangingPunct="1">
              <a:lnSpc>
                <a:spcPct val="90000"/>
              </a:lnSpc>
              <a:spcBef>
                <a:spcPct val="50000"/>
              </a:spcBef>
              <a:buClr>
                <a:schemeClr val="tx2">
                  <a:lumMod val="50000"/>
                </a:schemeClr>
              </a:buClr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ヒラギノ角ゴ Pro W3" pitchFamily="28" charset="-128"/>
                <a:cs typeface="Arial" pitchFamily="34" charset="0"/>
              </a:rPr>
              <a:t>Other donor components focused on microfinance,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ヒラギノ角ゴ Pro W3" pitchFamily="28" charset="-128"/>
                <a:cs typeface="Arial" pitchFamily="34" charset="0"/>
              </a:rPr>
              <a:t>SME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ヒラギノ角ゴ Pro W3" pitchFamily="28" charset="-128"/>
                <a:cs typeface="Arial" pitchFamily="34" charset="0"/>
              </a:rPr>
              <a:t> finance, insurance, pensions, AML, and property registries</a:t>
            </a:r>
          </a:p>
          <a:p>
            <a:pPr lvl="3" eaLnBrk="1" hangingPunct="1">
              <a:lnSpc>
                <a:spcPct val="90000"/>
              </a:lnSpc>
              <a:spcBef>
                <a:spcPct val="50000"/>
              </a:spcBef>
              <a:buClr>
                <a:schemeClr val="tx2">
                  <a:lumMod val="50000"/>
                </a:schemeClr>
              </a:buClr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ヒラギノ角ゴ Pro W3" pitchFamily="28" charset="-128"/>
                <a:cs typeface="Arial" pitchFamily="34" charset="0"/>
              </a:rPr>
              <a:t>WB financed components concluded in June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ヒラギノ角ゴ Pro W3" pitchFamily="28" charset="-128"/>
                <a:cs typeface="Arial" pitchFamily="34" charset="0"/>
              </a:rPr>
              <a:t>2012 and project was rated Moderately Satisfactory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ヒラギノ角ゴ Pro W3" pitchFamily="28" charset="-128"/>
              <a:cs typeface="Arial" pitchFamily="34" charset="0"/>
            </a:endParaRPr>
          </a:p>
          <a:p>
            <a:pPr marL="800100" lvl="1" indent="-342900" eaLnBrk="1" hangingPunct="1">
              <a:lnSpc>
                <a:spcPct val="90000"/>
              </a:lnSpc>
              <a:spcBef>
                <a:spcPct val="5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2200" dirty="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ea typeface="ヒラギノ角ゴ Pro W3" pitchFamily="28" charset="-128"/>
                <a:cs typeface="Arial Bold" pitchFamily="34" charset="0"/>
              </a:rPr>
              <a:t>Other recent initiatives: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ヒラギノ角ゴ Pro W3" pitchFamily="28" charset="-128"/>
                <a:cs typeface="Arial" pitchFamily="34" charset="0"/>
              </a:rPr>
              <a:t>report on </a:t>
            </a:r>
            <a:r>
              <a:rPr lang="en-US" sz="20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ヒラギノ角ゴ Pro W3" pitchFamily="28" charset="-128"/>
                <a:cs typeface="Arial" pitchFamily="34" charset="0"/>
              </a:rPr>
              <a:t>Consumer Protection/Financial Literacy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ヒラギノ角ゴ Pro W3" pitchFamily="28" charset="-128"/>
              <a:cs typeface="Arial" pitchFamily="34" charset="0"/>
            </a:endParaRPr>
          </a:p>
          <a:p>
            <a:pPr lvl="3" eaLnBrk="1" hangingPunct="1">
              <a:lnSpc>
                <a:spcPct val="90000"/>
              </a:lnSpc>
              <a:spcBef>
                <a:spcPct val="50000"/>
              </a:spcBef>
              <a:buClr>
                <a:schemeClr val="tx2">
                  <a:lumMod val="50000"/>
                </a:schemeClr>
              </a:buClr>
            </a:pPr>
            <a:endParaRPr lang="en-US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ヒラギノ角ゴ Pro W3" pitchFamily="28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094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2"/>
          </p:nvPr>
        </p:nvSpPr>
        <p:spPr>
          <a:xfrm>
            <a:off x="403098" y="1135062"/>
            <a:ext cx="8385048" cy="4587875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endParaRPr lang="en-GB" sz="1800" dirty="0">
              <a:solidFill>
                <a:schemeClr val="tx2"/>
              </a:solidFill>
              <a:latin typeface="Arial Bold" pitchFamily="34" charset="0"/>
              <a:ea typeface="ヒラギノ角ゴ Pro W3" pitchFamily="28" charset="-128"/>
              <a:cs typeface="Arial Bold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cs typeface="Arial Bold" pitchFamily="34" charset="0"/>
              </a:rPr>
              <a:t>Aims to support the reforms envisaged under the Government’s Financial Sector Development Strategy</a:t>
            </a:r>
          </a:p>
          <a:p>
            <a:pPr lvl="0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cs typeface="Arial Bold" pitchFamily="34" charset="0"/>
              </a:rPr>
              <a:t>Provides a mechanism for prioritization and sequencing of reforms</a:t>
            </a:r>
          </a:p>
          <a:p>
            <a:pPr lvl="0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cs typeface="Arial Bold" pitchFamily="34" charset="0"/>
              </a:rPr>
              <a:t>Will be a Budget Support Operation</a:t>
            </a:r>
          </a:p>
          <a:p>
            <a:pPr lvl="0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cs typeface="Arial Bold" pitchFamily="34" charset="0"/>
              </a:rPr>
              <a:t>Will be accompanied by parallel and complementary technical assistance from the WB and other donors (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cs typeface="Arial Bold" pitchFamily="34" charset="0"/>
              </a:rPr>
              <a:t>DFID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cs typeface="Arial Bold" pitchFamily="34" charset="0"/>
              </a:rPr>
              <a:t>, IMF,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cs typeface="Arial Bold" pitchFamily="34" charset="0"/>
              </a:rPr>
              <a:t>IFC</a:t>
            </a:r>
            <a:r>
              <a:rPr lang="en-US" sz="200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cs typeface="Arial Bold" pitchFamily="34" charset="0"/>
              </a:rPr>
              <a:t>, KFW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cs typeface="Arial Bold" pitchFamily="34" charset="0"/>
              </a:rPr>
              <a:t>,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cs typeface="Arial Bold" pitchFamily="34" charset="0"/>
              </a:rPr>
              <a:t>GIZ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cs typeface="Arial Bold" pitchFamily="34" charset="0"/>
              </a:rPr>
              <a:t>,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cs typeface="Arial Bold" pitchFamily="34" charset="0"/>
              </a:rPr>
              <a:t>AFDB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cs typeface="Arial Bold" pitchFamily="34" charset="0"/>
              </a:rPr>
              <a:t>)</a:t>
            </a:r>
          </a:p>
          <a:p>
            <a:pPr lvl="0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cs typeface="Arial Bold" pitchFamily="34" charset="0"/>
              </a:rPr>
              <a:t>Is proposed as a Series of two Operations:  2013 and 2014</a:t>
            </a:r>
          </a:p>
          <a:p>
            <a:pPr lvl="0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cs typeface="Arial Bold" pitchFamily="34" charset="0"/>
              </a:rPr>
              <a:t>Preliminary Budget Allocated: US$25 million/year</a:t>
            </a:r>
          </a:p>
          <a:p>
            <a:pPr lvl="0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cs typeface="Arial Bold" pitchFamily="34" charset="0"/>
              </a:rPr>
              <a:t>Complements other Bank Budget Support Operations (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cs typeface="Arial Bold" pitchFamily="34" charset="0"/>
              </a:rPr>
              <a:t>PRSC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cs typeface="Arial Bold" pitchFamily="34" charset="0"/>
              </a:rPr>
              <a:t>, Agriculture)</a:t>
            </a:r>
          </a:p>
          <a:p>
            <a:pPr lvl="0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old" pitchFamily="34" charset="0"/>
                <a:cs typeface="Arial Bold" pitchFamily="34" charset="0"/>
              </a:rPr>
              <a:t>Is integral to Bank’s Country Partnership Strategy for promoting Inclusive Growth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Arial Bold" pitchFamily="34" charset="0"/>
              <a:cs typeface="Arial Bold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91526639-22DD-499D-B00D-9773E427F33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03098" y="152400"/>
            <a:ext cx="8385048" cy="1143000"/>
          </a:xfrm>
        </p:spPr>
        <p:txBody>
          <a:bodyPr/>
          <a:lstStyle/>
          <a:p>
            <a:pPr algn="ctr"/>
            <a:r>
              <a:rPr lang="en-US" sz="2800" dirty="0" smtClean="0">
                <a:solidFill>
                  <a:srgbClr val="4F81BD"/>
                </a:solidFill>
                <a:latin typeface="Arial Bold" charset="0"/>
                <a:cs typeface="Arial Bold" charset="0"/>
              </a:rPr>
              <a:t>Financial Sector Development Policy Operation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90894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rgbClr val="4F81BD"/>
                </a:solidFill>
                <a:latin typeface="Arial Bold" charset="0"/>
                <a:cs typeface="Arial Bold" charset="0"/>
              </a:rPr>
              <a:t>Financial Sector Development Policy </a:t>
            </a:r>
            <a:r>
              <a:rPr lang="en-US" sz="2400" dirty="0" smtClean="0">
                <a:solidFill>
                  <a:srgbClr val="4F81BD"/>
                </a:solidFill>
                <a:latin typeface="Arial Bold" charset="0"/>
                <a:cs typeface="Arial Bold" charset="0"/>
              </a:rPr>
              <a:t>Operation Pillars </a:t>
            </a:r>
            <a:endParaRPr lang="en-US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Pillar One:  Financial Sector Stability</a:t>
            </a:r>
          </a:p>
          <a:p>
            <a:pPr lvl="2"/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Enhancing Banking Sector Supervision and Integrity, Strengthening Safety Nets and Crisis Management Frameworks</a:t>
            </a:r>
          </a:p>
          <a:p>
            <a:pPr lvl="2"/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Policies to be supported include</a:t>
            </a:r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 improving risk-based supervision, establishing the deposit guarantee fund, and bank resolution mechanisms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Pillar Two: Financial Sector Inclusion</a:t>
            </a:r>
          </a:p>
          <a:p>
            <a:pPr lvl="2"/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Improving access to financial services for firms and households</a:t>
            </a:r>
          </a:p>
          <a:p>
            <a:pPr lvl="2"/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Policies to be supported include: </a:t>
            </a:r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mobile banking regulations, credit bureau establishment, collateral and insolvency </a:t>
            </a:r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frameworks, transparency and consumer protection,  </a:t>
            </a:r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and improving access to payment systems</a:t>
            </a: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Pillar Three: Long Term Financial Markets</a:t>
            </a:r>
          </a:p>
          <a:p>
            <a:pPr lvl="2"/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Strengthening government debt markets and the insurance and pensions sectors</a:t>
            </a:r>
          </a:p>
          <a:p>
            <a:pPr lvl="2"/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Policies to be supported include: </a:t>
            </a:r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increased efficiency and competition in Government bonds, strengthened insurance and pensions regulations, and improved capital market regulations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91526639-22DD-499D-B00D-9773E427F33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3529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000" dirty="0">
                <a:solidFill>
                  <a:srgbClr val="4F81BD"/>
                </a:solidFill>
                <a:latin typeface="Arial Bold" charset="0"/>
                <a:cs typeface="Arial Bold" charset="0"/>
              </a:rPr>
              <a:t>Financial Sector Development Policy </a:t>
            </a:r>
            <a:r>
              <a:rPr lang="en-US" sz="2000" dirty="0" smtClean="0">
                <a:solidFill>
                  <a:srgbClr val="4F81BD"/>
                </a:solidFill>
                <a:latin typeface="Arial Bold" charset="0"/>
                <a:cs typeface="Arial Bold" charset="0"/>
              </a:rPr>
              <a:t>Operation:  Next Steps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2"/>
          </p:nvPr>
        </p:nvSpPr>
        <p:spPr>
          <a:xfrm>
            <a:off x="384048" y="1219200"/>
            <a:ext cx="8385048" cy="4892675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Proposed Project 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Timeline for first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</a:rPr>
              <a:t>DPO</a:t>
            </a:r>
            <a:endParaRPr lang="en-US" sz="18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/>
            <a:endParaRPr lang="en-US" sz="1800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2"/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Identification 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Mission – March / April </a:t>
            </a:r>
          </a:p>
          <a:p>
            <a:pPr lvl="2"/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Bank Concept Review- May </a:t>
            </a:r>
          </a:p>
          <a:p>
            <a:pPr lvl="2"/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Pre-Appraisal/ Appraisal Mission – June / July</a:t>
            </a:r>
          </a:p>
          <a:p>
            <a:pPr lvl="2"/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Bank Regional Review- September  </a:t>
            </a:r>
          </a:p>
          <a:p>
            <a:pPr lvl="2"/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Negotiations – October </a:t>
            </a:r>
          </a:p>
          <a:p>
            <a:pPr lvl="2"/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Board Presentation – November / December 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2013</a:t>
            </a:r>
          </a:p>
          <a:p>
            <a:pPr marL="914400" lvl="2" indent="0">
              <a:buNone/>
            </a:pPr>
            <a:endParaRPr lang="en-US" sz="1600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Key counterparts in Government: </a:t>
            </a:r>
            <a:r>
              <a:rPr lang="en-US" sz="1800" b="0" dirty="0" smtClean="0">
                <a:solidFill>
                  <a:schemeClr val="tx2">
                    <a:lumMod val="50000"/>
                  </a:schemeClr>
                </a:solidFill>
              </a:rPr>
              <a:t>Ministry of Finance, </a:t>
            </a:r>
            <a:r>
              <a:rPr lang="en-US" sz="1800" b="0" dirty="0" err="1" smtClean="0">
                <a:solidFill>
                  <a:schemeClr val="tx2">
                    <a:lumMod val="50000"/>
                  </a:schemeClr>
                </a:solidFill>
              </a:rPr>
              <a:t>Banco</a:t>
            </a:r>
            <a:r>
              <a:rPr lang="en-US" sz="1800" b="0" dirty="0" smtClean="0">
                <a:solidFill>
                  <a:schemeClr val="tx2">
                    <a:lumMod val="50000"/>
                  </a:schemeClr>
                </a:solidFill>
              </a:rPr>
              <a:t> de </a:t>
            </a:r>
            <a:r>
              <a:rPr lang="en-US" sz="1800" b="0" dirty="0" err="1" smtClean="0">
                <a:solidFill>
                  <a:schemeClr val="tx2">
                    <a:lumMod val="50000"/>
                  </a:schemeClr>
                </a:solidFill>
              </a:rPr>
              <a:t>Mocambique</a:t>
            </a:r>
            <a:r>
              <a:rPr lang="en-US" sz="1800" b="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US" sz="1800" b="0" dirty="0" err="1" smtClean="0">
                <a:solidFill>
                  <a:schemeClr val="tx2">
                    <a:lumMod val="50000"/>
                  </a:schemeClr>
                </a:solidFill>
              </a:rPr>
              <a:t>Bolsa</a:t>
            </a:r>
            <a:r>
              <a:rPr lang="en-US" sz="1800" b="0" dirty="0" smtClean="0">
                <a:solidFill>
                  <a:schemeClr val="tx2">
                    <a:lumMod val="50000"/>
                  </a:schemeClr>
                </a:solidFill>
              </a:rPr>
              <a:t> de </a:t>
            </a:r>
            <a:r>
              <a:rPr lang="en-US" sz="1800" b="0" dirty="0" err="1" smtClean="0">
                <a:solidFill>
                  <a:schemeClr val="tx2">
                    <a:lumMod val="50000"/>
                  </a:schemeClr>
                </a:solidFill>
              </a:rPr>
              <a:t>Valores</a:t>
            </a:r>
            <a:endParaRPr lang="en-US" sz="1800" b="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/>
            <a:endParaRPr lang="en-US" sz="1800" b="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Board Approval </a:t>
            </a:r>
            <a:r>
              <a:rPr lang="en-US" sz="1800" b="0" dirty="0" smtClean="0">
                <a:solidFill>
                  <a:schemeClr val="tx2">
                    <a:lumMod val="50000"/>
                  </a:schemeClr>
                </a:solidFill>
              </a:rPr>
              <a:t>contingent on achieving agreed upon policies</a:t>
            </a:r>
          </a:p>
          <a:p>
            <a:pPr marL="0" indent="0"/>
            <a:endParaRPr lang="en-US" sz="1800" b="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Reform agenda ambitious but achievable: </a:t>
            </a:r>
            <a:r>
              <a:rPr lang="en-US" sz="1800" b="0" dirty="0" smtClean="0">
                <a:solidFill>
                  <a:schemeClr val="tx2">
                    <a:lumMod val="50000"/>
                  </a:schemeClr>
                </a:solidFill>
              </a:rPr>
              <a:t>progress already noted </a:t>
            </a:r>
          </a:p>
          <a:p>
            <a:pPr>
              <a:buFont typeface="Wingdings" pitchFamily="2" charset="2"/>
              <a:buChar char="Ø"/>
            </a:pPr>
            <a:endParaRPr lang="en-US" b="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914400" lvl="2" indent="0">
              <a:buNone/>
            </a:pPr>
            <a:endParaRPr lang="en-US" sz="1600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2">
              <a:buFont typeface="Wingdings" pitchFamily="2" charset="2"/>
              <a:buChar char="Ø"/>
            </a:pPr>
            <a:endParaRPr lang="en-US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2">
              <a:buFont typeface="Wingdings" pitchFamily="2" charset="2"/>
              <a:buChar char="Ø"/>
            </a:pPr>
            <a:endParaRPr lang="en-US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91526639-22DD-499D-B00D-9773E427F33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51472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2"/>
          </p:nvPr>
        </p:nvSpPr>
        <p:spPr>
          <a:xfrm>
            <a:off x="384175" y="1066800"/>
            <a:ext cx="8385175" cy="4968875"/>
          </a:xfrm>
        </p:spPr>
        <p:txBody>
          <a:bodyPr/>
          <a:lstStyle/>
          <a:p>
            <a:pPr marL="0" lvl="1" indent="0" algn="ctr" eaLnBrk="1" hangingPunct="1">
              <a:lnSpc>
                <a:spcPct val="90000"/>
              </a:lnSpc>
              <a:spcBef>
                <a:spcPts val="600"/>
              </a:spcBef>
              <a:spcAft>
                <a:spcPts val="500"/>
              </a:spcAft>
              <a:buNone/>
              <a:defRPr/>
            </a:pPr>
            <a:r>
              <a:rPr lang="en-US" sz="24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0" lvl="1" indent="0" algn="ctr" eaLnBrk="1" hangingPunct="1">
              <a:lnSpc>
                <a:spcPct val="90000"/>
              </a:lnSpc>
              <a:spcBef>
                <a:spcPts val="600"/>
              </a:spcBef>
              <a:spcAft>
                <a:spcPts val="500"/>
              </a:spcAft>
              <a:defRPr/>
            </a:pPr>
            <a:endParaRPr lang="en-US" sz="2400" dirty="0" smtClean="0">
              <a:hlinkClick r:id="rId2"/>
            </a:endParaRPr>
          </a:p>
          <a:p>
            <a:pPr marL="0" lvl="1" indent="0" algn="ctr" eaLnBrk="1" hangingPunct="1">
              <a:lnSpc>
                <a:spcPct val="90000"/>
              </a:lnSpc>
              <a:spcBef>
                <a:spcPts val="600"/>
              </a:spcBef>
              <a:spcAft>
                <a:spcPts val="500"/>
              </a:spcAft>
              <a:defRPr/>
            </a:pPr>
            <a:endParaRPr lang="en-US" sz="2800" b="1" dirty="0" smtClean="0">
              <a:solidFill>
                <a:schemeClr val="accent1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marL="0" lvl="1" indent="0" algn="ctr" eaLnBrk="1" hangingPunct="1">
              <a:lnSpc>
                <a:spcPct val="90000"/>
              </a:lnSpc>
              <a:spcBef>
                <a:spcPts val="600"/>
              </a:spcBef>
              <a:spcAft>
                <a:spcPts val="500"/>
              </a:spcAft>
              <a:defRPr/>
            </a:pPr>
            <a:endParaRPr lang="en-US" sz="2800" b="1" dirty="0">
              <a:solidFill>
                <a:schemeClr val="accent1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2800" b="0" dirty="0" err="1" smtClean="0">
                <a:solidFill>
                  <a:schemeClr val="accent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Mazen</a:t>
            </a:r>
            <a:r>
              <a:rPr lang="en-US" sz="2800" b="0" dirty="0" smtClean="0">
                <a:solidFill>
                  <a:schemeClr val="accent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chemeClr val="accent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Bouri</a:t>
            </a:r>
            <a:endParaRPr lang="en-US" sz="2800" b="0" dirty="0" smtClean="0">
              <a:solidFill>
                <a:schemeClr val="accent1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2800" b="0" dirty="0" smtClean="0">
                <a:solidFill>
                  <a:schemeClr val="accent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  <a:hlinkClick r:id="rId3"/>
              </a:rPr>
              <a:t>mbouri@worldbank.org</a:t>
            </a:r>
            <a:endParaRPr lang="en-US" sz="2800" b="0" dirty="0" smtClean="0">
              <a:solidFill>
                <a:schemeClr val="accent1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2800" b="0" dirty="0" smtClean="0">
                <a:solidFill>
                  <a:schemeClr val="accent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Rosario </a:t>
            </a:r>
            <a:r>
              <a:rPr lang="en-US" sz="2800" b="0" dirty="0" err="1" smtClean="0">
                <a:solidFill>
                  <a:schemeClr val="accent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Marapusse</a:t>
            </a:r>
            <a:endParaRPr lang="en-US" sz="2800" b="0" dirty="0" smtClean="0">
              <a:solidFill>
                <a:schemeClr val="accent1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2800" b="0" u="sng" dirty="0" smtClean="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r</a:t>
            </a:r>
            <a:r>
              <a:rPr lang="en-US" sz="2800" b="0" u="sng" dirty="0" smtClean="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marapusse</a:t>
            </a:r>
            <a:r>
              <a:rPr lang="en-US" sz="2800" b="0" u="sng" dirty="0" smtClean="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  <a:hlinkClick r:id="rId3"/>
              </a:rPr>
              <a:t>@</a:t>
            </a:r>
            <a:r>
              <a:rPr lang="en-US" sz="2800" b="0" u="sng" dirty="0" smtClean="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worldbank.org</a:t>
            </a:r>
            <a:endParaRPr lang="en-US" sz="2800" b="0" u="sng" dirty="0">
              <a:solidFill>
                <a:schemeClr val="tx2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marL="0" lvl="1" indent="0" eaLnBrk="1" hangingPunct="1">
              <a:lnSpc>
                <a:spcPct val="90000"/>
              </a:lnSpc>
              <a:spcBef>
                <a:spcPts val="600"/>
              </a:spcBef>
              <a:spcAft>
                <a:spcPts val="500"/>
              </a:spcAft>
              <a:buNone/>
              <a:defRPr/>
            </a:pPr>
            <a:endParaRPr lang="en-US" sz="2400" dirty="0" smtClean="0"/>
          </a:p>
        </p:txBody>
      </p:sp>
      <p:sp>
        <p:nvSpPr>
          <p:cNvPr id="21507" name="Title 3"/>
          <p:cNvSpPr>
            <a:spLocks noGrp="1"/>
          </p:cNvSpPr>
          <p:nvPr>
            <p:ph type="title"/>
          </p:nvPr>
        </p:nvSpPr>
        <p:spPr bwMode="auto">
          <a:xfrm>
            <a:off x="384175" y="274638"/>
            <a:ext cx="8385175" cy="11430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Arial" pitchFamily="34" charset="0"/>
                <a:ea typeface="ＭＳ Ｐゴシック" pitchFamily="34" charset="-128"/>
              </a:rPr>
              <a:t> 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2362200"/>
            <a:ext cx="6096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accent1"/>
                </a:solidFill>
              </a:rPr>
              <a:t>THANK YOU!</a:t>
            </a:r>
            <a:endParaRPr lang="en-US" sz="4400" b="1" dirty="0">
              <a:solidFill>
                <a:schemeClr val="accent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91526639-22DD-499D-B00D-9773E427F33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10384</TotalTime>
  <Words>573</Words>
  <Application>Microsoft Office PowerPoint</Application>
  <PresentationFormat>On-screen Show (4:3)</PresentationFormat>
  <Paragraphs>95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5_Office Theme</vt:lpstr>
      <vt:lpstr>Office Theme</vt:lpstr>
      <vt:lpstr>1_Office Theme</vt:lpstr>
      <vt:lpstr>Mozambique Proposed Financial Sector Development Policy Operation </vt:lpstr>
      <vt:lpstr>KEY FEATURES  OF THE FINANCIAL SECTOR </vt:lpstr>
      <vt:lpstr>Government’s Financial Sector Development Strategy 2013-2022</vt:lpstr>
      <vt:lpstr>Financial Sector Development Strategy 2013-2022</vt:lpstr>
      <vt:lpstr>Recent Bank Supported Projects in the Financial Sector</vt:lpstr>
      <vt:lpstr>Financial Sector Development Policy Operation</vt:lpstr>
      <vt:lpstr>Financial Sector Development Policy Operation Pillars </vt:lpstr>
      <vt:lpstr>Financial Sector Development Policy Operation:  Next Steps</vt:lpstr>
      <vt:lpstr>   </vt:lpstr>
    </vt:vector>
  </TitlesOfParts>
  <Company>Breckenridge Design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– Maximum Two Lines</dc:title>
  <dc:creator>Johanna Jaeger</dc:creator>
  <cp:lastModifiedBy>user</cp:lastModifiedBy>
  <cp:revision>571</cp:revision>
  <cp:lastPrinted>2013-06-05T16:34:58Z</cp:lastPrinted>
  <dcterms:created xsi:type="dcterms:W3CDTF">2010-05-04T21:30:18Z</dcterms:created>
  <dcterms:modified xsi:type="dcterms:W3CDTF">2013-06-06T06:37:28Z</dcterms:modified>
</cp:coreProperties>
</file>