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83" r:id="rId3"/>
    <p:sldId id="261" r:id="rId4"/>
    <p:sldId id="262" r:id="rId5"/>
    <p:sldId id="263" r:id="rId6"/>
    <p:sldId id="386" r:id="rId7"/>
    <p:sldId id="394" r:id="rId8"/>
    <p:sldId id="384" r:id="rId9"/>
    <p:sldId id="387" r:id="rId10"/>
    <p:sldId id="390" r:id="rId11"/>
    <p:sldId id="417" r:id="rId12"/>
    <p:sldId id="389" r:id="rId13"/>
    <p:sldId id="392" r:id="rId14"/>
    <p:sldId id="418" r:id="rId15"/>
    <p:sldId id="395" r:id="rId16"/>
    <p:sldId id="393" r:id="rId17"/>
    <p:sldId id="396" r:id="rId18"/>
    <p:sldId id="408" r:id="rId19"/>
    <p:sldId id="409" r:id="rId20"/>
    <p:sldId id="411" r:id="rId21"/>
    <p:sldId id="412" r:id="rId22"/>
    <p:sldId id="413" r:id="rId23"/>
    <p:sldId id="414" r:id="rId24"/>
    <p:sldId id="415" r:id="rId25"/>
    <p:sldId id="416" r:id="rId26"/>
    <p:sldId id="419" r:id="rId27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85"/>
    <a:srgbClr val="014785"/>
    <a:srgbClr val="71B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5000" autoAdjust="0"/>
  </p:normalViewPr>
  <p:slideViewPr>
    <p:cSldViewPr snapToGrid="0" snapToObjects="1">
      <p:cViewPr varScale="1">
        <p:scale>
          <a:sx n="71" d="100"/>
          <a:sy n="71" d="100"/>
        </p:scale>
        <p:origin x="12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91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6F3883-73A0-47D2-B38A-6C6B26B1C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744407-F6C0-49CF-BDFB-C86C89E6A730}">
      <dgm:prSet phldrT="[Text]"/>
      <dgm:spPr>
        <a:solidFill>
          <a:srgbClr val="71BF45"/>
        </a:solidFill>
      </dgm:spPr>
      <dgm:t>
        <a:bodyPr/>
        <a:lstStyle/>
        <a:p>
          <a:r>
            <a:rPr lang="pt-PT" b="1" noProof="0" dirty="0"/>
            <a:t>Tema</a:t>
          </a:r>
          <a:r>
            <a:rPr lang="en-ZA" b="1" dirty="0"/>
            <a:t> 1</a:t>
          </a:r>
        </a:p>
      </dgm:t>
    </dgm:pt>
    <dgm:pt modelId="{1D955021-476D-4001-ABA9-C9BE6B2D8B0B}" type="parTrans" cxnId="{B76D13FE-0354-4416-8A55-0E45E765C7F4}">
      <dgm:prSet/>
      <dgm:spPr/>
      <dgm:t>
        <a:bodyPr/>
        <a:lstStyle/>
        <a:p>
          <a:endParaRPr lang="en-ZA"/>
        </a:p>
      </dgm:t>
    </dgm:pt>
    <dgm:pt modelId="{219573AE-2DFE-4325-A66C-306B917CB221}" type="sibTrans" cxnId="{B76D13FE-0354-4416-8A55-0E45E765C7F4}">
      <dgm:prSet/>
      <dgm:spPr/>
      <dgm:t>
        <a:bodyPr/>
        <a:lstStyle/>
        <a:p>
          <a:endParaRPr lang="en-ZA"/>
        </a:p>
      </dgm:t>
    </dgm:pt>
    <dgm:pt modelId="{353E6B2B-4C51-4A3A-A31F-7E4BF231503C}">
      <dgm:prSet phldrT="[Text]"/>
      <dgm:spPr>
        <a:solidFill>
          <a:srgbClr val="014785"/>
        </a:solidFill>
      </dgm:spPr>
      <dgm:t>
        <a:bodyPr/>
        <a:lstStyle/>
        <a:p>
          <a:r>
            <a:rPr lang="pt-PT" b="0" noProof="0" dirty="0"/>
            <a:t>Antecedentes e metodologia</a:t>
          </a:r>
        </a:p>
      </dgm:t>
    </dgm:pt>
    <dgm:pt modelId="{18FB764D-61CE-4D14-981D-C8B5A2A2A3EB}" type="parTrans" cxnId="{FA7315A9-AEC4-443D-9CF2-11188A510124}">
      <dgm:prSet/>
      <dgm:spPr/>
      <dgm:t>
        <a:bodyPr/>
        <a:lstStyle/>
        <a:p>
          <a:endParaRPr lang="en-ZA"/>
        </a:p>
      </dgm:t>
    </dgm:pt>
    <dgm:pt modelId="{941B81E9-2BCB-49B1-A5ED-E3CC26838B0C}" type="sibTrans" cxnId="{FA7315A9-AEC4-443D-9CF2-11188A510124}">
      <dgm:prSet/>
      <dgm:spPr/>
      <dgm:t>
        <a:bodyPr/>
        <a:lstStyle/>
        <a:p>
          <a:endParaRPr lang="en-ZA"/>
        </a:p>
      </dgm:t>
    </dgm:pt>
    <dgm:pt modelId="{553D5097-5445-4A94-9723-83EF6FBA9161}" type="pres">
      <dgm:prSet presAssocID="{A16F3883-73A0-47D2-B38A-6C6B26B1C98C}" presName="CompostProcess" presStyleCnt="0">
        <dgm:presLayoutVars>
          <dgm:dir/>
          <dgm:resizeHandles val="exact"/>
        </dgm:presLayoutVars>
      </dgm:prSet>
      <dgm:spPr/>
    </dgm:pt>
    <dgm:pt modelId="{EE4D87F7-D990-4508-9416-64AF596E5B41}" type="pres">
      <dgm:prSet presAssocID="{A16F3883-73A0-47D2-B38A-6C6B26B1C98C}" presName="arrow" presStyleLbl="bgShp" presStyleIdx="0" presStyleCnt="1"/>
      <dgm:spPr/>
    </dgm:pt>
    <dgm:pt modelId="{14F2078E-D8B4-4C8D-A466-A8F6BB7AE070}" type="pres">
      <dgm:prSet presAssocID="{A16F3883-73A0-47D2-B38A-6C6B26B1C98C}" presName="linearProcess" presStyleCnt="0"/>
      <dgm:spPr/>
    </dgm:pt>
    <dgm:pt modelId="{C1DD0E7F-B461-4541-8D6C-2E38B36D1B54}" type="pres">
      <dgm:prSet presAssocID="{40744407-F6C0-49CF-BDFB-C86C89E6A730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EA9BE4-3A63-43CB-858E-831DF7DDC674}" type="pres">
      <dgm:prSet presAssocID="{219573AE-2DFE-4325-A66C-306B917CB221}" presName="sibTrans" presStyleCnt="0"/>
      <dgm:spPr/>
    </dgm:pt>
    <dgm:pt modelId="{40C01CBB-0B8E-4E43-9109-314194A25578}" type="pres">
      <dgm:prSet presAssocID="{353E6B2B-4C51-4A3A-A31F-7E4BF231503C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76D13FE-0354-4416-8A55-0E45E765C7F4}" srcId="{A16F3883-73A0-47D2-B38A-6C6B26B1C98C}" destId="{40744407-F6C0-49CF-BDFB-C86C89E6A730}" srcOrd="0" destOrd="0" parTransId="{1D955021-476D-4001-ABA9-C9BE6B2D8B0B}" sibTransId="{219573AE-2DFE-4325-A66C-306B917CB221}"/>
    <dgm:cxn modelId="{A9B56AFC-6A86-40B7-B0B0-A81AB78D41D8}" type="presOf" srcId="{353E6B2B-4C51-4A3A-A31F-7E4BF231503C}" destId="{40C01CBB-0B8E-4E43-9109-314194A25578}" srcOrd="0" destOrd="0" presId="urn:microsoft.com/office/officeart/2005/8/layout/hProcess9"/>
    <dgm:cxn modelId="{048C2417-8C16-4565-ACDA-3BB776E086E4}" type="presOf" srcId="{40744407-F6C0-49CF-BDFB-C86C89E6A730}" destId="{C1DD0E7F-B461-4541-8D6C-2E38B36D1B54}" srcOrd="0" destOrd="0" presId="urn:microsoft.com/office/officeart/2005/8/layout/hProcess9"/>
    <dgm:cxn modelId="{FA7315A9-AEC4-443D-9CF2-11188A510124}" srcId="{A16F3883-73A0-47D2-B38A-6C6B26B1C98C}" destId="{353E6B2B-4C51-4A3A-A31F-7E4BF231503C}" srcOrd="1" destOrd="0" parTransId="{18FB764D-61CE-4D14-981D-C8B5A2A2A3EB}" sibTransId="{941B81E9-2BCB-49B1-A5ED-E3CC26838B0C}"/>
    <dgm:cxn modelId="{01F10EBB-8D11-47E6-942C-77CBF3E01B00}" type="presOf" srcId="{A16F3883-73A0-47D2-B38A-6C6B26B1C98C}" destId="{553D5097-5445-4A94-9723-83EF6FBA9161}" srcOrd="0" destOrd="0" presId="urn:microsoft.com/office/officeart/2005/8/layout/hProcess9"/>
    <dgm:cxn modelId="{ACC00E64-6C37-464A-AD57-63B3DC0A0DA2}" type="presParOf" srcId="{553D5097-5445-4A94-9723-83EF6FBA9161}" destId="{EE4D87F7-D990-4508-9416-64AF596E5B41}" srcOrd="0" destOrd="0" presId="urn:microsoft.com/office/officeart/2005/8/layout/hProcess9"/>
    <dgm:cxn modelId="{715B5F61-3188-4244-8535-0AA135C60FD8}" type="presParOf" srcId="{553D5097-5445-4A94-9723-83EF6FBA9161}" destId="{14F2078E-D8B4-4C8D-A466-A8F6BB7AE070}" srcOrd="1" destOrd="0" presId="urn:microsoft.com/office/officeart/2005/8/layout/hProcess9"/>
    <dgm:cxn modelId="{3E81D543-854A-49F3-A406-CD57B40C3919}" type="presParOf" srcId="{14F2078E-D8B4-4C8D-A466-A8F6BB7AE070}" destId="{C1DD0E7F-B461-4541-8D6C-2E38B36D1B54}" srcOrd="0" destOrd="0" presId="urn:microsoft.com/office/officeart/2005/8/layout/hProcess9"/>
    <dgm:cxn modelId="{D972DC49-F2BB-4BC1-A822-C14640D96726}" type="presParOf" srcId="{14F2078E-D8B4-4C8D-A466-A8F6BB7AE070}" destId="{CFEA9BE4-3A63-43CB-858E-831DF7DDC674}" srcOrd="1" destOrd="0" presId="urn:microsoft.com/office/officeart/2005/8/layout/hProcess9"/>
    <dgm:cxn modelId="{84E06EEF-40AD-4D54-A94D-3FC1F48D8F00}" type="presParOf" srcId="{14F2078E-D8B4-4C8D-A466-A8F6BB7AE070}" destId="{40C01CBB-0B8E-4E43-9109-314194A2557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6F3883-73A0-47D2-B38A-6C6B26B1C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744407-F6C0-49CF-BDFB-C86C89E6A730}">
      <dgm:prSet phldrT="[Text]" custT="1"/>
      <dgm:spPr>
        <a:solidFill>
          <a:srgbClr val="71BF45"/>
        </a:solidFill>
      </dgm:spPr>
      <dgm:t>
        <a:bodyPr/>
        <a:lstStyle/>
        <a:p>
          <a:r>
            <a:rPr lang="pt-PT" sz="4000" b="1" noProof="0" dirty="0"/>
            <a:t>Tema</a:t>
          </a:r>
          <a:r>
            <a:rPr lang="en-ZA" sz="4000" b="1" dirty="0"/>
            <a:t> 2</a:t>
          </a:r>
        </a:p>
      </dgm:t>
    </dgm:pt>
    <dgm:pt modelId="{1D955021-476D-4001-ABA9-C9BE6B2D8B0B}" type="parTrans" cxnId="{B76D13FE-0354-4416-8A55-0E45E765C7F4}">
      <dgm:prSet/>
      <dgm:spPr/>
      <dgm:t>
        <a:bodyPr/>
        <a:lstStyle/>
        <a:p>
          <a:endParaRPr lang="en-ZA"/>
        </a:p>
      </dgm:t>
    </dgm:pt>
    <dgm:pt modelId="{219573AE-2DFE-4325-A66C-306B917CB221}" type="sibTrans" cxnId="{B76D13FE-0354-4416-8A55-0E45E765C7F4}">
      <dgm:prSet/>
      <dgm:spPr/>
      <dgm:t>
        <a:bodyPr/>
        <a:lstStyle/>
        <a:p>
          <a:endParaRPr lang="en-ZA"/>
        </a:p>
      </dgm:t>
    </dgm:pt>
    <dgm:pt modelId="{353E6B2B-4C51-4A3A-A31F-7E4BF231503C}">
      <dgm:prSet phldrT="[Text]" custT="1"/>
      <dgm:spPr>
        <a:solidFill>
          <a:srgbClr val="014785"/>
        </a:solidFill>
      </dgm:spPr>
      <dgm:t>
        <a:bodyPr/>
        <a:lstStyle/>
        <a:p>
          <a:pPr marL="0" indent="0" algn="l"/>
          <a:r>
            <a:rPr lang="en-ZA" sz="4000" b="0" dirty="0"/>
            <a:t>   </a:t>
          </a:r>
          <a:r>
            <a:rPr lang="pt-PT" sz="4000" b="0" noProof="0" dirty="0"/>
            <a:t>Conclusões</a:t>
          </a:r>
        </a:p>
      </dgm:t>
    </dgm:pt>
    <dgm:pt modelId="{18FB764D-61CE-4D14-981D-C8B5A2A2A3EB}" type="parTrans" cxnId="{FA7315A9-AEC4-443D-9CF2-11188A510124}">
      <dgm:prSet/>
      <dgm:spPr/>
      <dgm:t>
        <a:bodyPr/>
        <a:lstStyle/>
        <a:p>
          <a:endParaRPr lang="en-ZA"/>
        </a:p>
      </dgm:t>
    </dgm:pt>
    <dgm:pt modelId="{941B81E9-2BCB-49B1-A5ED-E3CC26838B0C}" type="sibTrans" cxnId="{FA7315A9-AEC4-443D-9CF2-11188A510124}">
      <dgm:prSet/>
      <dgm:spPr/>
      <dgm:t>
        <a:bodyPr/>
        <a:lstStyle/>
        <a:p>
          <a:endParaRPr lang="en-ZA"/>
        </a:p>
      </dgm:t>
    </dgm:pt>
    <dgm:pt modelId="{553D5097-5445-4A94-9723-83EF6FBA9161}" type="pres">
      <dgm:prSet presAssocID="{A16F3883-73A0-47D2-B38A-6C6B26B1C98C}" presName="CompostProcess" presStyleCnt="0">
        <dgm:presLayoutVars>
          <dgm:dir/>
          <dgm:resizeHandles val="exact"/>
        </dgm:presLayoutVars>
      </dgm:prSet>
      <dgm:spPr/>
    </dgm:pt>
    <dgm:pt modelId="{EE4D87F7-D990-4508-9416-64AF596E5B41}" type="pres">
      <dgm:prSet presAssocID="{A16F3883-73A0-47D2-B38A-6C6B26B1C98C}" presName="arrow" presStyleLbl="bgShp" presStyleIdx="0" presStyleCnt="1" custLinFactNeighborX="12"/>
      <dgm:spPr/>
    </dgm:pt>
    <dgm:pt modelId="{14F2078E-D8B4-4C8D-A466-A8F6BB7AE070}" type="pres">
      <dgm:prSet presAssocID="{A16F3883-73A0-47D2-B38A-6C6B26B1C98C}" presName="linearProcess" presStyleCnt="0"/>
      <dgm:spPr/>
    </dgm:pt>
    <dgm:pt modelId="{C1DD0E7F-B461-4541-8D6C-2E38B36D1B54}" type="pres">
      <dgm:prSet presAssocID="{40744407-F6C0-49CF-BDFB-C86C89E6A730}" presName="textNode" presStyleLbl="node1" presStyleIdx="0" presStyleCnt="2" custScaleX="1040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EA9BE4-3A63-43CB-858E-831DF7DDC674}" type="pres">
      <dgm:prSet presAssocID="{219573AE-2DFE-4325-A66C-306B917CB221}" presName="sibTrans" presStyleCnt="0"/>
      <dgm:spPr/>
    </dgm:pt>
    <dgm:pt modelId="{40C01CBB-0B8E-4E43-9109-314194A25578}" type="pres">
      <dgm:prSet presAssocID="{353E6B2B-4C51-4A3A-A31F-7E4BF231503C}" presName="textNode" presStyleLbl="node1" presStyleIdx="1" presStyleCnt="2" custScaleX="1332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76D13FE-0354-4416-8A55-0E45E765C7F4}" srcId="{A16F3883-73A0-47D2-B38A-6C6B26B1C98C}" destId="{40744407-F6C0-49CF-BDFB-C86C89E6A730}" srcOrd="0" destOrd="0" parTransId="{1D955021-476D-4001-ABA9-C9BE6B2D8B0B}" sibTransId="{219573AE-2DFE-4325-A66C-306B917CB221}"/>
    <dgm:cxn modelId="{A9B56AFC-6A86-40B7-B0B0-A81AB78D41D8}" type="presOf" srcId="{353E6B2B-4C51-4A3A-A31F-7E4BF231503C}" destId="{40C01CBB-0B8E-4E43-9109-314194A25578}" srcOrd="0" destOrd="0" presId="urn:microsoft.com/office/officeart/2005/8/layout/hProcess9"/>
    <dgm:cxn modelId="{048C2417-8C16-4565-ACDA-3BB776E086E4}" type="presOf" srcId="{40744407-F6C0-49CF-BDFB-C86C89E6A730}" destId="{C1DD0E7F-B461-4541-8D6C-2E38B36D1B54}" srcOrd="0" destOrd="0" presId="urn:microsoft.com/office/officeart/2005/8/layout/hProcess9"/>
    <dgm:cxn modelId="{FA7315A9-AEC4-443D-9CF2-11188A510124}" srcId="{A16F3883-73A0-47D2-B38A-6C6B26B1C98C}" destId="{353E6B2B-4C51-4A3A-A31F-7E4BF231503C}" srcOrd="1" destOrd="0" parTransId="{18FB764D-61CE-4D14-981D-C8B5A2A2A3EB}" sibTransId="{941B81E9-2BCB-49B1-A5ED-E3CC26838B0C}"/>
    <dgm:cxn modelId="{01F10EBB-8D11-47E6-942C-77CBF3E01B00}" type="presOf" srcId="{A16F3883-73A0-47D2-B38A-6C6B26B1C98C}" destId="{553D5097-5445-4A94-9723-83EF6FBA9161}" srcOrd="0" destOrd="0" presId="urn:microsoft.com/office/officeart/2005/8/layout/hProcess9"/>
    <dgm:cxn modelId="{ACC00E64-6C37-464A-AD57-63B3DC0A0DA2}" type="presParOf" srcId="{553D5097-5445-4A94-9723-83EF6FBA9161}" destId="{EE4D87F7-D990-4508-9416-64AF596E5B41}" srcOrd="0" destOrd="0" presId="urn:microsoft.com/office/officeart/2005/8/layout/hProcess9"/>
    <dgm:cxn modelId="{715B5F61-3188-4244-8535-0AA135C60FD8}" type="presParOf" srcId="{553D5097-5445-4A94-9723-83EF6FBA9161}" destId="{14F2078E-D8B4-4C8D-A466-A8F6BB7AE070}" srcOrd="1" destOrd="0" presId="urn:microsoft.com/office/officeart/2005/8/layout/hProcess9"/>
    <dgm:cxn modelId="{3E81D543-854A-49F3-A406-CD57B40C3919}" type="presParOf" srcId="{14F2078E-D8B4-4C8D-A466-A8F6BB7AE070}" destId="{C1DD0E7F-B461-4541-8D6C-2E38B36D1B54}" srcOrd="0" destOrd="0" presId="urn:microsoft.com/office/officeart/2005/8/layout/hProcess9"/>
    <dgm:cxn modelId="{D972DC49-F2BB-4BC1-A822-C14640D96726}" type="presParOf" srcId="{14F2078E-D8B4-4C8D-A466-A8F6BB7AE070}" destId="{CFEA9BE4-3A63-43CB-858E-831DF7DDC674}" srcOrd="1" destOrd="0" presId="urn:microsoft.com/office/officeart/2005/8/layout/hProcess9"/>
    <dgm:cxn modelId="{84E06EEF-40AD-4D54-A94D-3FC1F48D8F00}" type="presParOf" srcId="{14F2078E-D8B4-4C8D-A466-A8F6BB7AE070}" destId="{40C01CBB-0B8E-4E43-9109-314194A2557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6F3883-73A0-47D2-B38A-6C6B26B1C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744407-F6C0-49CF-BDFB-C86C89E6A730}">
      <dgm:prSet phldrT="[Text]" custT="1"/>
      <dgm:spPr>
        <a:solidFill>
          <a:srgbClr val="71BF45"/>
        </a:solidFill>
      </dgm:spPr>
      <dgm:t>
        <a:bodyPr/>
        <a:lstStyle/>
        <a:p>
          <a:r>
            <a:rPr lang="pt-PT" sz="4000" b="1" noProof="0" dirty="0"/>
            <a:t>Tema</a:t>
          </a:r>
          <a:r>
            <a:rPr lang="en-ZA" sz="4000" b="1" dirty="0"/>
            <a:t> 3</a:t>
          </a:r>
        </a:p>
      </dgm:t>
    </dgm:pt>
    <dgm:pt modelId="{1D955021-476D-4001-ABA9-C9BE6B2D8B0B}" type="parTrans" cxnId="{B76D13FE-0354-4416-8A55-0E45E765C7F4}">
      <dgm:prSet/>
      <dgm:spPr/>
      <dgm:t>
        <a:bodyPr/>
        <a:lstStyle/>
        <a:p>
          <a:endParaRPr lang="en-ZA"/>
        </a:p>
      </dgm:t>
    </dgm:pt>
    <dgm:pt modelId="{219573AE-2DFE-4325-A66C-306B917CB221}" type="sibTrans" cxnId="{B76D13FE-0354-4416-8A55-0E45E765C7F4}">
      <dgm:prSet/>
      <dgm:spPr/>
      <dgm:t>
        <a:bodyPr/>
        <a:lstStyle/>
        <a:p>
          <a:endParaRPr lang="en-ZA"/>
        </a:p>
      </dgm:t>
    </dgm:pt>
    <dgm:pt modelId="{353E6B2B-4C51-4A3A-A31F-7E4BF231503C}">
      <dgm:prSet phldrT="[Text]" custT="1"/>
      <dgm:spPr>
        <a:solidFill>
          <a:srgbClr val="014785"/>
        </a:solidFill>
      </dgm:spPr>
      <dgm:t>
        <a:bodyPr/>
        <a:lstStyle/>
        <a:p>
          <a:pPr algn="l"/>
          <a:r>
            <a:rPr lang="en-US" sz="4000" b="0"/>
            <a:t>Iniciativas existentes</a:t>
          </a:r>
          <a:endParaRPr lang="en-ZA" sz="4000" b="0" dirty="0"/>
        </a:p>
      </dgm:t>
    </dgm:pt>
    <dgm:pt modelId="{18FB764D-61CE-4D14-981D-C8B5A2A2A3EB}" type="parTrans" cxnId="{FA7315A9-AEC4-443D-9CF2-11188A510124}">
      <dgm:prSet/>
      <dgm:spPr/>
      <dgm:t>
        <a:bodyPr/>
        <a:lstStyle/>
        <a:p>
          <a:endParaRPr lang="en-ZA"/>
        </a:p>
      </dgm:t>
    </dgm:pt>
    <dgm:pt modelId="{941B81E9-2BCB-49B1-A5ED-E3CC26838B0C}" type="sibTrans" cxnId="{FA7315A9-AEC4-443D-9CF2-11188A510124}">
      <dgm:prSet/>
      <dgm:spPr/>
      <dgm:t>
        <a:bodyPr/>
        <a:lstStyle/>
        <a:p>
          <a:endParaRPr lang="en-ZA"/>
        </a:p>
      </dgm:t>
    </dgm:pt>
    <dgm:pt modelId="{553D5097-5445-4A94-9723-83EF6FBA9161}" type="pres">
      <dgm:prSet presAssocID="{A16F3883-73A0-47D2-B38A-6C6B26B1C98C}" presName="CompostProcess" presStyleCnt="0">
        <dgm:presLayoutVars>
          <dgm:dir/>
          <dgm:resizeHandles val="exact"/>
        </dgm:presLayoutVars>
      </dgm:prSet>
      <dgm:spPr/>
    </dgm:pt>
    <dgm:pt modelId="{EE4D87F7-D990-4508-9416-64AF596E5B41}" type="pres">
      <dgm:prSet presAssocID="{A16F3883-73A0-47D2-B38A-6C6B26B1C98C}" presName="arrow" presStyleLbl="bgShp" presStyleIdx="0" presStyleCnt="1"/>
      <dgm:spPr/>
    </dgm:pt>
    <dgm:pt modelId="{14F2078E-D8B4-4C8D-A466-A8F6BB7AE070}" type="pres">
      <dgm:prSet presAssocID="{A16F3883-73A0-47D2-B38A-6C6B26B1C98C}" presName="linearProcess" presStyleCnt="0"/>
      <dgm:spPr/>
    </dgm:pt>
    <dgm:pt modelId="{C1DD0E7F-B461-4541-8D6C-2E38B36D1B54}" type="pres">
      <dgm:prSet presAssocID="{40744407-F6C0-49CF-BDFB-C86C89E6A730}" presName="textNode" presStyleLbl="node1" presStyleIdx="0" presStyleCnt="2" custScaleX="1021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EA9BE4-3A63-43CB-858E-831DF7DDC674}" type="pres">
      <dgm:prSet presAssocID="{219573AE-2DFE-4325-A66C-306B917CB221}" presName="sibTrans" presStyleCnt="0"/>
      <dgm:spPr/>
    </dgm:pt>
    <dgm:pt modelId="{40C01CBB-0B8E-4E43-9109-314194A25578}" type="pres">
      <dgm:prSet presAssocID="{353E6B2B-4C51-4A3A-A31F-7E4BF231503C}" presName="textNode" presStyleLbl="node1" presStyleIdx="1" presStyleCnt="2" custScaleX="1371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76D13FE-0354-4416-8A55-0E45E765C7F4}" srcId="{A16F3883-73A0-47D2-B38A-6C6B26B1C98C}" destId="{40744407-F6C0-49CF-BDFB-C86C89E6A730}" srcOrd="0" destOrd="0" parTransId="{1D955021-476D-4001-ABA9-C9BE6B2D8B0B}" sibTransId="{219573AE-2DFE-4325-A66C-306B917CB221}"/>
    <dgm:cxn modelId="{A9B56AFC-6A86-40B7-B0B0-A81AB78D41D8}" type="presOf" srcId="{353E6B2B-4C51-4A3A-A31F-7E4BF231503C}" destId="{40C01CBB-0B8E-4E43-9109-314194A25578}" srcOrd="0" destOrd="0" presId="urn:microsoft.com/office/officeart/2005/8/layout/hProcess9"/>
    <dgm:cxn modelId="{048C2417-8C16-4565-ACDA-3BB776E086E4}" type="presOf" srcId="{40744407-F6C0-49CF-BDFB-C86C89E6A730}" destId="{C1DD0E7F-B461-4541-8D6C-2E38B36D1B54}" srcOrd="0" destOrd="0" presId="urn:microsoft.com/office/officeart/2005/8/layout/hProcess9"/>
    <dgm:cxn modelId="{FA7315A9-AEC4-443D-9CF2-11188A510124}" srcId="{A16F3883-73A0-47D2-B38A-6C6B26B1C98C}" destId="{353E6B2B-4C51-4A3A-A31F-7E4BF231503C}" srcOrd="1" destOrd="0" parTransId="{18FB764D-61CE-4D14-981D-C8B5A2A2A3EB}" sibTransId="{941B81E9-2BCB-49B1-A5ED-E3CC26838B0C}"/>
    <dgm:cxn modelId="{01F10EBB-8D11-47E6-942C-77CBF3E01B00}" type="presOf" srcId="{A16F3883-73A0-47D2-B38A-6C6B26B1C98C}" destId="{553D5097-5445-4A94-9723-83EF6FBA9161}" srcOrd="0" destOrd="0" presId="urn:microsoft.com/office/officeart/2005/8/layout/hProcess9"/>
    <dgm:cxn modelId="{ACC00E64-6C37-464A-AD57-63B3DC0A0DA2}" type="presParOf" srcId="{553D5097-5445-4A94-9723-83EF6FBA9161}" destId="{EE4D87F7-D990-4508-9416-64AF596E5B41}" srcOrd="0" destOrd="0" presId="urn:microsoft.com/office/officeart/2005/8/layout/hProcess9"/>
    <dgm:cxn modelId="{715B5F61-3188-4244-8535-0AA135C60FD8}" type="presParOf" srcId="{553D5097-5445-4A94-9723-83EF6FBA9161}" destId="{14F2078E-D8B4-4C8D-A466-A8F6BB7AE070}" srcOrd="1" destOrd="0" presId="urn:microsoft.com/office/officeart/2005/8/layout/hProcess9"/>
    <dgm:cxn modelId="{3E81D543-854A-49F3-A406-CD57B40C3919}" type="presParOf" srcId="{14F2078E-D8B4-4C8D-A466-A8F6BB7AE070}" destId="{C1DD0E7F-B461-4541-8D6C-2E38B36D1B54}" srcOrd="0" destOrd="0" presId="urn:microsoft.com/office/officeart/2005/8/layout/hProcess9"/>
    <dgm:cxn modelId="{D972DC49-F2BB-4BC1-A822-C14640D96726}" type="presParOf" srcId="{14F2078E-D8B4-4C8D-A466-A8F6BB7AE070}" destId="{CFEA9BE4-3A63-43CB-858E-831DF7DDC674}" srcOrd="1" destOrd="0" presId="urn:microsoft.com/office/officeart/2005/8/layout/hProcess9"/>
    <dgm:cxn modelId="{84E06EEF-40AD-4D54-A94D-3FC1F48D8F00}" type="presParOf" srcId="{14F2078E-D8B4-4C8D-A466-A8F6BB7AE070}" destId="{40C01CBB-0B8E-4E43-9109-314194A2557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6F3883-73A0-47D2-B38A-6C6B26B1C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744407-F6C0-49CF-BDFB-C86C89E6A730}">
      <dgm:prSet phldrT="[Text]" custT="1"/>
      <dgm:spPr>
        <a:solidFill>
          <a:srgbClr val="71BF45"/>
        </a:solidFill>
      </dgm:spPr>
      <dgm:t>
        <a:bodyPr/>
        <a:lstStyle/>
        <a:p>
          <a:r>
            <a:rPr lang="en-ZA" sz="4000" b="1" dirty="0"/>
            <a:t>  </a:t>
          </a:r>
          <a:r>
            <a:rPr lang="pt-PT" sz="4000" b="1" noProof="0" dirty="0"/>
            <a:t>Tema</a:t>
          </a:r>
          <a:r>
            <a:rPr lang="en-ZA" sz="4000" b="1" dirty="0"/>
            <a:t> 4</a:t>
          </a:r>
        </a:p>
      </dgm:t>
    </dgm:pt>
    <dgm:pt modelId="{1D955021-476D-4001-ABA9-C9BE6B2D8B0B}" type="parTrans" cxnId="{B76D13FE-0354-4416-8A55-0E45E765C7F4}">
      <dgm:prSet/>
      <dgm:spPr/>
      <dgm:t>
        <a:bodyPr/>
        <a:lstStyle/>
        <a:p>
          <a:endParaRPr lang="en-ZA"/>
        </a:p>
      </dgm:t>
    </dgm:pt>
    <dgm:pt modelId="{219573AE-2DFE-4325-A66C-306B917CB221}" type="sibTrans" cxnId="{B76D13FE-0354-4416-8A55-0E45E765C7F4}">
      <dgm:prSet/>
      <dgm:spPr/>
      <dgm:t>
        <a:bodyPr/>
        <a:lstStyle/>
        <a:p>
          <a:endParaRPr lang="en-ZA"/>
        </a:p>
      </dgm:t>
    </dgm:pt>
    <dgm:pt modelId="{353E6B2B-4C51-4A3A-A31F-7E4BF231503C}">
      <dgm:prSet phldrT="[Text]" custT="1"/>
      <dgm:spPr>
        <a:solidFill>
          <a:srgbClr val="014785"/>
        </a:solidFill>
      </dgm:spPr>
      <dgm:t>
        <a:bodyPr/>
        <a:lstStyle/>
        <a:p>
          <a:pPr marL="357188" indent="0" algn="l">
            <a:lnSpc>
              <a:spcPct val="100000"/>
            </a:lnSpc>
            <a:spcAft>
              <a:spcPts val="0"/>
            </a:spcAft>
          </a:pPr>
          <a:r>
            <a:rPr lang="pt-PT" sz="4000" b="0" noProof="0" dirty="0"/>
            <a:t>Opções de projectos</a:t>
          </a:r>
        </a:p>
      </dgm:t>
    </dgm:pt>
    <dgm:pt modelId="{18FB764D-61CE-4D14-981D-C8B5A2A2A3EB}" type="parTrans" cxnId="{FA7315A9-AEC4-443D-9CF2-11188A510124}">
      <dgm:prSet/>
      <dgm:spPr/>
      <dgm:t>
        <a:bodyPr/>
        <a:lstStyle/>
        <a:p>
          <a:endParaRPr lang="en-ZA"/>
        </a:p>
      </dgm:t>
    </dgm:pt>
    <dgm:pt modelId="{941B81E9-2BCB-49B1-A5ED-E3CC26838B0C}" type="sibTrans" cxnId="{FA7315A9-AEC4-443D-9CF2-11188A510124}">
      <dgm:prSet/>
      <dgm:spPr/>
      <dgm:t>
        <a:bodyPr/>
        <a:lstStyle/>
        <a:p>
          <a:endParaRPr lang="en-ZA"/>
        </a:p>
      </dgm:t>
    </dgm:pt>
    <dgm:pt modelId="{553D5097-5445-4A94-9723-83EF6FBA9161}" type="pres">
      <dgm:prSet presAssocID="{A16F3883-73A0-47D2-B38A-6C6B26B1C98C}" presName="CompostProcess" presStyleCnt="0">
        <dgm:presLayoutVars>
          <dgm:dir/>
          <dgm:resizeHandles val="exact"/>
        </dgm:presLayoutVars>
      </dgm:prSet>
      <dgm:spPr/>
    </dgm:pt>
    <dgm:pt modelId="{EE4D87F7-D990-4508-9416-64AF596E5B41}" type="pres">
      <dgm:prSet presAssocID="{A16F3883-73A0-47D2-B38A-6C6B26B1C98C}" presName="arrow" presStyleLbl="bgShp" presStyleIdx="0" presStyleCnt="1"/>
      <dgm:spPr/>
    </dgm:pt>
    <dgm:pt modelId="{14F2078E-D8B4-4C8D-A466-A8F6BB7AE070}" type="pres">
      <dgm:prSet presAssocID="{A16F3883-73A0-47D2-B38A-6C6B26B1C98C}" presName="linearProcess" presStyleCnt="0"/>
      <dgm:spPr/>
    </dgm:pt>
    <dgm:pt modelId="{C1DD0E7F-B461-4541-8D6C-2E38B36D1B54}" type="pres">
      <dgm:prSet presAssocID="{40744407-F6C0-49CF-BDFB-C86C89E6A730}" presName="textNode" presStyleLbl="node1" presStyleIdx="0" presStyleCnt="2" custScaleX="1121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EA9BE4-3A63-43CB-858E-831DF7DDC674}" type="pres">
      <dgm:prSet presAssocID="{219573AE-2DFE-4325-A66C-306B917CB221}" presName="sibTrans" presStyleCnt="0"/>
      <dgm:spPr/>
    </dgm:pt>
    <dgm:pt modelId="{40C01CBB-0B8E-4E43-9109-314194A25578}" type="pres">
      <dgm:prSet presAssocID="{353E6B2B-4C51-4A3A-A31F-7E4BF231503C}" presName="textNode" presStyleLbl="node1" presStyleIdx="1" presStyleCnt="2" custScaleX="1125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76D13FE-0354-4416-8A55-0E45E765C7F4}" srcId="{A16F3883-73A0-47D2-B38A-6C6B26B1C98C}" destId="{40744407-F6C0-49CF-BDFB-C86C89E6A730}" srcOrd="0" destOrd="0" parTransId="{1D955021-476D-4001-ABA9-C9BE6B2D8B0B}" sibTransId="{219573AE-2DFE-4325-A66C-306B917CB221}"/>
    <dgm:cxn modelId="{A9B56AFC-6A86-40B7-B0B0-A81AB78D41D8}" type="presOf" srcId="{353E6B2B-4C51-4A3A-A31F-7E4BF231503C}" destId="{40C01CBB-0B8E-4E43-9109-314194A25578}" srcOrd="0" destOrd="0" presId="urn:microsoft.com/office/officeart/2005/8/layout/hProcess9"/>
    <dgm:cxn modelId="{048C2417-8C16-4565-ACDA-3BB776E086E4}" type="presOf" srcId="{40744407-F6C0-49CF-BDFB-C86C89E6A730}" destId="{C1DD0E7F-B461-4541-8D6C-2E38B36D1B54}" srcOrd="0" destOrd="0" presId="urn:microsoft.com/office/officeart/2005/8/layout/hProcess9"/>
    <dgm:cxn modelId="{FA7315A9-AEC4-443D-9CF2-11188A510124}" srcId="{A16F3883-73A0-47D2-B38A-6C6B26B1C98C}" destId="{353E6B2B-4C51-4A3A-A31F-7E4BF231503C}" srcOrd="1" destOrd="0" parTransId="{18FB764D-61CE-4D14-981D-C8B5A2A2A3EB}" sibTransId="{941B81E9-2BCB-49B1-A5ED-E3CC26838B0C}"/>
    <dgm:cxn modelId="{01F10EBB-8D11-47E6-942C-77CBF3E01B00}" type="presOf" srcId="{A16F3883-73A0-47D2-B38A-6C6B26B1C98C}" destId="{553D5097-5445-4A94-9723-83EF6FBA9161}" srcOrd="0" destOrd="0" presId="urn:microsoft.com/office/officeart/2005/8/layout/hProcess9"/>
    <dgm:cxn modelId="{ACC00E64-6C37-464A-AD57-63B3DC0A0DA2}" type="presParOf" srcId="{553D5097-5445-4A94-9723-83EF6FBA9161}" destId="{EE4D87F7-D990-4508-9416-64AF596E5B41}" srcOrd="0" destOrd="0" presId="urn:microsoft.com/office/officeart/2005/8/layout/hProcess9"/>
    <dgm:cxn modelId="{715B5F61-3188-4244-8535-0AA135C60FD8}" type="presParOf" srcId="{553D5097-5445-4A94-9723-83EF6FBA9161}" destId="{14F2078E-D8B4-4C8D-A466-A8F6BB7AE070}" srcOrd="1" destOrd="0" presId="urn:microsoft.com/office/officeart/2005/8/layout/hProcess9"/>
    <dgm:cxn modelId="{3E81D543-854A-49F3-A406-CD57B40C3919}" type="presParOf" srcId="{14F2078E-D8B4-4C8D-A466-A8F6BB7AE070}" destId="{C1DD0E7F-B461-4541-8D6C-2E38B36D1B54}" srcOrd="0" destOrd="0" presId="urn:microsoft.com/office/officeart/2005/8/layout/hProcess9"/>
    <dgm:cxn modelId="{D972DC49-F2BB-4BC1-A822-C14640D96726}" type="presParOf" srcId="{14F2078E-D8B4-4C8D-A466-A8F6BB7AE070}" destId="{CFEA9BE4-3A63-43CB-858E-831DF7DDC674}" srcOrd="1" destOrd="0" presId="urn:microsoft.com/office/officeart/2005/8/layout/hProcess9"/>
    <dgm:cxn modelId="{84E06EEF-40AD-4D54-A94D-3FC1F48D8F00}" type="presParOf" srcId="{14F2078E-D8B4-4C8D-A466-A8F6BB7AE070}" destId="{40C01CBB-0B8E-4E43-9109-314194A2557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6F3883-73A0-47D2-B38A-6C6B26B1C9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744407-F6C0-49CF-BDFB-C86C89E6A730}">
      <dgm:prSet phldrT="[Text]" custT="1"/>
      <dgm:spPr>
        <a:solidFill>
          <a:srgbClr val="71BF45"/>
        </a:solidFill>
      </dgm:spPr>
      <dgm:t>
        <a:bodyPr/>
        <a:lstStyle/>
        <a:p>
          <a:pPr marL="0" indent="0">
            <a:tabLst/>
          </a:pPr>
          <a:r>
            <a:rPr lang="pt-PT" sz="4000" b="1" noProof="0" dirty="0"/>
            <a:t>Tema</a:t>
          </a:r>
          <a:r>
            <a:rPr lang="en-ZA" sz="4000" b="1" dirty="0"/>
            <a:t> 5</a:t>
          </a:r>
        </a:p>
      </dgm:t>
    </dgm:pt>
    <dgm:pt modelId="{1D955021-476D-4001-ABA9-C9BE6B2D8B0B}" type="parTrans" cxnId="{B76D13FE-0354-4416-8A55-0E45E765C7F4}">
      <dgm:prSet/>
      <dgm:spPr/>
      <dgm:t>
        <a:bodyPr/>
        <a:lstStyle/>
        <a:p>
          <a:endParaRPr lang="en-ZA"/>
        </a:p>
      </dgm:t>
    </dgm:pt>
    <dgm:pt modelId="{219573AE-2DFE-4325-A66C-306B917CB221}" type="sibTrans" cxnId="{B76D13FE-0354-4416-8A55-0E45E765C7F4}">
      <dgm:prSet/>
      <dgm:spPr/>
      <dgm:t>
        <a:bodyPr/>
        <a:lstStyle/>
        <a:p>
          <a:endParaRPr lang="en-ZA"/>
        </a:p>
      </dgm:t>
    </dgm:pt>
    <dgm:pt modelId="{353E6B2B-4C51-4A3A-A31F-7E4BF231503C}">
      <dgm:prSet phldrT="[Text]" custT="1"/>
      <dgm:spPr>
        <a:solidFill>
          <a:srgbClr val="014785"/>
        </a:solidFill>
      </dgm:spPr>
      <dgm:t>
        <a:bodyPr/>
        <a:lstStyle/>
        <a:p>
          <a:pPr marL="0" indent="0" algn="l">
            <a:lnSpc>
              <a:spcPct val="100000"/>
            </a:lnSpc>
            <a:spcAft>
              <a:spcPts val="0"/>
            </a:spcAft>
          </a:pPr>
          <a:r>
            <a:rPr lang="en-ZA" sz="4000" b="0" dirty="0" err="1"/>
            <a:t>Discussão</a:t>
          </a:r>
          <a:endParaRPr lang="en-ZA" sz="4000" b="0" dirty="0"/>
        </a:p>
      </dgm:t>
    </dgm:pt>
    <dgm:pt modelId="{18FB764D-61CE-4D14-981D-C8B5A2A2A3EB}" type="parTrans" cxnId="{FA7315A9-AEC4-443D-9CF2-11188A510124}">
      <dgm:prSet/>
      <dgm:spPr/>
      <dgm:t>
        <a:bodyPr/>
        <a:lstStyle/>
        <a:p>
          <a:endParaRPr lang="en-ZA"/>
        </a:p>
      </dgm:t>
    </dgm:pt>
    <dgm:pt modelId="{941B81E9-2BCB-49B1-A5ED-E3CC26838B0C}" type="sibTrans" cxnId="{FA7315A9-AEC4-443D-9CF2-11188A510124}">
      <dgm:prSet/>
      <dgm:spPr/>
      <dgm:t>
        <a:bodyPr/>
        <a:lstStyle/>
        <a:p>
          <a:endParaRPr lang="en-ZA"/>
        </a:p>
      </dgm:t>
    </dgm:pt>
    <dgm:pt modelId="{553D5097-5445-4A94-9723-83EF6FBA9161}" type="pres">
      <dgm:prSet presAssocID="{A16F3883-73A0-47D2-B38A-6C6B26B1C98C}" presName="CompostProcess" presStyleCnt="0">
        <dgm:presLayoutVars>
          <dgm:dir/>
          <dgm:resizeHandles val="exact"/>
        </dgm:presLayoutVars>
      </dgm:prSet>
      <dgm:spPr/>
    </dgm:pt>
    <dgm:pt modelId="{EE4D87F7-D990-4508-9416-64AF596E5B41}" type="pres">
      <dgm:prSet presAssocID="{A16F3883-73A0-47D2-B38A-6C6B26B1C98C}" presName="arrow" presStyleLbl="bgShp" presStyleIdx="0" presStyleCnt="1"/>
      <dgm:spPr/>
    </dgm:pt>
    <dgm:pt modelId="{14F2078E-D8B4-4C8D-A466-A8F6BB7AE070}" type="pres">
      <dgm:prSet presAssocID="{A16F3883-73A0-47D2-B38A-6C6B26B1C98C}" presName="linearProcess" presStyleCnt="0"/>
      <dgm:spPr/>
    </dgm:pt>
    <dgm:pt modelId="{C1DD0E7F-B461-4541-8D6C-2E38B36D1B54}" type="pres">
      <dgm:prSet presAssocID="{40744407-F6C0-49CF-BDFB-C86C89E6A730}" presName="textNode" presStyleLbl="node1" presStyleIdx="0" presStyleCnt="2" custScaleX="8916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EA9BE4-3A63-43CB-858E-831DF7DDC674}" type="pres">
      <dgm:prSet presAssocID="{219573AE-2DFE-4325-A66C-306B917CB221}" presName="sibTrans" presStyleCnt="0"/>
      <dgm:spPr/>
    </dgm:pt>
    <dgm:pt modelId="{40C01CBB-0B8E-4E43-9109-314194A25578}" type="pres">
      <dgm:prSet presAssocID="{353E6B2B-4C51-4A3A-A31F-7E4BF231503C}" presName="textNode" presStyleLbl="node1" presStyleIdx="1" presStyleCnt="2" custScaleX="9681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76D13FE-0354-4416-8A55-0E45E765C7F4}" srcId="{A16F3883-73A0-47D2-B38A-6C6B26B1C98C}" destId="{40744407-F6C0-49CF-BDFB-C86C89E6A730}" srcOrd="0" destOrd="0" parTransId="{1D955021-476D-4001-ABA9-C9BE6B2D8B0B}" sibTransId="{219573AE-2DFE-4325-A66C-306B917CB221}"/>
    <dgm:cxn modelId="{A9B56AFC-6A86-40B7-B0B0-A81AB78D41D8}" type="presOf" srcId="{353E6B2B-4C51-4A3A-A31F-7E4BF231503C}" destId="{40C01CBB-0B8E-4E43-9109-314194A25578}" srcOrd="0" destOrd="0" presId="urn:microsoft.com/office/officeart/2005/8/layout/hProcess9"/>
    <dgm:cxn modelId="{048C2417-8C16-4565-ACDA-3BB776E086E4}" type="presOf" srcId="{40744407-F6C0-49CF-BDFB-C86C89E6A730}" destId="{C1DD0E7F-B461-4541-8D6C-2E38B36D1B54}" srcOrd="0" destOrd="0" presId="urn:microsoft.com/office/officeart/2005/8/layout/hProcess9"/>
    <dgm:cxn modelId="{FA7315A9-AEC4-443D-9CF2-11188A510124}" srcId="{A16F3883-73A0-47D2-B38A-6C6B26B1C98C}" destId="{353E6B2B-4C51-4A3A-A31F-7E4BF231503C}" srcOrd="1" destOrd="0" parTransId="{18FB764D-61CE-4D14-981D-C8B5A2A2A3EB}" sibTransId="{941B81E9-2BCB-49B1-A5ED-E3CC26838B0C}"/>
    <dgm:cxn modelId="{01F10EBB-8D11-47E6-942C-77CBF3E01B00}" type="presOf" srcId="{A16F3883-73A0-47D2-B38A-6C6B26B1C98C}" destId="{553D5097-5445-4A94-9723-83EF6FBA9161}" srcOrd="0" destOrd="0" presId="urn:microsoft.com/office/officeart/2005/8/layout/hProcess9"/>
    <dgm:cxn modelId="{ACC00E64-6C37-464A-AD57-63B3DC0A0DA2}" type="presParOf" srcId="{553D5097-5445-4A94-9723-83EF6FBA9161}" destId="{EE4D87F7-D990-4508-9416-64AF596E5B41}" srcOrd="0" destOrd="0" presId="urn:microsoft.com/office/officeart/2005/8/layout/hProcess9"/>
    <dgm:cxn modelId="{715B5F61-3188-4244-8535-0AA135C60FD8}" type="presParOf" srcId="{553D5097-5445-4A94-9723-83EF6FBA9161}" destId="{14F2078E-D8B4-4C8D-A466-A8F6BB7AE070}" srcOrd="1" destOrd="0" presId="urn:microsoft.com/office/officeart/2005/8/layout/hProcess9"/>
    <dgm:cxn modelId="{3E81D543-854A-49F3-A406-CD57B40C3919}" type="presParOf" srcId="{14F2078E-D8B4-4C8D-A466-A8F6BB7AE070}" destId="{C1DD0E7F-B461-4541-8D6C-2E38B36D1B54}" srcOrd="0" destOrd="0" presId="urn:microsoft.com/office/officeart/2005/8/layout/hProcess9"/>
    <dgm:cxn modelId="{D972DC49-F2BB-4BC1-A822-C14640D96726}" type="presParOf" srcId="{14F2078E-D8B4-4C8D-A466-A8F6BB7AE070}" destId="{CFEA9BE4-3A63-43CB-858E-831DF7DDC674}" srcOrd="1" destOrd="0" presId="urn:microsoft.com/office/officeart/2005/8/layout/hProcess9"/>
    <dgm:cxn modelId="{84E06EEF-40AD-4D54-A94D-3FC1F48D8F00}" type="presParOf" srcId="{14F2078E-D8B4-4C8D-A466-A8F6BB7AE070}" destId="{40C01CBB-0B8E-4E43-9109-314194A2557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B805E-0D43-46F1-9FBB-2820447D38CC}" type="datetimeFigureOut">
              <a:rPr lang="en-GB" smtClean="0"/>
              <a:t>08/08/2016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A4F3C-18E9-423C-832B-C320D7F5F7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217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1C62A26-8259-4AB6-8667-D17EB6F2F9E7}" type="datetimeFigureOut">
              <a:rPr lang="en-GB" smtClean="0"/>
              <a:t>08/08/2016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CFC8994-6954-49A5-B4B2-537D896715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62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C8994-6954-49A5-B4B2-537D8967156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32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384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 new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676" y="604580"/>
            <a:ext cx="7370587" cy="5800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7370587" cy="400837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23900" y="6429374"/>
            <a:ext cx="2767980" cy="285751"/>
          </a:xfrm>
          <a:prstGeom prst="rect">
            <a:avLst/>
          </a:prstGeom>
        </p:spPr>
        <p:txBody>
          <a:bodyPr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MetaMedium-Italic" pitchFamily="34" charset="0"/>
              </a:defRPr>
            </a:lvl1pPr>
          </a:lstStyle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357691" y="6410325"/>
            <a:ext cx="714375" cy="304800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defRPr>
            </a:lvl1pPr>
          </a:lstStyle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7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 new-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6676" y="604580"/>
            <a:ext cx="7370587" cy="5800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4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7370587" cy="400837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23900" y="6429374"/>
            <a:ext cx="2767980" cy="285751"/>
          </a:xfrm>
          <a:prstGeom prst="rect">
            <a:avLst/>
          </a:prstGeom>
        </p:spPr>
        <p:txBody>
          <a:bodyPr/>
          <a:lstStyle>
            <a:lvl1pPr algn="l">
              <a:defRPr sz="1000" b="0" i="0">
                <a:solidFill>
                  <a:schemeClr val="bg1">
                    <a:lumMod val="50000"/>
                  </a:schemeClr>
                </a:solidFill>
                <a:latin typeface="MetaMedium-Italic" pitchFamily="34" charset="0"/>
              </a:defRPr>
            </a:lvl1pPr>
          </a:lstStyle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357691" y="6410325"/>
            <a:ext cx="714375" cy="304800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defRPr>
            </a:lvl1pPr>
          </a:lstStyle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8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 new.pd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882869" y="4004441"/>
            <a:ext cx="8261131" cy="0"/>
          </a:xfrm>
          <a:prstGeom prst="line">
            <a:avLst/>
          </a:prstGeom>
          <a:ln w="57150">
            <a:solidFill>
              <a:srgbClr val="00478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61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39800" y="2173902"/>
            <a:ext cx="8204200" cy="14700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rgbClr val="FFFFFF"/>
                </a:solidFill>
                <a:latin typeface="Arial"/>
                <a:cs typeface="Arial"/>
              </a:rPr>
              <a:t>Estudo Anticorrupção do Sector Privado de Moçambique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pt-BR" sz="2800" dirty="0">
                <a:solidFill>
                  <a:srgbClr val="FFFFFF"/>
                </a:solidFill>
                <a:latin typeface="Arial"/>
                <a:cs typeface="Arial"/>
              </a:rPr>
              <a:t>Conclusões e Opções de </a:t>
            </a:r>
            <a:r>
              <a:rPr lang="pt-PT" sz="2800" dirty="0">
                <a:solidFill>
                  <a:srgbClr val="FFFFFF"/>
                </a:solidFill>
                <a:latin typeface="Arial"/>
                <a:cs typeface="Arial"/>
              </a:rPr>
              <a:t>Projectos</a:t>
            </a:r>
          </a:p>
          <a:p>
            <a:r>
              <a:rPr lang="en-US" sz="1800" dirty="0">
                <a:solidFill>
                  <a:srgbClr val="FFFFFF"/>
                </a:solidFill>
                <a:latin typeface="Arial"/>
                <a:cs typeface="Arial"/>
              </a:rPr>
              <a:t>28 de </a:t>
            </a:r>
            <a:r>
              <a:rPr lang="pt-PT" sz="1800" dirty="0">
                <a:solidFill>
                  <a:srgbClr val="FFFFFF"/>
                </a:solidFill>
                <a:latin typeface="Arial"/>
                <a:cs typeface="Arial"/>
              </a:rPr>
              <a:t>Junho</a:t>
            </a:r>
            <a:r>
              <a:rPr lang="en-US" sz="1800" dirty="0">
                <a:solidFill>
                  <a:srgbClr val="FFFFFF"/>
                </a:solidFill>
                <a:latin typeface="Arial"/>
                <a:cs typeface="Arial"/>
              </a:rPr>
              <a:t> de 2016</a:t>
            </a:r>
          </a:p>
          <a:p>
            <a:endParaRPr lang="en-US" sz="28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US" sz="2800" dirty="0">
                <a:solidFill>
                  <a:srgbClr val="FFFFFF"/>
                </a:solidFill>
                <a:latin typeface="Arial"/>
                <a:cs typeface="Arial"/>
              </a:rPr>
              <a:t>Kris Dobie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355834" y="3752192"/>
            <a:ext cx="778816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9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7370587" cy="2889696"/>
          </a:xfrm>
        </p:spPr>
        <p:txBody>
          <a:bodyPr/>
          <a:lstStyle/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Corrupção burocrática</a:t>
            </a:r>
          </a:p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Obtenção de contratos / concursos</a:t>
            </a:r>
            <a:endParaRPr lang="en-ZA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6676" y="436420"/>
            <a:ext cx="7370587" cy="950944"/>
          </a:xfrm>
        </p:spPr>
        <p:txBody>
          <a:bodyPr/>
          <a:lstStyle/>
          <a:p>
            <a:r>
              <a:rPr lang="pt-PT" sz="2400" dirty="0"/>
              <a:t>Conclusões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b="1" dirty="0"/>
              <a:t>Frustrações ligadas à corrupção</a:t>
            </a:r>
          </a:p>
        </p:txBody>
      </p:sp>
    </p:spTree>
    <p:extLst>
      <p:ext uri="{BB962C8B-B14F-4D97-AF65-F5344CB8AC3E}">
        <p14:creationId xmlns:p14="http://schemas.microsoft.com/office/powerpoint/2010/main" val="189535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7370587" cy="2889696"/>
          </a:xfrm>
        </p:spPr>
        <p:txBody>
          <a:bodyPr/>
          <a:lstStyle/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Corrupção burocrática</a:t>
            </a:r>
          </a:p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Obtenção de contratos / concursos</a:t>
            </a:r>
            <a:endParaRPr lang="en-ZA" sz="4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Outros: </a:t>
            </a:r>
            <a:r>
              <a:rPr lang="pt-PT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Judiciário, polícia, emprego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89100" y="5174749"/>
            <a:ext cx="5549900" cy="588599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t-PT" b="1" dirty="0">
                <a:solidFill>
                  <a:srgbClr val="C00000"/>
                </a:solidFill>
              </a:rPr>
              <a:t>As PME são as mais afectadas</a:t>
            </a:r>
            <a:endParaRPr lang="pt-PT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6676" y="436420"/>
            <a:ext cx="7370587" cy="950944"/>
          </a:xfrm>
        </p:spPr>
        <p:txBody>
          <a:bodyPr/>
          <a:lstStyle/>
          <a:p>
            <a:r>
              <a:rPr lang="pt-PT" sz="2400" dirty="0"/>
              <a:t>Conclusões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b="1" dirty="0"/>
              <a:t>Frustrações ligadas à corrupção</a:t>
            </a:r>
          </a:p>
        </p:txBody>
      </p:sp>
    </p:spTree>
    <p:extLst>
      <p:ext uri="{BB962C8B-B14F-4D97-AF65-F5344CB8AC3E}">
        <p14:creationId xmlns:p14="http://schemas.microsoft.com/office/powerpoint/2010/main" val="127249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577206"/>
            <a:ext cx="7964966" cy="4008378"/>
          </a:xfrm>
        </p:spPr>
        <p:txBody>
          <a:bodyPr/>
          <a:lstStyle/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 sociais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Sobrevivência do negócio / empresa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Atrasos burocráticos / ineficácia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 de burocracia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competências técnicas e de governação nas PME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Competências do governo e salários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Impunidade / Falta de aplicação da lei</a:t>
            </a:r>
          </a:p>
          <a:p>
            <a:endParaRPr lang="en-ZA" b="1" dirty="0">
              <a:solidFill>
                <a:schemeClr val="tx1"/>
              </a:solidFill>
            </a:endParaRPr>
          </a:p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6676" y="436420"/>
            <a:ext cx="7370587" cy="950944"/>
          </a:xfrm>
        </p:spPr>
        <p:txBody>
          <a:bodyPr/>
          <a:lstStyle/>
          <a:p>
            <a:r>
              <a:rPr lang="pt-PT" sz="2400" dirty="0"/>
              <a:t>Conclusões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b="1" dirty="0"/>
              <a:t>Causas da corrupção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06628" y="1577206"/>
            <a:ext cx="7964966" cy="4008378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 sociais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Sobrevivência do negócio / empresa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Atrasos burocráticos / ineficácia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 de burocracia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competências técnicas e de governação nas PME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Competências do governo e salários</a:t>
            </a:r>
          </a:p>
          <a:p>
            <a:pPr marL="1028700" lvl="1" indent="-57150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Impunidade / Falta de aplicação da lei</a:t>
            </a:r>
          </a:p>
          <a:p>
            <a:endParaRPr lang="en-ZA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82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028700" lvl="1" indent="-5715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Regulamentos / princípios estrangeiros</a:t>
            </a:r>
          </a:p>
          <a:p>
            <a:pPr marL="1028700" lvl="1" indent="-5715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Fazer negócio com grandes empresas</a:t>
            </a:r>
          </a:p>
          <a:p>
            <a:pPr marL="1028700" lvl="1" indent="-5715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3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Acesso ao crédito</a:t>
            </a:r>
          </a:p>
          <a:p>
            <a:pPr marL="1028700" lvl="1" indent="-5715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Regulamentos e instituições do governo moçambicano</a:t>
            </a:r>
          </a:p>
          <a:p>
            <a:pPr marL="1028700" lvl="1" indent="-5715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Padrões de governação locais</a:t>
            </a:r>
          </a:p>
          <a:p>
            <a:endParaRPr lang="en-ZA" dirty="0"/>
          </a:p>
          <a:p>
            <a:endParaRPr lang="en-ZA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6676" y="436420"/>
            <a:ext cx="7370587" cy="950944"/>
          </a:xfrm>
        </p:spPr>
        <p:txBody>
          <a:bodyPr/>
          <a:lstStyle/>
          <a:p>
            <a:r>
              <a:rPr lang="pt-PT" sz="2400" dirty="0"/>
              <a:t>Conclusões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b="1" dirty="0"/>
              <a:t>Causas da boa governação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06675" y="1734856"/>
            <a:ext cx="7370587" cy="4008378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8700" lvl="1" indent="-5715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3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Regulamentos / princípios estrangeiros</a:t>
            </a:r>
          </a:p>
          <a:p>
            <a:pPr marL="1028700" lvl="1" indent="-5715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3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Fazer negócio com grandes empresas</a:t>
            </a:r>
          </a:p>
          <a:p>
            <a:pPr marL="1028700" lvl="1" indent="-5715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PT" sz="3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Acesso ao crédito</a:t>
            </a:r>
          </a:p>
          <a:p>
            <a:pPr marL="1028700" lvl="1" indent="-5715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Regulamentos e instituições do governo moçambicano</a:t>
            </a:r>
          </a:p>
          <a:p>
            <a:pPr marL="1028700" lvl="1" indent="-5715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Padrões de governação locais</a:t>
            </a:r>
          </a:p>
          <a:p>
            <a:endParaRPr lang="en-ZA">
              <a:solidFill>
                <a:schemeClr val="bg1">
                  <a:lumMod val="50000"/>
                </a:schemeClr>
              </a:solidFill>
            </a:endParaRPr>
          </a:p>
          <a:p>
            <a:endParaRPr lang="en-ZA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80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281" y="362464"/>
            <a:ext cx="7528982" cy="1080000"/>
          </a:xfrm>
          <a:prstGeom prst="rect">
            <a:avLst/>
          </a:prstGeom>
          <a:solidFill>
            <a:srgbClr val="71BF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err="1"/>
              <a:t>Discussão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8491885" cy="4008378"/>
          </a:xfrm>
        </p:spPr>
        <p:txBody>
          <a:bodyPr/>
          <a:lstStyle/>
          <a:p>
            <a:pPr marL="514350" indent="-514350">
              <a:buFont typeface="Arial"/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Quale a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sua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sugestao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para combater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corrupcao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com base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constatacoes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apresentadas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71550" lvl="2" indent="-5143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Ter em mente que os </a:t>
            </a: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projectos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devem centrar-se no sector privado.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2" indent="-514350" algn="l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ZA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pPr marL="971550" lvl="1" indent="-514350" algn="l">
              <a:buFont typeface="Arial" panose="020B0604020202020204" pitchFamily="34" charset="0"/>
              <a:buChar char="•"/>
            </a:pPr>
            <a:endParaRPr lang="en-ZA" dirty="0"/>
          </a:p>
          <a:p>
            <a:pPr marL="971550" lvl="1" indent="-51435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745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96" y="1734856"/>
            <a:ext cx="7370587" cy="4008378"/>
          </a:xfrm>
        </p:spPr>
        <p:txBody>
          <a:bodyPr/>
          <a:lstStyle/>
          <a:p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518789"/>
              </p:ext>
            </p:extLst>
          </p:nvPr>
        </p:nvGraphicFramePr>
        <p:xfrm>
          <a:off x="487021" y="1785938"/>
          <a:ext cx="7772400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756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Iniciativas existentes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690706"/>
            <a:ext cx="7370587" cy="4008378"/>
          </a:xfrm>
        </p:spPr>
        <p:txBody>
          <a:bodyPr/>
          <a:lstStyle/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BR" sz="2400" dirty="0"/>
              <a:t>Padrões de governação, compromissos anticorrupção e códigos </a:t>
            </a:r>
            <a:r>
              <a:rPr lang="pt-PT" sz="2400" dirty="0"/>
              <a:t>colectivos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PT" sz="2400" dirty="0"/>
              <a:t>Associações industriais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PT" sz="2400" dirty="0"/>
              <a:t>Associações profissionais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PT" sz="2400" dirty="0"/>
              <a:t>Capacitação em gestão da ética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PT" sz="2400" dirty="0"/>
              <a:t>Indústrias extractivas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BR" sz="2400" dirty="0"/>
              <a:t>Sociedade civil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BR" sz="2400" dirty="0"/>
              <a:t>Desenvolvimento das PME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BR" sz="2400" dirty="0"/>
              <a:t>Legislação elucidativa</a:t>
            </a:r>
          </a:p>
          <a:p>
            <a:pPr marL="457200" indent="-4572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t-BR" sz="2400" dirty="0"/>
              <a:t>Iniciativas regionais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ZA" sz="2400" b="1" dirty="0"/>
          </a:p>
          <a:p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50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78431466"/>
              </p:ext>
            </p:extLst>
          </p:nvPr>
        </p:nvGraphicFramePr>
        <p:xfrm>
          <a:off x="487021" y="1785938"/>
          <a:ext cx="7772400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28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Opções de projectos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Iniciativa de assistência reguladora</a:t>
            </a:r>
          </a:p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Coligação nacional para a ética empresarial</a:t>
            </a:r>
          </a:p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Campanha de sensibilização da sociedade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7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6676" y="499480"/>
            <a:ext cx="7370587" cy="580079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sz="3200" b="1" dirty="0"/>
              <a:t>Iniciativa de assistência reguladora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5"/>
            <a:ext cx="7670677" cy="458186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necessidade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Muitas PME não dispõem de informações e habilidades para conformidade</a:t>
            </a:r>
          </a:p>
          <a:p>
            <a:pPr>
              <a:spcBef>
                <a:spcPts val="2400"/>
              </a:spcBef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conceito</a:t>
            </a:r>
            <a:endParaRPr lang="pt-P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Apoiar as PME no cumprimento dos requisitos reguladores da sua indústria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Centro de Assistência Reguladora Independente ou dentro de uma associação empresarial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2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Parceiros do projecto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3308" y="1734856"/>
            <a:ext cx="7198097" cy="4008378"/>
          </a:xfrm>
        </p:spPr>
        <p:txBody>
          <a:bodyPr/>
          <a:lstStyle/>
          <a:p>
            <a:r>
              <a:rPr lang="pt-PT" sz="2400" b="1" dirty="0"/>
              <a:t>Financiado por:        Parceiro estratégico</a:t>
            </a:r>
            <a:r>
              <a:rPr lang="en-ZA" sz="2400" b="1" dirty="0"/>
              <a:t>:</a:t>
            </a:r>
            <a:endParaRPr lang="en-GB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Picture 5" descr="C:\Users\kris.ETHICSA\AppData\Local\Temp\Temp1_UK aid logos and standards for designers.zip\UK aid logo set and standards for designers\Standard Logo with Strapline\UK-AID-Standard-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155" y="2103846"/>
            <a:ext cx="2053458" cy="2177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1" t="39322" r="22768" b="44344"/>
          <a:stretch/>
        </p:blipFill>
        <p:spPr bwMode="auto">
          <a:xfrm>
            <a:off x="4488863" y="2212200"/>
            <a:ext cx="1688912" cy="17139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533307" y="4827285"/>
            <a:ext cx="5297085" cy="1285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PT" sz="2000" b="1" dirty="0">
                <a:solidFill>
                  <a:schemeClr val="tx2"/>
                </a:solidFill>
                <a:latin typeface="Arial"/>
                <a:cs typeface="Arial"/>
              </a:rPr>
              <a:t>Equipa profissional</a:t>
            </a:r>
            <a:r>
              <a:rPr lang="en-GB" sz="20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  <a:latin typeface="Arial"/>
                <a:cs typeface="Arial"/>
              </a:rPr>
              <a:t>The Ethics Institute – </a:t>
            </a:r>
            <a:r>
              <a:rPr lang="pt-PT" sz="2000" dirty="0">
                <a:solidFill>
                  <a:schemeClr val="tx2"/>
                </a:solidFill>
                <a:latin typeface="Arial"/>
                <a:cs typeface="Arial"/>
              </a:rPr>
              <a:t>Consultor</a:t>
            </a:r>
            <a:r>
              <a:rPr lang="en-ZA" sz="2000" dirty="0">
                <a:solidFill>
                  <a:schemeClr val="tx2"/>
                </a:solidFill>
                <a:latin typeface="Arial"/>
                <a:cs typeface="Arial"/>
              </a:rPr>
              <a:t> principal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  <a:latin typeface="Arial"/>
                <a:cs typeface="Arial"/>
              </a:rPr>
              <a:t>MAP consulting – </a:t>
            </a:r>
            <a:r>
              <a:rPr lang="pt-PT" sz="2000" dirty="0">
                <a:solidFill>
                  <a:schemeClr val="tx2"/>
                </a:solidFill>
                <a:latin typeface="Arial"/>
                <a:cs typeface="Arial"/>
              </a:rPr>
              <a:t>Consultor</a:t>
            </a:r>
            <a:r>
              <a:rPr lang="en-ZA" sz="2000" dirty="0">
                <a:solidFill>
                  <a:schemeClr val="tx2"/>
                </a:solidFill>
                <a:latin typeface="Arial"/>
                <a:cs typeface="Arial"/>
              </a:rPr>
              <a:t> local</a:t>
            </a:r>
            <a:endParaRPr lang="en-GB" sz="2000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81796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6676" y="499480"/>
            <a:ext cx="7370587" cy="580079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sz="3200" b="1" dirty="0"/>
              <a:t>Iniciativa de assistência reguladora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5"/>
            <a:ext cx="7370587" cy="4581861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Componentes possíveis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PT" sz="2400" dirty="0"/>
              <a:t>Pré-inspecções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PT" sz="2400" dirty="0"/>
              <a:t>Inspecções conjuntas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Elaboração de documentos orientadores / kits de ferramentas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Balcão de atendimento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Sessões de informação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i="1" dirty="0" err="1"/>
              <a:t>Lobbying</a:t>
            </a:r>
            <a:r>
              <a:rPr lang="pt-BR" sz="2400" dirty="0"/>
              <a:t> junto ao governo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Intervenção em nome das PME – ‘Provedor de Justiça’ – função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27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6674" y="499480"/>
            <a:ext cx="7370587" cy="887886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pt-PT" dirty="0"/>
              <a:t/>
            </a:r>
            <a:br>
              <a:rPr lang="pt-PT" dirty="0"/>
            </a:br>
            <a:r>
              <a:rPr lang="pt-BR" sz="3000" b="1" dirty="0"/>
              <a:t>Coligação nacional de ética empresarial </a:t>
            </a:r>
            <a:endParaRPr lang="en-GB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5"/>
            <a:ext cx="7733739" cy="512314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necessidade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Várias iniciativas do sector privado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Falta de coordenação e de conhecimento técnico anticorrupção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800"/>
              </a:spcBef>
            </a:pPr>
            <a:r>
              <a:rPr lang="en-GB" sz="2400" b="1" dirty="0"/>
              <a:t>O </a:t>
            </a:r>
            <a:r>
              <a:rPr lang="pt-PT" sz="2400" b="1" dirty="0"/>
              <a:t>conceito</a:t>
            </a:r>
            <a:endParaRPr lang="pt-PT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Os intervenientes uniriam as forças numa coligação anticorrupção, de ética empresarial e boa governação.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Grupo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directivo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+ assessor tecnicamente qualificado em ética / governação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As associações empresariais têm uma melhor exposição e conhecimento técnico para as suas iniciativas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Marca visual forte com um slogan de uma frase. </a:t>
            </a:r>
            <a:r>
              <a:rPr lang="pt-BR" sz="2000" u="sng" dirty="0">
                <a:latin typeface="Arial" panose="020B0604020202020204" pitchFamily="34" charset="0"/>
                <a:cs typeface="Arial" panose="020B0604020202020204" pitchFamily="34" charset="0"/>
              </a:rPr>
              <a:t>Pró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- ética / governação, e não anticorrupção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04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5"/>
            <a:ext cx="7370587" cy="424684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Componentes possíveis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Compromisso de manter práticas empresariais éticas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Compromissos das grandes empresas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Seminários de negócios / workshops / formação</a:t>
            </a:r>
            <a:endParaRPr lang="en-GB" sz="2000" dirty="0"/>
          </a:p>
          <a:p>
            <a:pPr marL="800100" lvl="1" indent="-342900" algn="l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pt-BR" sz="2000" dirty="0"/>
              <a:t>Para pequenas e médias empresas</a:t>
            </a:r>
          </a:p>
          <a:p>
            <a:pPr marL="800100" lvl="1" indent="-342900" algn="l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pt-BR" sz="2000" dirty="0"/>
              <a:t>Para organizações de maior dimensão</a:t>
            </a:r>
          </a:p>
          <a:p>
            <a:pPr marL="800100" lvl="1" indent="-342900" algn="l"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pt-BR" sz="2000" dirty="0"/>
              <a:t>Para associações empresariais / industriais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Inquéritos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Elaboração de documentos orientadores / kits de ferramentas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i="1" dirty="0" err="1"/>
              <a:t>Lobbying</a:t>
            </a:r>
            <a:r>
              <a:rPr lang="pt-BR" sz="2000" dirty="0"/>
              <a:t> junto ao governo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Intervenção em nome das PME – ‘Provedor de Justiça’ – função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6674" y="476620"/>
            <a:ext cx="7370587" cy="887886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en-ZA" dirty="0"/>
              <a:t/>
            </a:r>
            <a:br>
              <a:rPr lang="en-ZA" dirty="0"/>
            </a:br>
            <a:r>
              <a:rPr lang="pt-BR" sz="3000" b="1" dirty="0"/>
              <a:t>Coligação nacional de ética empresarial</a:t>
            </a:r>
            <a:endParaRPr lang="en-GB" sz="3000" b="1" dirty="0"/>
          </a:p>
        </p:txBody>
      </p:sp>
    </p:spTree>
    <p:extLst>
      <p:ext uri="{BB962C8B-B14F-4D97-AF65-F5344CB8AC3E}">
        <p14:creationId xmlns:p14="http://schemas.microsoft.com/office/powerpoint/2010/main" val="351904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6674" y="499480"/>
            <a:ext cx="7370587" cy="887886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pt-PT" dirty="0"/>
              <a:t/>
            </a:r>
            <a:br>
              <a:rPr lang="pt-PT" dirty="0"/>
            </a:br>
            <a:r>
              <a:rPr lang="pt-PT" sz="2800" b="1" dirty="0"/>
              <a:t>Campanha de sensibilização da sociedade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582455"/>
            <a:ext cx="7370587" cy="4581861"/>
          </a:xfrm>
        </p:spPr>
        <p:txBody>
          <a:bodyPr/>
          <a:lstStyle/>
          <a:p>
            <a:r>
              <a:rPr lang="en-GB" sz="2000" b="1" dirty="0"/>
              <a:t>A </a:t>
            </a:r>
            <a:r>
              <a:rPr lang="pt-PT" sz="2000" b="1" dirty="0"/>
              <a:t>necessidade</a:t>
            </a:r>
            <a:endParaRPr lang="pt-PT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Cultura de corrupção a desenvolver-se na sociedade (e não apenas nos negócios)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Necessidade de uma discussão sobre o tipo de país que os moçambicanos querem para os seus filhos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GB" sz="2000" b="1" dirty="0"/>
              <a:t>O </a:t>
            </a:r>
            <a:r>
              <a:rPr lang="pt-PT" sz="2000" b="1" dirty="0"/>
              <a:t>conceito</a:t>
            </a:r>
            <a:endParaRPr lang="pt-PT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Campanha de sensibilização da sociedade com estratégias para as crianças em idade escolar, estudantes universitários, empresas e funcionários públicos.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Plataformas de comunicação – podem ser tradicionais e inovadoras, recorrendo a eventos, redes, tecnologia e redes sociais.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Profissionais de comunicação de renome devem formular estratégias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5"/>
            <a:ext cx="7370587" cy="424684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Componentes possíveis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Campanhas de jovens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Diálogo social para garantir que as indústrias </a:t>
            </a:r>
            <a:r>
              <a:rPr lang="pt-PT" sz="2400" dirty="0"/>
              <a:t>extractivas</a:t>
            </a:r>
            <a:r>
              <a:rPr lang="pt-BR" sz="2400" dirty="0"/>
              <a:t> beneficiem todos os moçambicanos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Campanhas de estudantes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Campanhas de empresas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t-BR" sz="2400" dirty="0"/>
              <a:t>Campanhas de funcionários públicos</a:t>
            </a:r>
          </a:p>
          <a:p>
            <a:pPr lvl="0"/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6674" y="476620"/>
            <a:ext cx="7370587" cy="887886"/>
          </a:xfrm>
        </p:spPr>
        <p:txBody>
          <a:bodyPr/>
          <a:lstStyle/>
          <a:p>
            <a:r>
              <a:rPr lang="pt-PT" sz="2400" dirty="0"/>
              <a:t>Opções de projectos </a:t>
            </a:r>
            <a:r>
              <a:rPr lang="en-ZA" dirty="0"/>
              <a:t/>
            </a:r>
            <a:br>
              <a:rPr lang="en-ZA" dirty="0"/>
            </a:br>
            <a:r>
              <a:rPr lang="pt-BR" sz="2800" b="1" dirty="0"/>
              <a:t>Campanha de sensibilização da sociedade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78782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62312947"/>
              </p:ext>
            </p:extLst>
          </p:nvPr>
        </p:nvGraphicFramePr>
        <p:xfrm>
          <a:off x="487021" y="1785938"/>
          <a:ext cx="7772400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415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281" y="362464"/>
            <a:ext cx="7528982" cy="1080000"/>
          </a:xfrm>
          <a:prstGeom prst="rect">
            <a:avLst/>
          </a:prstGeom>
          <a:solidFill>
            <a:srgbClr val="71BF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err="1"/>
              <a:t>Discussão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8491885" cy="4008378"/>
          </a:xfrm>
        </p:spPr>
        <p:txBody>
          <a:bodyPr/>
          <a:lstStyle/>
          <a:p>
            <a:pPr marL="514350" lvl="1" indent="-514350" algn="l">
              <a:spcBef>
                <a:spcPts val="18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pt-PT" altLang="en-US" dirty="0">
                <a:solidFill>
                  <a:schemeClr val="tx2"/>
                </a:solidFill>
                <a:latin typeface="Arial"/>
                <a:cs typeface="Arial"/>
              </a:rPr>
              <a:t>Quais são os fatores de sucesso / riscos de cada opção de projeto? O que pode contribuir para a eficácia de cada opção?</a:t>
            </a:r>
            <a:endParaRPr lang="en-ZA" dirty="0">
              <a:solidFill>
                <a:schemeClr val="tx2"/>
              </a:solidFill>
              <a:latin typeface="Arial"/>
              <a:cs typeface="Arial"/>
            </a:endParaRPr>
          </a:p>
          <a:p>
            <a:pPr marL="971550" lvl="2" indent="-514350" algn="l">
              <a:spcBef>
                <a:spcPts val="600"/>
              </a:spcBef>
              <a:buFont typeface="+mj-lt"/>
              <a:buAutoNum type="romanLcPeriod"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Iniciativa de assistência reguladora</a:t>
            </a:r>
          </a:p>
          <a:p>
            <a:pPr marL="971550" lvl="2" indent="-514350" algn="l">
              <a:spcBef>
                <a:spcPts val="600"/>
              </a:spcBef>
              <a:buFont typeface="+mj-lt"/>
              <a:buAutoNum type="romanLcPeriod"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Coligação para a ética empresarial</a:t>
            </a:r>
          </a:p>
          <a:p>
            <a:pPr marL="971550" lvl="2" indent="-514350" algn="l">
              <a:spcBef>
                <a:spcPts val="600"/>
              </a:spcBef>
              <a:buFont typeface="+mj-lt"/>
              <a:buAutoNum type="romanLcPeriod"/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Campanha de sensibilização da sociedade</a:t>
            </a:r>
          </a:p>
          <a:p>
            <a:pPr marL="971550" lvl="1" indent="-51435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6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/>
              <a:t>Agenda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9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741754"/>
              </p:ext>
            </p:extLst>
          </p:nvPr>
        </p:nvGraphicFramePr>
        <p:xfrm>
          <a:off x="278816" y="1863368"/>
          <a:ext cx="8489264" cy="2393672"/>
        </p:xfrm>
        <a:graphic>
          <a:graphicData uri="http://schemas.openxmlformats.org/drawingml/2006/table">
            <a:tbl>
              <a:tblPr/>
              <a:tblGrid>
                <a:gridCol w="84892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98418">
                <a:tc>
                  <a:txBody>
                    <a:bodyPr/>
                    <a:lstStyle/>
                    <a:p>
                      <a:pPr lvl="0"/>
                      <a:r>
                        <a:rPr lang="pt-PT" sz="2400" b="0" baseline="0" noProof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Antecedentes e metodologia</a:t>
                      </a:r>
                      <a:endParaRPr lang="pt-PT" sz="2400" b="0" noProof="0" dirty="0">
                        <a:solidFill>
                          <a:schemeClr val="tx2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8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Conclusões</a:t>
                      </a:r>
                      <a:endParaRPr lang="en-ZA" sz="2400" b="0" dirty="0">
                        <a:solidFill>
                          <a:schemeClr val="tx2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8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Iniciativas existentes</a:t>
                      </a:r>
                      <a:endParaRPr lang="en-ZA" sz="2400" b="0" dirty="0">
                        <a:solidFill>
                          <a:schemeClr val="tx2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8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Potenciais </a:t>
                      </a:r>
                      <a:r>
                        <a:rPr lang="pt-PT" sz="2400" b="0" noProof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projectos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905768"/>
              </p:ext>
            </p:extLst>
          </p:nvPr>
        </p:nvGraphicFramePr>
        <p:xfrm>
          <a:off x="306676" y="4785498"/>
          <a:ext cx="8461404" cy="1137782"/>
        </p:xfrm>
        <a:graphic>
          <a:graphicData uri="http://schemas.openxmlformats.org/drawingml/2006/table">
            <a:tbl>
              <a:tblPr/>
              <a:tblGrid>
                <a:gridCol w="84614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68891">
                <a:tc>
                  <a:txBody>
                    <a:bodyPr/>
                    <a:lstStyle/>
                    <a:p>
                      <a:pPr lvl="0"/>
                      <a:r>
                        <a:rPr lang="pt-PT" sz="2400" b="0" baseline="0" noProof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Discussão</a:t>
                      </a:r>
                      <a:endParaRPr lang="pt-PT" sz="2400" b="0" noProof="0" dirty="0">
                        <a:solidFill>
                          <a:schemeClr val="tx2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8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noProof="0" dirty="0">
                          <a:solidFill>
                            <a:schemeClr val="tx2"/>
                          </a:solidFill>
                          <a:latin typeface="Lucida Sans" panose="020B0602030504020204" pitchFamily="34" charset="0"/>
                        </a:rPr>
                        <a:t>Informação de retorno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77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17649433"/>
              </p:ext>
            </p:extLst>
          </p:nvPr>
        </p:nvGraphicFramePr>
        <p:xfrm>
          <a:off x="487021" y="1785938"/>
          <a:ext cx="7772400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14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>
                <a:latin typeface="Lucida Sans" pitchFamily="34" charset="0"/>
              </a:rPr>
              <a:t>Background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subTitle" idx="1"/>
          </p:nvPr>
        </p:nvSpPr>
        <p:spPr>
          <a:solidFill>
            <a:schemeClr val="bg1"/>
          </a:solidFill>
          <a:ln/>
        </p:spPr>
        <p:txBody>
          <a:bodyPr/>
          <a:lstStyle/>
          <a:p>
            <a:r>
              <a:rPr lang="pt-BR" dirty="0">
                <a:latin typeface="Lucida Sans" pitchFamily="34" charset="0"/>
              </a:rPr>
              <a:t>O Departamento do Reino Unido para o Desenvolvimento Internacional (</a:t>
            </a:r>
            <a:r>
              <a:rPr lang="pt-BR" dirty="0" err="1">
                <a:latin typeface="Lucida Sans" pitchFamily="34" charset="0"/>
              </a:rPr>
              <a:t>DfID</a:t>
            </a:r>
            <a:r>
              <a:rPr lang="pt-BR" dirty="0">
                <a:latin typeface="Lucida Sans" pitchFamily="34" charset="0"/>
              </a:rPr>
              <a:t>) encomendou o estudo</a:t>
            </a:r>
            <a:endParaRPr lang="en-US" dirty="0">
              <a:solidFill>
                <a:schemeClr val="tx2"/>
              </a:solidFill>
              <a:latin typeface="Lucida Sans" pitchFamily="34" charset="0"/>
            </a:endParaRPr>
          </a:p>
          <a:p>
            <a:pPr marL="533400" indent="-533400">
              <a:buNone/>
            </a:pPr>
            <a:endParaRPr lang="en-US" b="1" i="1" dirty="0">
              <a:latin typeface="Lucida Sans" pitchFamily="34" charset="0"/>
            </a:endParaRPr>
          </a:p>
          <a:p>
            <a:pPr marL="533400" indent="-533400">
              <a:buNone/>
            </a:pPr>
            <a:r>
              <a:rPr lang="pt-PT" b="1" i="1" dirty="0">
                <a:latin typeface="Lucida Sans" pitchFamily="34" charset="0"/>
              </a:rPr>
              <a:t>Finalidade</a:t>
            </a:r>
            <a:r>
              <a:rPr lang="en-US" b="1" i="1" dirty="0">
                <a:latin typeface="Lucida Sans" pitchFamily="34" charset="0"/>
              </a:rPr>
              <a:t>: </a:t>
            </a:r>
          </a:p>
          <a:p>
            <a:r>
              <a:rPr lang="pt-BR" dirty="0">
                <a:latin typeface="Lucida Sans" pitchFamily="34" charset="0"/>
              </a:rPr>
              <a:t>Identificar formas de ajudar o sector privado a combater a corrupção</a:t>
            </a:r>
            <a:endParaRPr lang="en-US" dirty="0">
              <a:latin typeface="Lucida Sans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2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Metodologia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675" y="1734856"/>
            <a:ext cx="8311808" cy="4298082"/>
          </a:xfrm>
        </p:spPr>
        <p:txBody>
          <a:bodyPr/>
          <a:lstStyle/>
          <a:p>
            <a:r>
              <a:rPr lang="pt-BR" dirty="0"/>
              <a:t>Entrevistas com líderes de nível sénior de 35 organizações</a:t>
            </a:r>
            <a:r>
              <a:rPr lang="en-ZA" dirty="0"/>
              <a:t> </a:t>
            </a:r>
          </a:p>
          <a:p>
            <a:pPr marL="457200" indent="-457200">
              <a:buFontTx/>
              <a:buChar char="-"/>
            </a:pPr>
            <a:r>
              <a:rPr lang="en-ZA" b="1" dirty="0">
                <a:solidFill>
                  <a:schemeClr val="tx1"/>
                </a:solidFill>
              </a:rPr>
              <a:t>29 </a:t>
            </a:r>
            <a:r>
              <a:rPr lang="pt-PT" b="1" dirty="0">
                <a:solidFill>
                  <a:schemeClr val="tx1"/>
                </a:solidFill>
              </a:rPr>
              <a:t>empresas</a:t>
            </a:r>
          </a:p>
          <a:p>
            <a:r>
              <a:rPr lang="pt-PT" sz="2000" dirty="0"/>
              <a:t>	</a:t>
            </a:r>
            <a:r>
              <a:rPr lang="pt-PT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Boa distribuição </a:t>
            </a:r>
            <a:r>
              <a:rPr lang="en-ZA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de: </a:t>
            </a:r>
          </a:p>
          <a:p>
            <a:pPr marL="809625" indent="-357188" defTabSz="7356475">
              <a:buFont typeface="Arial" panose="020B0604020202020204" pitchFamily="34" charset="0"/>
              <a:buChar char="•"/>
            </a:pPr>
            <a:r>
              <a:rPr lang="pt-BR" sz="2000" dirty="0"/>
              <a:t>Pequenas, médias e grandes empresas</a:t>
            </a:r>
          </a:p>
          <a:p>
            <a:pPr marL="809625" indent="-357188" defTabSz="7356475">
              <a:buFont typeface="Arial" panose="020B0604020202020204" pitchFamily="34" charset="0"/>
              <a:buChar char="•"/>
            </a:pPr>
            <a:r>
              <a:rPr lang="pt-BR" sz="2000" dirty="0"/>
              <a:t>Estrangeiras e nacionais</a:t>
            </a:r>
          </a:p>
          <a:p>
            <a:pPr marL="809625" indent="-357188" defTabSz="7356475">
              <a:buFont typeface="Arial" panose="020B0604020202020204" pitchFamily="34" charset="0"/>
              <a:buChar char="•"/>
            </a:pPr>
            <a:r>
              <a:rPr lang="pt-BR" sz="2000" dirty="0"/>
              <a:t>Maputo e outras regiões</a:t>
            </a:r>
          </a:p>
          <a:p>
            <a:pPr marL="809625" indent="-357188" defTabSz="7356475">
              <a:buFont typeface="Arial" panose="020B0604020202020204" pitchFamily="34" charset="0"/>
              <a:buChar char="•"/>
            </a:pPr>
            <a:r>
              <a:rPr lang="pt-BR" sz="2000" dirty="0"/>
              <a:t>Indústrias</a:t>
            </a:r>
          </a:p>
          <a:p>
            <a:pPr marL="457200" indent="-457200">
              <a:spcBef>
                <a:spcPts val="1800"/>
              </a:spcBef>
              <a:buFontTx/>
              <a:buChar char="-"/>
            </a:pPr>
            <a:r>
              <a:rPr lang="en-ZA" b="1" dirty="0">
                <a:solidFill>
                  <a:schemeClr val="tx1"/>
                </a:solidFill>
              </a:rPr>
              <a:t>6 </a:t>
            </a:r>
            <a:r>
              <a:rPr lang="pt-PT" b="1" dirty="0">
                <a:solidFill>
                  <a:schemeClr val="tx1"/>
                </a:solidFill>
              </a:rPr>
              <a:t>associações profissionais / empresariais ou </a:t>
            </a:r>
          </a:p>
          <a:p>
            <a:pPr>
              <a:spcBef>
                <a:spcPts val="0"/>
              </a:spcBef>
            </a:pPr>
            <a:r>
              <a:rPr lang="pt-PT" b="1" dirty="0">
                <a:solidFill>
                  <a:schemeClr val="tx1"/>
                </a:solidFill>
              </a:rPr>
              <a:t>	organismos governamentais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96" y="1734856"/>
            <a:ext cx="7370587" cy="4008378"/>
          </a:xfrm>
        </p:spPr>
        <p:txBody>
          <a:bodyPr/>
          <a:lstStyle/>
          <a:p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87416021"/>
              </p:ext>
            </p:extLst>
          </p:nvPr>
        </p:nvGraphicFramePr>
        <p:xfrm>
          <a:off x="487021" y="1785938"/>
          <a:ext cx="7772400" cy="428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30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Frustrações ligadas à corrupção</a:t>
            </a:r>
          </a:p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Causas da corrupção</a:t>
            </a:r>
          </a:p>
          <a:p>
            <a:pPr marL="514350" indent="-514350">
              <a:spcBef>
                <a:spcPts val="3000"/>
              </a:spcBef>
              <a:buFont typeface="+mj-lt"/>
              <a:buAutoNum type="arabicPeriod"/>
            </a:pPr>
            <a:r>
              <a:rPr lang="pt-BR" sz="3600" dirty="0"/>
              <a:t>Causas da boa governação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065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676" y="436420"/>
            <a:ext cx="7370587" cy="950944"/>
          </a:xfrm>
        </p:spPr>
        <p:txBody>
          <a:bodyPr/>
          <a:lstStyle/>
          <a:p>
            <a:r>
              <a:rPr lang="pt-PT" sz="2400" dirty="0"/>
              <a:t>Conclusões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- </a:t>
            </a:r>
            <a:r>
              <a:rPr lang="pt-PT" b="1" dirty="0"/>
              <a:t>Frustrações ligadas à corrupção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t-PT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Corrupção burocrática</a:t>
            </a:r>
          </a:p>
          <a:p>
            <a:pPr marL="1344613" lvl="1" indent="-273050" algn="l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Burocracia</a:t>
            </a:r>
          </a:p>
          <a:p>
            <a:pPr marL="1344613" lvl="1" indent="-273050" algn="l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Inspectores</a:t>
            </a:r>
          </a:p>
          <a:p>
            <a:pPr marL="1344613" lvl="1" indent="-273050" algn="l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pt-PT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Licenças comerciais</a:t>
            </a:r>
            <a:endParaRPr lang="pt-PT" sz="2400" dirty="0">
              <a:solidFill>
                <a:schemeClr val="tx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44613" lvl="1" indent="-273050" algn="l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Terra / propriedade</a:t>
            </a:r>
          </a:p>
          <a:p>
            <a:pPr marL="1344613" lvl="1" indent="-273050" algn="l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Importação de bens / alfândegas</a:t>
            </a:r>
          </a:p>
          <a:p>
            <a:pPr marL="1028700" lvl="1" indent="-571500" algn="l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The Ethics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40A2873-C971-4570-A992-D0F61E60DF2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95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870</Words>
  <Application>Microsoft Office PowerPoint</Application>
  <PresentationFormat>On-screen Show (4:3)</PresentationFormat>
  <Paragraphs>215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Lucida Sans</vt:lpstr>
      <vt:lpstr>MetaMedium-Italic</vt:lpstr>
      <vt:lpstr>Times New Roman</vt:lpstr>
      <vt:lpstr>Office Theme</vt:lpstr>
      <vt:lpstr>PowerPoint Presentation</vt:lpstr>
      <vt:lpstr>Parceiros do projecto</vt:lpstr>
      <vt:lpstr>Agenda</vt:lpstr>
      <vt:lpstr>PowerPoint Presentation</vt:lpstr>
      <vt:lpstr>Background</vt:lpstr>
      <vt:lpstr>Metodologia </vt:lpstr>
      <vt:lpstr>PowerPoint Presentation</vt:lpstr>
      <vt:lpstr>Conclusões</vt:lpstr>
      <vt:lpstr>Conclusões - Frustrações ligadas à corrupção</vt:lpstr>
      <vt:lpstr>Conclusões - Frustrações ligadas à corrupção</vt:lpstr>
      <vt:lpstr>Conclusões - Frustrações ligadas à corrupção</vt:lpstr>
      <vt:lpstr>Conclusões - Causas da corrupção</vt:lpstr>
      <vt:lpstr>Conclusões - Causas da boa governação</vt:lpstr>
      <vt:lpstr>Discussão</vt:lpstr>
      <vt:lpstr>PowerPoint Presentation</vt:lpstr>
      <vt:lpstr>Iniciativas existentes</vt:lpstr>
      <vt:lpstr>PowerPoint Presentation</vt:lpstr>
      <vt:lpstr>Opções de projectos </vt:lpstr>
      <vt:lpstr>Opções de projectos  - Iniciativa de assistência reguladora</vt:lpstr>
      <vt:lpstr>Opções de projectos  - Iniciativa de assistência reguladora</vt:lpstr>
      <vt:lpstr>Opções de projectos  Coligação nacional de ética empresarial </vt:lpstr>
      <vt:lpstr>Opções de projectos  Coligação nacional de ética empresarial</vt:lpstr>
      <vt:lpstr>Opções de projectos  Campanha de sensibilização da sociedade</vt:lpstr>
      <vt:lpstr>Opções de projectos  Campanha de sensibilização da sociedade</vt:lpstr>
      <vt:lpstr>PowerPoint Presentation</vt:lpstr>
      <vt:lpstr>Discussão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Yee Loong</dc:creator>
  <cp:lastModifiedBy>Acis Comunications</cp:lastModifiedBy>
  <cp:revision>76</cp:revision>
  <dcterms:created xsi:type="dcterms:W3CDTF">2016-05-19T06:39:32Z</dcterms:created>
  <dcterms:modified xsi:type="dcterms:W3CDTF">2016-08-08T10:50:01Z</dcterms:modified>
</cp:coreProperties>
</file>