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1" r:id="rId9"/>
    <p:sldId id="262" r:id="rId10"/>
    <p:sldId id="263" r:id="rId11"/>
    <p:sldId id="268" r:id="rId12"/>
    <p:sldId id="269" r:id="rId13"/>
    <p:sldId id="270" r:id="rId14"/>
    <p:sldId id="271" r:id="rId15"/>
    <p:sldId id="272" r:id="rId16"/>
    <p:sldId id="275" r:id="rId17"/>
    <p:sldId id="273" r:id="rId18"/>
    <p:sldId id="274" r:id="rId19"/>
    <p:sldId id="276" r:id="rId20"/>
    <p:sldId id="277" r:id="rId21"/>
    <p:sldId id="282" r:id="rId22"/>
    <p:sldId id="265" r:id="rId23"/>
    <p:sldId id="264" r:id="rId24"/>
    <p:sldId id="279" r:id="rId25"/>
    <p:sldId id="280" r:id="rId26"/>
    <p:sldId id="281" r:id="rId27"/>
    <p:sldId id="278" r:id="rId28"/>
    <p:sldId id="283" r:id="rId29"/>
    <p:sldId id="284" r:id="rId30"/>
    <p:sldId id="285" r:id="rId31"/>
    <p:sldId id="286" r:id="rId32"/>
    <p:sldId id="287" r:id="rId33"/>
    <p:sldId id="290" r:id="rId34"/>
    <p:sldId id="289" r:id="rId35"/>
    <p:sldId id="292" r:id="rId36"/>
    <p:sldId id="288" r:id="rId37"/>
    <p:sldId id="291" r:id="rId38"/>
    <p:sldId id="293" r:id="rId39"/>
    <p:sldId id="296" r:id="rId40"/>
    <p:sldId id="294" r:id="rId41"/>
    <p:sldId id="298" r:id="rId42"/>
    <p:sldId id="295" r:id="rId43"/>
    <p:sldId id="300" r:id="rId44"/>
    <p:sldId id="297" r:id="rId45"/>
    <p:sldId id="299" r:id="rId46"/>
    <p:sldId id="301" r:id="rId47"/>
    <p:sldId id="302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62D298-76A0-40F5-9E73-57C91CFA9086}">
          <p14:sldIdLst>
            <p14:sldId id="256"/>
            <p14:sldId id="257"/>
            <p14:sldId id="258"/>
            <p14:sldId id="259"/>
            <p14:sldId id="260"/>
            <p14:sldId id="266"/>
            <p14:sldId id="267"/>
            <p14:sldId id="261"/>
            <p14:sldId id="262"/>
          </p14:sldIdLst>
        </p14:section>
        <p14:section name="Untitled Section" id="{864214B6-A315-4314-B687-D8DBA8770270}">
          <p14:sldIdLst/>
        </p14:section>
        <p14:section name="Untitled Section" id="{F1ED3321-F5C9-432F-82A5-5118E058DC02}">
          <p14:sldIdLst/>
        </p14:section>
        <p14:section name="Untitled Section" id="{6CD88904-FAFC-4D36-A228-0D20AB10D6D9}">
          <p14:sldIdLst>
            <p14:sldId id="263"/>
            <p14:sldId id="268"/>
            <p14:sldId id="269"/>
            <p14:sldId id="270"/>
            <p14:sldId id="271"/>
            <p14:sldId id="272"/>
            <p14:sldId id="275"/>
            <p14:sldId id="273"/>
          </p14:sldIdLst>
        </p14:section>
        <p14:section name="Untitled Section" id="{90E116A7-7904-4947-B7CA-07DC6DAED555}">
          <p14:sldIdLst>
            <p14:sldId id="274"/>
          </p14:sldIdLst>
        </p14:section>
        <p14:section name="Untitled Section" id="{85A89251-0496-4A50-9F87-0CBC49E8B846}">
          <p14:sldIdLst>
            <p14:sldId id="276"/>
          </p14:sldIdLst>
        </p14:section>
        <p14:section name="Untitled Section" id="{5670E384-F7B5-431E-AE3A-EC3ECD6D4CF1}">
          <p14:sldIdLst>
            <p14:sldId id="277"/>
            <p14:sldId id="282"/>
            <p14:sldId id="265"/>
            <p14:sldId id="264"/>
            <p14:sldId id="279"/>
            <p14:sldId id="280"/>
            <p14:sldId id="281"/>
            <p14:sldId id="278"/>
            <p14:sldId id="283"/>
            <p14:sldId id="284"/>
            <p14:sldId id="285"/>
            <p14:sldId id="286"/>
            <p14:sldId id="287"/>
            <p14:sldId id="290"/>
            <p14:sldId id="289"/>
            <p14:sldId id="292"/>
            <p14:sldId id="288"/>
            <p14:sldId id="291"/>
            <p14:sldId id="293"/>
            <p14:sldId id="296"/>
            <p14:sldId id="294"/>
            <p14:sldId id="298"/>
            <p14:sldId id="295"/>
            <p14:sldId id="300"/>
            <p14:sldId id="297"/>
            <p14:sldId id="299"/>
            <p14:sldId id="301"/>
            <p14:sldId id="30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2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af-Z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6975308641975315E-2"/>
          <c:y val="6.6968858622401928E-2"/>
          <c:w val="0.93672839506172845"/>
          <c:h val="0.3451095977867632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Sheet1!$A$19</c:f>
              <c:strCache>
                <c:ptCount val="1"/>
                <c:pt idx="0">
                  <c:v>Milhões de ton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lang="af-ZA" sz="1050" b="1"/>
                </a:pPr>
                <a:endParaRPr lang="af-Z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Sheet1!$B$18:$E$18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Sheet1!$B$19:$E$19</c:f>
              <c:numCache>
                <c:formatCode>General</c:formatCode>
                <c:ptCount val="4"/>
                <c:pt idx="0">
                  <c:v>584</c:v>
                </c:pt>
                <c:pt idx="1">
                  <c:v>603</c:v>
                </c:pt>
                <c:pt idx="2">
                  <c:v>623</c:v>
                </c:pt>
                <c:pt idx="3">
                  <c:v>643</c:v>
                </c:pt>
              </c:numCache>
            </c:numRef>
          </c:val>
        </c:ser>
        <c:ser>
          <c:idx val="1"/>
          <c:order val="1"/>
          <c:tx>
            <c:strRef>
              <c:f>Sheet1!$A$20</c:f>
              <c:strCache>
                <c:ptCount val="1"/>
                <c:pt idx="0">
                  <c:v>Taxa de Crescimento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5.2032511442714376E-2"/>
                  <c:y val="-4.93827160493830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4846705584215782E-2"/>
                  <c:y val="-2.2650209264382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8.4734025703683644E-2"/>
                  <c:y val="-1.65443002057175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lang="af-ZA" sz="1100" b="1"/>
                </a:pPr>
                <a:endParaRPr lang="af-Z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Sheet1!$B$20:$E$20</c:f>
              <c:numCache>
                <c:formatCode>0.0%</c:formatCode>
                <c:ptCount val="4"/>
                <c:pt idx="1">
                  <c:v>3.2534246575342589E-2</c:v>
                </c:pt>
                <c:pt idx="2">
                  <c:v>3.3167495854063041E-2</c:v>
                </c:pt>
                <c:pt idx="3">
                  <c:v>3.2102728731942205E-2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70817664"/>
        <c:axId val="70819200"/>
        <c:axId val="0"/>
      </c:bar3DChart>
      <c:catAx>
        <c:axId val="70817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af-ZA"/>
            </a:pPr>
            <a:endParaRPr lang="af-ZA"/>
          </a:p>
        </c:txPr>
        <c:crossAx val="70819200"/>
        <c:crosses val="autoZero"/>
        <c:auto val="1"/>
        <c:lblAlgn val="ctr"/>
        <c:lblOffset val="100"/>
        <c:noMultiLvlLbl val="0"/>
      </c:catAx>
      <c:valAx>
        <c:axId val="7081920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0817664"/>
        <c:crosses val="autoZero"/>
        <c:crossBetween val="between"/>
      </c:valAx>
      <c:spPr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c:spPr>
    </c:plotArea>
    <c:legend>
      <c:legendPos val="t"/>
      <c:layout/>
      <c:overlay val="0"/>
      <c:txPr>
        <a:bodyPr/>
        <a:lstStyle/>
        <a:p>
          <a:pPr>
            <a:defRPr lang="af-ZA" sz="1400"/>
          </a:pPr>
          <a:endParaRPr lang="af-ZA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0.01852</cdr:x>
      <cdr:y>0.49646</cdr:y>
    </cdr:from>
    <cdr:to>
      <cdr:x>0.94828</cdr:x>
      <cdr:y>1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63689" y="2799465"/>
          <a:ext cx="8218311" cy="2839335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2592F7-1E9B-4E29-99BF-AA1890CC66C1}" type="datetimeFigureOut">
              <a:rPr lang="pt-PT" smtClean="0"/>
              <a:t>03-07-2013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F6584C-A1FA-42EE-AB2E-CFD24CEE0CF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81577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6584C-A1FA-42EE-AB2E-CFD24CEE0CF9}" type="slidenum">
              <a:rPr lang="pt-PT" smtClean="0"/>
              <a:t>37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33916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55B9-E5BB-449C-BD1F-C6C512E72531}" type="datetimeFigureOut">
              <a:rPr lang="en-US" smtClean="0"/>
              <a:pPr/>
              <a:t>7/3/2013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D309-80F5-41E9-B6AE-D2D17CC1C0DC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55B9-E5BB-449C-BD1F-C6C512E72531}" type="datetimeFigureOut">
              <a:rPr lang="en-US" smtClean="0"/>
              <a:pPr/>
              <a:t>7/3/2013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D309-80F5-41E9-B6AE-D2D17CC1C0DC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55B9-E5BB-449C-BD1F-C6C512E72531}" type="datetimeFigureOut">
              <a:rPr lang="en-US" smtClean="0"/>
              <a:pPr/>
              <a:t>7/3/2013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D309-80F5-41E9-B6AE-D2D17CC1C0DC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55B9-E5BB-449C-BD1F-C6C512E72531}" type="datetimeFigureOut">
              <a:rPr lang="en-US" smtClean="0"/>
              <a:pPr/>
              <a:t>7/3/2013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D309-80F5-41E9-B6AE-D2D17CC1C0DC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55B9-E5BB-449C-BD1F-C6C512E72531}" type="datetimeFigureOut">
              <a:rPr lang="en-US" smtClean="0"/>
              <a:pPr/>
              <a:t>7/3/2013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D309-80F5-41E9-B6AE-D2D17CC1C0DC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55B9-E5BB-449C-BD1F-C6C512E72531}" type="datetimeFigureOut">
              <a:rPr lang="en-US" smtClean="0"/>
              <a:pPr/>
              <a:t>7/3/2013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D309-80F5-41E9-B6AE-D2D17CC1C0DC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55B9-E5BB-449C-BD1F-C6C512E72531}" type="datetimeFigureOut">
              <a:rPr lang="en-US" smtClean="0"/>
              <a:pPr/>
              <a:t>7/3/2013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D309-80F5-41E9-B6AE-D2D17CC1C0DC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55B9-E5BB-449C-BD1F-C6C512E72531}" type="datetimeFigureOut">
              <a:rPr lang="en-US" smtClean="0"/>
              <a:pPr/>
              <a:t>7/3/2013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D309-80F5-41E9-B6AE-D2D17CC1C0DC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55B9-E5BB-449C-BD1F-C6C512E72531}" type="datetimeFigureOut">
              <a:rPr lang="en-US" smtClean="0"/>
              <a:pPr/>
              <a:t>7/3/2013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D309-80F5-41E9-B6AE-D2D17CC1C0DC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55B9-E5BB-449C-BD1F-C6C512E72531}" type="datetimeFigureOut">
              <a:rPr lang="en-US" smtClean="0"/>
              <a:pPr/>
              <a:t>7/3/2013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D309-80F5-41E9-B6AE-D2D17CC1C0DC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55B9-E5BB-449C-BD1F-C6C512E72531}" type="datetimeFigureOut">
              <a:rPr lang="en-US" smtClean="0"/>
              <a:pPr/>
              <a:t>7/3/2013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D309-80F5-41E9-B6AE-D2D17CC1C0DC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555B9-E5BB-449C-BD1F-C6C512E72531}" type="datetimeFigureOut">
              <a:rPr lang="en-US" smtClean="0"/>
              <a:pPr/>
              <a:t>7/3/2013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6D309-80F5-41E9-B6AE-D2D17CC1C0DC}" type="slidenum">
              <a:rPr lang="pt-PT" smtClean="0"/>
              <a:pPr/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ttp://i-cdn.apartmenttherapy.com/uimages/dc/names-of-furniture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152400"/>
            <a:ext cx="2590800" cy="1905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Picture 5" descr="http://4.bp.blogspot.com/-EKVIotjQlDI/TwtVpgZpy1I/AAAAAAAAD_Y/vJhrVNJJmVA/s1600/1-1232147469qp3q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0"/>
            <a:ext cx="3200400" cy="2362200"/>
          </a:xfrm>
          <a:prstGeom prst="rect">
            <a:avLst/>
          </a:prstGeom>
          <a:ln/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</p:pic>
      <p:pic>
        <p:nvPicPr>
          <p:cNvPr id="4" name="Picture 3" descr="http://www.aimo-fi.com/images/AIMO-FI-TOP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5867400"/>
            <a:ext cx="655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t-PT" sz="2000" b="1" dirty="0"/>
              <a:t>ESTUDO </a:t>
            </a:r>
            <a:r>
              <a:rPr lang="pt-PT" sz="2000" b="1" dirty="0" smtClean="0"/>
              <a:t>PARA A IDENTIFICAÇÃO DE OPORTUNIDADES E CONSTRANGIMENTOS NA CADEIA </a:t>
            </a:r>
            <a:r>
              <a:rPr lang="pt-PT" sz="2000" b="1" dirty="0"/>
              <a:t>DE </a:t>
            </a:r>
            <a:r>
              <a:rPr lang="pt-PT" sz="2000" b="1" dirty="0" smtClean="0"/>
              <a:t>VALOR DAS INDÚSTRIAS </a:t>
            </a:r>
            <a:r>
              <a:rPr lang="pt-PT" sz="2000" b="1" dirty="0"/>
              <a:t>ALIMENTAR E DE </a:t>
            </a:r>
            <a:r>
              <a:rPr lang="pt-PT" sz="2000" b="1" dirty="0" smtClean="0"/>
              <a:t>MOBILIÁRIO</a:t>
            </a:r>
            <a:endParaRPr lang="pt-PT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b="1" dirty="0"/>
              <a:t>Casos de Arroz, Citrinos e Equipamento </a:t>
            </a:r>
            <a:r>
              <a:rPr lang="pt-PT" b="1" dirty="0" smtClean="0"/>
              <a:t>Mobiliário</a:t>
            </a:r>
            <a:endParaRPr lang="en-US" dirty="0"/>
          </a:p>
        </p:txBody>
      </p:sp>
      <p:pic>
        <p:nvPicPr>
          <p:cNvPr id="5" name="Picture 4" descr="http://4.bp.blogspot.com/-gpevUqeztwk/Ty7EZJHj2NI/AAAAAAAAAz8/h_YlclqeaJA/s1600/Basmati-Rice-Pakistan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2750029" cy="23860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Picture 7" descr="https://encrypted-tbn3.gstatic.com/images?q=tbn:ANd9GcQFfn0OdY2HGr8dNwUxhgPPiF3eVLCNFEWxcBr9D7hSGtJDWJPRUaGICg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38600" y="5105400"/>
            <a:ext cx="1012393" cy="709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/>
          <a:lstStyle/>
          <a:p>
            <a:r>
              <a:rPr lang="pt-PT" dirty="0" smtClean="0"/>
              <a:t>Análise de Constrangimentos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86400"/>
          </a:xfrm>
        </p:spPr>
        <p:txBody>
          <a:bodyPr>
            <a:normAutofit fontScale="70000" lnSpcReduction="20000"/>
          </a:bodyPr>
          <a:lstStyle/>
          <a:p>
            <a:r>
              <a:rPr lang="pt-PT" sz="3400" dirty="0" smtClean="0"/>
              <a:t>O mercado de arroz de qualidade é dominado pela Tailândia, Vietname e EUA cujas produções vão ao encontro da procura dos países desenvolvidos</a:t>
            </a:r>
          </a:p>
          <a:p>
            <a:endParaRPr lang="pt-PT" sz="1400" dirty="0" smtClean="0"/>
          </a:p>
          <a:p>
            <a:r>
              <a:rPr lang="pt-PT" sz="3400" dirty="0" smtClean="0"/>
              <a:t>O mercado de arroz de baixa qualidade (quebrado em mais de 10%) é dominado por exportadores asiáticos que principalmente suprem necessidades de países em desenvolvimento</a:t>
            </a:r>
            <a:r>
              <a:rPr lang="pt-PT" dirty="0" smtClean="0"/>
              <a:t> </a:t>
            </a:r>
          </a:p>
          <a:p>
            <a:endParaRPr lang="pt-PT" sz="1400" dirty="0" smtClean="0"/>
          </a:p>
          <a:p>
            <a:r>
              <a:rPr lang="pt-PT" sz="3400" dirty="0" smtClean="0"/>
              <a:t>Índia é o maior fornecedor de arroz de baixa qualidade mas a Tailândia supera no fornecimento de arroz longo de baixa qualidade</a:t>
            </a:r>
            <a:endParaRPr lang="pt-PT" dirty="0" smtClean="0"/>
          </a:p>
          <a:p>
            <a:endParaRPr lang="pt-PT" sz="1400" dirty="0" smtClean="0"/>
          </a:p>
          <a:p>
            <a:r>
              <a:rPr lang="pt-PT" sz="3400" dirty="0" smtClean="0"/>
              <a:t>Neste cenário, a competitividade local parece substanciar-se no défice da oferta local estimado em mais de 300 mil </a:t>
            </a:r>
            <a:r>
              <a:rPr lang="pt-PT" sz="3400" dirty="0" err="1" smtClean="0"/>
              <a:t>ton</a:t>
            </a:r>
            <a:r>
              <a:rPr lang="pt-PT" dirty="0" smtClean="0"/>
              <a:t>.</a:t>
            </a:r>
          </a:p>
          <a:p>
            <a:endParaRPr lang="pt-PT" sz="1400" dirty="0" smtClean="0"/>
          </a:p>
          <a:p>
            <a:r>
              <a:rPr lang="pt-PT" sz="3400" dirty="0" smtClean="0"/>
              <a:t>Mas a procura de arroz importado deverá continuar a crescer na África Subsaariana 2.8 a 6.8 milhões de </a:t>
            </a:r>
            <a:r>
              <a:rPr lang="pt-PT" sz="3400" dirty="0" err="1" smtClean="0"/>
              <a:t>ton</a:t>
            </a:r>
            <a:r>
              <a:rPr lang="pt-PT" sz="3400" dirty="0" smtClean="0"/>
              <a:t>. entre 1990 e 2020 (i.e. taxa de 4.8), abrindo mais algum espaço para a produção nacional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pt-PT" dirty="0" smtClean="0"/>
              <a:t>Análise de Constrangimentos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10600" cy="5410200"/>
          </a:xfrm>
        </p:spPr>
        <p:txBody>
          <a:bodyPr>
            <a:normAutofit fontScale="70000" lnSpcReduction="20000"/>
          </a:bodyPr>
          <a:lstStyle/>
          <a:p>
            <a:r>
              <a:rPr lang="pt-PT" dirty="0" smtClean="0"/>
              <a:t>Existem cerca de 8 maior importadores de arroz, e os três do topo importam 84% do arroz maioritariamente do Paquistão, Vietname e Tailândia, maioritariamente de baixa qualidade</a:t>
            </a:r>
          </a:p>
          <a:p>
            <a:endParaRPr lang="pt-PT" sz="1600" dirty="0" smtClean="0"/>
          </a:p>
          <a:p>
            <a:r>
              <a:rPr lang="pt-PT" dirty="0" smtClean="0"/>
              <a:t>Tarifas na ordem de 7.5% não parecem deter importadores uma vez que os preços do mercado igualam preços de importação</a:t>
            </a:r>
          </a:p>
          <a:p>
            <a:endParaRPr lang="pt-PT" sz="1600" dirty="0" smtClean="0"/>
          </a:p>
          <a:p>
            <a:r>
              <a:rPr lang="pt-PT" dirty="0" smtClean="0"/>
              <a:t>Sendo os custos de produção em Moçambique quase iguais ao da Tailândia </a:t>
            </a:r>
            <a:r>
              <a:rPr lang="en-US" dirty="0" smtClean="0"/>
              <a:t>(</a:t>
            </a:r>
            <a:r>
              <a:rPr lang="pt-PT" dirty="0" smtClean="0"/>
              <a:t>US$398/</a:t>
            </a:r>
            <a:r>
              <a:rPr lang="pt-PT" dirty="0" err="1" smtClean="0"/>
              <a:t>ha</a:t>
            </a:r>
            <a:r>
              <a:rPr lang="pt-PT" dirty="0" smtClean="0"/>
              <a:t> </a:t>
            </a:r>
            <a:r>
              <a:rPr lang="pt-PT" dirty="0" err="1" smtClean="0"/>
              <a:t>vs</a:t>
            </a:r>
            <a:r>
              <a:rPr lang="pt-PT" dirty="0" smtClean="0"/>
              <a:t> US$372/</a:t>
            </a:r>
            <a:r>
              <a:rPr lang="pt-PT" dirty="0" err="1" smtClean="0"/>
              <a:t>ha</a:t>
            </a:r>
            <a:r>
              <a:rPr lang="en-US" dirty="0" smtClean="0"/>
              <a:t>)</a:t>
            </a:r>
            <a:r>
              <a:rPr lang="pt-PT" dirty="0" smtClean="0"/>
              <a:t> constrangimentos a montante são mais problemáticos do que questões de nível de produção</a:t>
            </a:r>
          </a:p>
          <a:p>
            <a:endParaRPr lang="pt-PT" sz="1400" dirty="0" smtClean="0"/>
          </a:p>
          <a:p>
            <a:r>
              <a:rPr lang="pt-PT" dirty="0" smtClean="0"/>
              <a:t>Em Moçambique quase não existem constrangimentos significativos de política que afectam a indústria do arroz mas o potencial de incremento de áreas cultivadas é criticamente afectada negativamente no médio prazo por:</a:t>
            </a:r>
          </a:p>
          <a:p>
            <a:pPr lvl="1"/>
            <a:r>
              <a:rPr lang="pt-PT" dirty="0" smtClean="0"/>
              <a:t>Acesso a </a:t>
            </a:r>
            <a:r>
              <a:rPr lang="pt-PT" dirty="0" err="1" smtClean="0"/>
              <a:t>insumos</a:t>
            </a:r>
            <a:endParaRPr lang="pt-PT" dirty="0" smtClean="0"/>
          </a:p>
          <a:p>
            <a:pPr lvl="1"/>
            <a:r>
              <a:rPr lang="pt-PT" dirty="0" smtClean="0"/>
              <a:t>Acesso ao crédito</a:t>
            </a:r>
          </a:p>
          <a:p>
            <a:pPr lvl="1"/>
            <a:r>
              <a:rPr lang="pt-PT" dirty="0" smtClean="0"/>
              <a:t>Mercados (infra-estruturas de transporte)</a:t>
            </a:r>
            <a:endParaRPr lang="pt-P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Análise de Constrangimentos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953000"/>
          </a:xfrm>
        </p:spPr>
        <p:txBody>
          <a:bodyPr>
            <a:normAutofit fontScale="70000" lnSpcReduction="20000"/>
          </a:bodyPr>
          <a:lstStyle/>
          <a:p>
            <a:r>
              <a:rPr lang="pt-PT" dirty="0" smtClean="0"/>
              <a:t>O custo de descasque em Moçambique é 3-6 vezes mais elevado do que na Tailândia (US$40-63/</a:t>
            </a:r>
            <a:r>
              <a:rPr lang="pt-PT" dirty="0" err="1" smtClean="0"/>
              <a:t>ton</a:t>
            </a:r>
            <a:r>
              <a:rPr lang="pt-PT" dirty="0" smtClean="0"/>
              <a:t> vs US$11-14/</a:t>
            </a:r>
            <a:r>
              <a:rPr lang="pt-PT" dirty="0" err="1" smtClean="0"/>
              <a:t>ton</a:t>
            </a:r>
            <a:r>
              <a:rPr lang="pt-PT" dirty="0" smtClean="0"/>
              <a:t> respectivamente)</a:t>
            </a:r>
          </a:p>
          <a:p>
            <a:endParaRPr lang="pt-PT" sz="1800" dirty="0" smtClean="0"/>
          </a:p>
          <a:p>
            <a:r>
              <a:rPr lang="pt-PT" dirty="0" smtClean="0"/>
              <a:t>Os indicadores de competitividade devem então incluir todos os custos ao longo da cadeia:</a:t>
            </a:r>
          </a:p>
          <a:p>
            <a:endParaRPr lang="pt-PT" sz="1500" dirty="0" smtClean="0"/>
          </a:p>
          <a:p>
            <a:pPr lvl="1"/>
            <a:r>
              <a:rPr lang="pt-PT" dirty="0" smtClean="0"/>
              <a:t>Custos de transporte</a:t>
            </a:r>
          </a:p>
          <a:p>
            <a:pPr lvl="1"/>
            <a:endParaRPr lang="pt-PT" sz="1300" dirty="0" smtClean="0"/>
          </a:p>
          <a:p>
            <a:pPr lvl="1"/>
            <a:r>
              <a:rPr lang="pt-PT" dirty="0" smtClean="0"/>
              <a:t>Proporção relativa de custos transaccionáveis e não transaccionáveis (grau de exposição à flutuações internacionais</a:t>
            </a:r>
          </a:p>
          <a:p>
            <a:pPr lvl="1"/>
            <a:endParaRPr lang="pt-PT" sz="1300" dirty="0" smtClean="0"/>
          </a:p>
          <a:p>
            <a:pPr lvl="1"/>
            <a:r>
              <a:rPr lang="pt-PT" dirty="0" smtClean="0"/>
              <a:t>Margens de lucro para cada actor na cadeia</a:t>
            </a:r>
          </a:p>
          <a:p>
            <a:pPr lvl="1"/>
            <a:endParaRPr lang="pt-PT" sz="1300" dirty="0" smtClean="0"/>
          </a:p>
          <a:p>
            <a:pPr lvl="1"/>
            <a:r>
              <a:rPr lang="pt-PT" dirty="0" smtClean="0"/>
              <a:t>Diferenças de qualidade entre produtos processados (dependendo do valor acrescentado e da tecnologia)</a:t>
            </a:r>
          </a:p>
          <a:p>
            <a:pPr lvl="1"/>
            <a:endParaRPr lang="pt-PT" sz="1100" dirty="0" smtClean="0"/>
          </a:p>
          <a:p>
            <a:pPr lvl="1"/>
            <a:r>
              <a:rPr lang="pt-PT" dirty="0" smtClean="0"/>
              <a:t>Factores de produção como produtividade, fertilidade, acesso à irrigação, entre outros).</a:t>
            </a:r>
            <a:endParaRPr lang="pt-P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Constrangimentos pós-colheita e de descasque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 fontScale="70000" lnSpcReduction="20000"/>
          </a:bodyPr>
          <a:lstStyle/>
          <a:p>
            <a:r>
              <a:rPr lang="pt-PT" dirty="0" smtClean="0"/>
              <a:t>Excepto nas novas unidades fabris, grande constrangimento tem sido a produção de arroz quebrado por uso de maquinaria obsoleta</a:t>
            </a:r>
          </a:p>
          <a:p>
            <a:endParaRPr lang="en-US" sz="1800" dirty="0" smtClean="0"/>
          </a:p>
          <a:p>
            <a:r>
              <a:rPr lang="pt-PT" dirty="0" smtClean="0"/>
              <a:t>Em </a:t>
            </a:r>
            <a:r>
              <a:rPr lang="pt-PT" dirty="0"/>
              <a:t>Moçambique </a:t>
            </a:r>
            <a:r>
              <a:rPr lang="pt-PT" dirty="0" smtClean="0"/>
              <a:t>a capacidade média de utilização das fábricas de processamento está abaixo dos 50% (devido a baixa produtividade dos pequenos agricultores fornecedores)</a:t>
            </a:r>
          </a:p>
          <a:p>
            <a:endParaRPr lang="pt-PT" sz="1800" dirty="0" smtClean="0"/>
          </a:p>
          <a:p>
            <a:r>
              <a:rPr lang="pt-PT" dirty="0" smtClean="0"/>
              <a:t>Custos de processamento são quase 5 vezes mais do que na Ásia (U$D54/</a:t>
            </a:r>
            <a:r>
              <a:rPr lang="pt-PT" dirty="0" err="1" smtClean="0"/>
              <a:t>ton</a:t>
            </a:r>
            <a:r>
              <a:rPr lang="pt-PT" dirty="0" smtClean="0"/>
              <a:t> contra U$D11/</a:t>
            </a:r>
            <a:r>
              <a:rPr lang="pt-PT" dirty="0" err="1" smtClean="0"/>
              <a:t>ton</a:t>
            </a:r>
            <a:r>
              <a:rPr lang="pt-PT" dirty="0" smtClean="0"/>
              <a:t>):</a:t>
            </a:r>
          </a:p>
          <a:p>
            <a:pPr lvl="1"/>
            <a:endParaRPr lang="pt-PT" sz="1300" dirty="0" smtClean="0"/>
          </a:p>
          <a:p>
            <a:pPr lvl="1"/>
            <a:r>
              <a:rPr lang="pt-PT" dirty="0" smtClean="0"/>
              <a:t>Custos de energia (muitas vezes </a:t>
            </a:r>
            <a:r>
              <a:rPr lang="pt-PT" dirty="0" err="1" smtClean="0"/>
              <a:t>disel</a:t>
            </a:r>
            <a:r>
              <a:rPr lang="pt-PT" dirty="0" smtClean="0"/>
              <a:t>) são mais elevados em Moçambique</a:t>
            </a:r>
          </a:p>
          <a:p>
            <a:pPr lvl="1"/>
            <a:endParaRPr lang="pt-PT" sz="1300" dirty="0" smtClean="0"/>
          </a:p>
          <a:p>
            <a:pPr lvl="1"/>
            <a:r>
              <a:rPr lang="pt-PT" dirty="0" smtClean="0"/>
              <a:t>Custos de mão-de-obra variam de US$23.81/</a:t>
            </a:r>
            <a:r>
              <a:rPr lang="pt-PT" dirty="0" err="1" smtClean="0"/>
              <a:t>ton</a:t>
            </a:r>
            <a:r>
              <a:rPr lang="pt-PT" dirty="0" smtClean="0"/>
              <a:t> para pequenas fábricas a US$5.13 nas médias e grandes fábricas relativamente a média de US$2.34 no sudoeste asiático.</a:t>
            </a:r>
          </a:p>
          <a:p>
            <a:endParaRPr lang="pt-PT" sz="1600" dirty="0" smtClean="0"/>
          </a:p>
          <a:p>
            <a:r>
              <a:rPr lang="pt-PT" dirty="0" smtClean="0"/>
              <a:t>Todos os outros custos de factor (embalagem e transporte, outros custos variáveis, e custos fixos) são mais altos nas fábricas moçambicanas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Custos de Transporte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PT" dirty="0" smtClean="0"/>
              <a:t>Custos de operações de transporte na indústria do arroz em Moçambique é consideravelmente maior do que no sudoeste asiático</a:t>
            </a:r>
          </a:p>
          <a:p>
            <a:endParaRPr lang="pt-PT" sz="1800" dirty="0" smtClean="0"/>
          </a:p>
          <a:p>
            <a:r>
              <a:rPr lang="pt-PT" dirty="0" smtClean="0"/>
              <a:t>De Beira a Maputo o custo ronda US$52/</a:t>
            </a:r>
            <a:r>
              <a:rPr lang="pt-PT" dirty="0" err="1" smtClean="0"/>
              <a:t>ton</a:t>
            </a:r>
            <a:r>
              <a:rPr lang="pt-PT" dirty="0" smtClean="0"/>
              <a:t>, quando a média no sudoeste asiático anda a volta de US$13/</a:t>
            </a:r>
            <a:r>
              <a:rPr lang="pt-PT" dirty="0" err="1" smtClean="0"/>
              <a:t>ton</a:t>
            </a:r>
            <a:r>
              <a:rPr lang="pt-PT" dirty="0" smtClean="0"/>
              <a:t>.</a:t>
            </a:r>
          </a:p>
          <a:p>
            <a:endParaRPr lang="pt-PT" sz="1600" dirty="0" smtClean="0"/>
          </a:p>
          <a:p>
            <a:r>
              <a:rPr lang="pt-PT" dirty="0" smtClean="0"/>
              <a:t>Taxas de </a:t>
            </a:r>
            <a:r>
              <a:rPr lang="pt-PT" dirty="0" err="1" smtClean="0"/>
              <a:t>km-ton</a:t>
            </a:r>
            <a:r>
              <a:rPr lang="pt-PT" dirty="0" smtClean="0"/>
              <a:t> estão em cerca de 18 vezes mais do que na Tailândia (cera de US$0.31/</a:t>
            </a:r>
            <a:r>
              <a:rPr lang="pt-PT" dirty="0" err="1" smtClean="0"/>
              <a:t>ton</a:t>
            </a:r>
            <a:r>
              <a:rPr lang="pt-PT" dirty="0" smtClean="0"/>
              <a:t> contra US$0.018/</a:t>
            </a:r>
            <a:r>
              <a:rPr lang="pt-PT" dirty="0" err="1" smtClean="0"/>
              <a:t>ton</a:t>
            </a:r>
            <a:r>
              <a:rPr lang="pt-PT" dirty="0" smtClean="0"/>
              <a:t>).</a:t>
            </a:r>
          </a:p>
          <a:p>
            <a:endParaRPr lang="pt-PT" sz="1600" dirty="0" smtClean="0"/>
          </a:p>
          <a:p>
            <a:r>
              <a:rPr lang="pt-PT" dirty="0" smtClean="0"/>
              <a:t>As taxas de transporte afectam igualmente os custos dos </a:t>
            </a:r>
            <a:r>
              <a:rPr lang="pt-PT" dirty="0" err="1" smtClean="0"/>
              <a:t>insumos</a:t>
            </a:r>
            <a:r>
              <a:rPr lang="pt-PT" dirty="0" smtClean="0"/>
              <a:t> de produção.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Margens de Comercialização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20000"/>
          </a:bodyPr>
          <a:lstStyle/>
          <a:p>
            <a:r>
              <a:rPr lang="pt-PT" dirty="0" smtClean="0"/>
              <a:t>Margens de comercialização para camponeses são mais baixa em Moçambique com média de cerca de 18% contra 34%</a:t>
            </a:r>
          </a:p>
          <a:p>
            <a:endParaRPr lang="pt-PT" sz="1400" dirty="0" smtClean="0"/>
          </a:p>
          <a:p>
            <a:pPr lvl="1"/>
            <a:r>
              <a:rPr lang="pt-PT" dirty="0" smtClean="0"/>
              <a:t>Fábricas e grossistas têm margens de cerca de 43% em Moçambique </a:t>
            </a:r>
            <a:r>
              <a:rPr lang="pt-PT" dirty="0" err="1" smtClean="0"/>
              <a:t>compardas</a:t>
            </a:r>
            <a:r>
              <a:rPr lang="pt-PT" dirty="0" smtClean="0"/>
              <a:t> com média de 65% noutros países</a:t>
            </a:r>
          </a:p>
          <a:p>
            <a:pPr lvl="1"/>
            <a:endParaRPr lang="pt-PT" sz="1400" dirty="0" smtClean="0"/>
          </a:p>
          <a:p>
            <a:pPr lvl="1"/>
            <a:r>
              <a:rPr lang="pt-PT" dirty="0" smtClean="0"/>
              <a:t>Mas margens de retalhistas estão em 15% em Moçambique </a:t>
            </a:r>
            <a:r>
              <a:rPr lang="pt-PT" dirty="0" err="1" smtClean="0"/>
              <a:t>comparedas</a:t>
            </a:r>
            <a:r>
              <a:rPr lang="pt-PT" dirty="0" smtClean="0"/>
              <a:t> com 4% noutros países</a:t>
            </a:r>
          </a:p>
          <a:p>
            <a:pPr lvl="1"/>
            <a:endParaRPr lang="pt-PT" sz="1300" dirty="0" smtClean="0"/>
          </a:p>
          <a:p>
            <a:r>
              <a:rPr lang="pt-PT" dirty="0" smtClean="0"/>
              <a:t>Para tornar competitiva a produção de arroz sob práticas recomendáveis, várias reduções de custo deverão ser levas a cabo</a:t>
            </a:r>
            <a:endParaRPr lang="pt-P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Preços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800600"/>
          </a:xfrm>
        </p:spPr>
        <p:txBody>
          <a:bodyPr>
            <a:normAutofit lnSpcReduction="10000"/>
          </a:bodyPr>
          <a:lstStyle/>
          <a:p>
            <a:r>
              <a:rPr lang="pt-PT" dirty="0" smtClean="0"/>
              <a:t>Arroz produzido sob práticas recomendáveis é mais competitivo que </a:t>
            </a:r>
            <a:r>
              <a:rPr lang="pt-PT" dirty="0" err="1" smtClean="0"/>
              <a:t>Jasmine</a:t>
            </a:r>
            <a:r>
              <a:rPr lang="pt-PT" dirty="0" smtClean="0"/>
              <a:t> mas é mais carro que arroz branco quebrado em 25%</a:t>
            </a:r>
          </a:p>
          <a:p>
            <a:endParaRPr lang="pt-PT" sz="1100" dirty="0" smtClean="0"/>
          </a:p>
          <a:p>
            <a:r>
              <a:rPr lang="pt-PT" dirty="0" smtClean="0"/>
              <a:t>Custos de pesticidas podem ser reduzidos </a:t>
            </a:r>
          </a:p>
          <a:p>
            <a:endParaRPr lang="pt-PT" sz="1100" dirty="0" smtClean="0"/>
          </a:p>
          <a:p>
            <a:r>
              <a:rPr lang="pt-PT" dirty="0" smtClean="0"/>
              <a:t>Custos de transporte tendem a reduzir através de investimentos mais abrangentes em infra-estruturas rurais (não necessariamente justificados para o benefício da indústria do arroz)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Alternativas de solução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5181600"/>
          </a:xfrm>
        </p:spPr>
        <p:txBody>
          <a:bodyPr>
            <a:normAutofit fontScale="85000" lnSpcReduction="20000"/>
          </a:bodyPr>
          <a:lstStyle/>
          <a:p>
            <a:r>
              <a:rPr lang="pt-PT" dirty="0" smtClean="0"/>
              <a:t>A maior parte do custos (75%) provêm de quatro principais fontes:</a:t>
            </a:r>
          </a:p>
          <a:p>
            <a:endParaRPr lang="pt-PT" sz="1100" dirty="0" smtClean="0"/>
          </a:p>
          <a:p>
            <a:pPr lvl="1"/>
            <a:r>
              <a:rPr lang="pt-PT" dirty="0" smtClean="0"/>
              <a:t>Mão-de-obra do campo (47.47%)</a:t>
            </a:r>
          </a:p>
          <a:p>
            <a:pPr lvl="1"/>
            <a:endParaRPr lang="pt-PT" sz="1400" dirty="0" smtClean="0"/>
          </a:p>
          <a:p>
            <a:pPr lvl="1"/>
            <a:r>
              <a:rPr lang="pt-PT" dirty="0" smtClean="0"/>
              <a:t>Material grossista não comercializável – maquinaria, embalagem, taxas e custos fixos – (9.09%)</a:t>
            </a:r>
          </a:p>
          <a:p>
            <a:pPr lvl="1"/>
            <a:endParaRPr lang="pt-PT" sz="1400" dirty="0" smtClean="0"/>
          </a:p>
          <a:p>
            <a:pPr lvl="1"/>
            <a:r>
              <a:rPr lang="pt-PT" dirty="0" smtClean="0"/>
              <a:t>Custos de transporte (12.05%)</a:t>
            </a:r>
          </a:p>
          <a:p>
            <a:pPr lvl="1"/>
            <a:endParaRPr lang="pt-PT" sz="1300" dirty="0" smtClean="0"/>
          </a:p>
          <a:p>
            <a:pPr lvl="1"/>
            <a:r>
              <a:rPr lang="pt-PT" dirty="0" smtClean="0"/>
              <a:t>Margens de lucro (6.22%)</a:t>
            </a:r>
          </a:p>
          <a:p>
            <a:pPr lvl="1"/>
            <a:endParaRPr lang="pt-PT" sz="1300" dirty="0" smtClean="0"/>
          </a:p>
          <a:p>
            <a:r>
              <a:rPr lang="pt-PT" dirty="0" smtClean="0"/>
              <a:t>Destes, o mais fácil de reduzir é a margem de lucro</a:t>
            </a:r>
          </a:p>
          <a:p>
            <a:endParaRPr lang="pt-PT" sz="1200" dirty="0" smtClean="0"/>
          </a:p>
          <a:p>
            <a:r>
              <a:rPr lang="pt-PT" dirty="0" smtClean="0"/>
              <a:t>Redução de custos de mão-de-obra iriam encarecer o custo da maquinaria, mas também têm implicações macroeconómicas indesejáveis</a:t>
            </a:r>
            <a:endParaRPr lang="pt-P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Autofit/>
          </a:bodyPr>
          <a:lstStyle/>
          <a:p>
            <a:r>
              <a:rPr lang="pt-PT" sz="3600" b="1" dirty="0" smtClean="0"/>
              <a:t>Potencialidades para Acréscimo de Valor na Cadeia do Arroz</a:t>
            </a:r>
            <a:endParaRPr lang="pt-PT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O arroz se consome descascado pelo que a Industria de Processamento pode ser uma grande aposta</a:t>
            </a:r>
          </a:p>
          <a:p>
            <a:r>
              <a:rPr lang="pt-PT" dirty="0" smtClean="0"/>
              <a:t>Outras potenciais industrias na cadeia são a:</a:t>
            </a:r>
          </a:p>
          <a:p>
            <a:pPr lvl="1"/>
            <a:r>
              <a:rPr lang="pt-PT" dirty="0" smtClean="0"/>
              <a:t>Moagem da farinha de arroz</a:t>
            </a:r>
          </a:p>
          <a:p>
            <a:pPr lvl="1"/>
            <a:r>
              <a:rPr lang="pt-PT" dirty="0" smtClean="0"/>
              <a:t>Produção de macarrão de arroz</a:t>
            </a:r>
          </a:p>
          <a:p>
            <a:pPr lvl="1"/>
            <a:r>
              <a:rPr lang="pt-PT" dirty="0" smtClean="0"/>
              <a:t>Produção de bolachas de arroz</a:t>
            </a:r>
          </a:p>
          <a:p>
            <a:pPr lvl="1"/>
            <a:r>
              <a:rPr lang="pt-PT" dirty="0" smtClean="0"/>
              <a:t>Produção de embalagem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b="1" dirty="0"/>
              <a:t>Potencialidades para Acréscimo de Valor na Cadeia do Arroz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5029200"/>
          </a:xfrm>
        </p:spPr>
        <p:txBody>
          <a:bodyPr>
            <a:normAutofit fontScale="85000" lnSpcReduction="20000"/>
          </a:bodyPr>
          <a:lstStyle/>
          <a:p>
            <a:r>
              <a:rPr lang="pt-PT" dirty="0" smtClean="0"/>
              <a:t>Investimento em máquina de triagem de diferentes qualidades de arroz, classificadores de cores e laboratórios de bioensaio pode assegurar produto de qualidade que satisfaz exigências de certos consumidores mas o valor acrescentado poderá não justificar o investimento:</a:t>
            </a:r>
            <a:r>
              <a:rPr lang="pt-BR" dirty="0" smtClean="0"/>
              <a:t> </a:t>
            </a:r>
            <a:r>
              <a:rPr lang="pt-PT" dirty="0" smtClean="0"/>
              <a:t>arroz é produto de primeira necessidade para a maioria</a:t>
            </a:r>
            <a:endParaRPr lang="pt-BR" dirty="0" smtClean="0"/>
          </a:p>
          <a:p>
            <a:endParaRPr lang="pt-PT" sz="1100" dirty="0" smtClean="0"/>
          </a:p>
          <a:p>
            <a:r>
              <a:rPr lang="pt-PT" dirty="0" smtClean="0"/>
              <a:t>Explorar nichos de mercados para o arroz aromático, actualmente produzido pelo sector familiar para autoconsumo (no sudoeste asiático ganha-se US$100 mais em cada tonelada de arroz aromático)</a:t>
            </a:r>
          </a:p>
          <a:p>
            <a:endParaRPr lang="pt-PT" sz="1200" dirty="0" smtClean="0"/>
          </a:p>
          <a:p>
            <a:pPr lvl="1"/>
            <a:r>
              <a:rPr lang="pt-PT" dirty="0" smtClean="0"/>
              <a:t>Seria preciso produção em maior escala, através da associação de produtores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07723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Estrutura da Apresentação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dirty="0" smtClean="0"/>
              <a:t>Objectivos e descrição do estudo</a:t>
            </a:r>
          </a:p>
          <a:p>
            <a:r>
              <a:rPr lang="pt-PT" dirty="0" smtClean="0"/>
              <a:t>Metodologia</a:t>
            </a:r>
          </a:p>
          <a:p>
            <a:r>
              <a:rPr lang="pt-PT" dirty="0" smtClean="0"/>
              <a:t>Estudos de Caso: (1) Arroz; (2) Citrinos (3) Mobiliário</a:t>
            </a:r>
          </a:p>
          <a:p>
            <a:pPr lvl="1"/>
            <a:r>
              <a:rPr lang="pt-PT" dirty="0" smtClean="0"/>
              <a:t>Introdução</a:t>
            </a:r>
          </a:p>
          <a:p>
            <a:pPr lvl="1"/>
            <a:r>
              <a:rPr lang="pt-PT" dirty="0" smtClean="0"/>
              <a:t>Constrangimentos</a:t>
            </a:r>
          </a:p>
          <a:p>
            <a:pPr lvl="1"/>
            <a:r>
              <a:rPr lang="pt-PT" dirty="0" smtClean="0"/>
              <a:t>Oportunidades</a:t>
            </a:r>
          </a:p>
          <a:p>
            <a:pPr lvl="1"/>
            <a:r>
              <a:rPr lang="pt-PT" strike="sngStrik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Analise preliminar das cadeias de valor</a:t>
            </a:r>
          </a:p>
          <a:p>
            <a:r>
              <a:rPr lang="pt-PT" dirty="0" smtClean="0"/>
              <a:t>Limitações do estudo</a:t>
            </a:r>
          </a:p>
          <a:p>
            <a:r>
              <a:rPr lang="pt-PT" dirty="0" smtClean="0"/>
              <a:t>Passos seguintes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b="1" dirty="0"/>
              <a:t>Potencialidades para Acréscimo de Valor na Cadeia do Arroz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Redução de custos ao longo da cadeia poderá não ser difícil</a:t>
            </a:r>
          </a:p>
          <a:p>
            <a:endParaRPr lang="pt-PT" sz="1400" dirty="0" smtClean="0"/>
          </a:p>
          <a:p>
            <a:r>
              <a:rPr lang="pt-PT" dirty="0" smtClean="0"/>
              <a:t>Enfoque deve ser no incremento da receita, que pode ser conseguido pela aposta nos produtos que acrescentam valor (diversificação para al</a:t>
            </a:r>
            <a:r>
              <a:rPr lang="pt-PT" dirty="0"/>
              <a:t>é</a:t>
            </a:r>
            <a:r>
              <a:rPr lang="pt-PT" dirty="0" smtClean="0"/>
              <a:t>m do arroz consumido como alimento de primeira necessidade)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3405177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pt-PT" b="1" dirty="0" smtClean="0"/>
              <a:t>Resumo da Analise da Cadeia de Valor</a:t>
            </a:r>
            <a:endParaRPr lang="pt-PT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334000"/>
          </a:xfrm>
        </p:spPr>
        <p:txBody>
          <a:bodyPr>
            <a:normAutofit fontScale="85000" lnSpcReduction="20000"/>
          </a:bodyPr>
          <a:lstStyle/>
          <a:p>
            <a:r>
              <a:rPr lang="pt-PT" dirty="0" smtClean="0"/>
              <a:t>Insumo</a:t>
            </a:r>
          </a:p>
          <a:p>
            <a:pPr lvl="1"/>
            <a:r>
              <a:rPr lang="pt-PT" dirty="0" smtClean="0"/>
              <a:t>Custo elevado de insumos e falta de credito</a:t>
            </a:r>
          </a:p>
          <a:p>
            <a:r>
              <a:rPr lang="pt-PT" dirty="0" smtClean="0"/>
              <a:t>Produção</a:t>
            </a:r>
          </a:p>
          <a:p>
            <a:pPr lvl="1"/>
            <a:r>
              <a:rPr lang="pt-PT" dirty="0" smtClean="0"/>
              <a:t>Falta de equipamento para manejo de terra e de agua</a:t>
            </a:r>
          </a:p>
          <a:p>
            <a:pPr lvl="1"/>
            <a:r>
              <a:rPr lang="pt-PT" dirty="0" smtClean="0"/>
              <a:t>Operações manuais por falta de equipamento e de crédito</a:t>
            </a:r>
          </a:p>
          <a:p>
            <a:r>
              <a:rPr lang="pt-PT" dirty="0" smtClean="0"/>
              <a:t>Colheita &amp; Pós-colheita</a:t>
            </a:r>
          </a:p>
          <a:p>
            <a:pPr lvl="1"/>
            <a:r>
              <a:rPr lang="pt-PT" dirty="0" smtClean="0"/>
              <a:t>Colheita manual; falta de secadores; elevadas perdas (40%)</a:t>
            </a:r>
          </a:p>
          <a:p>
            <a:r>
              <a:rPr lang="pt-PT" dirty="0" smtClean="0"/>
              <a:t>Processamento</a:t>
            </a:r>
          </a:p>
          <a:p>
            <a:pPr lvl="1"/>
            <a:r>
              <a:rPr lang="pt-PT" dirty="0" smtClean="0"/>
              <a:t>Ainda há processamento manual; preço baixo de venda; dificuldades de compra a muitos pequenos produtores; mistura de </a:t>
            </a:r>
            <a:r>
              <a:rPr lang="pt-PT" dirty="0"/>
              <a:t>tamanhos </a:t>
            </a:r>
            <a:r>
              <a:rPr lang="pt-PT" dirty="0" smtClean="0"/>
              <a:t>e variedades;</a:t>
            </a:r>
          </a:p>
          <a:p>
            <a:r>
              <a:rPr lang="pt-PT" dirty="0" smtClean="0"/>
              <a:t>Distribuição </a:t>
            </a:r>
          </a:p>
          <a:p>
            <a:pPr lvl="1"/>
            <a:r>
              <a:rPr lang="pt-PT" dirty="0" smtClean="0"/>
              <a:t>Muito arroz importado e pouco arroz nacional a preço competitivo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2402013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b="1" dirty="0"/>
              <a:t>Novas Iniciativas e Tendências de Investimento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800600"/>
          </a:xfrm>
        </p:spPr>
        <p:txBody>
          <a:bodyPr>
            <a:normAutofit fontScale="77500" lnSpcReduction="20000"/>
          </a:bodyPr>
          <a:lstStyle/>
          <a:p>
            <a:r>
              <a:rPr lang="pt-PT" dirty="0" smtClean="0"/>
              <a:t>Programas </a:t>
            </a:r>
            <a:r>
              <a:rPr lang="pt-PT" dirty="0"/>
              <a:t>e projectos de apoio ao </a:t>
            </a:r>
            <a:r>
              <a:rPr lang="pt-PT" dirty="0" smtClean="0"/>
              <a:t>agro negócio </a:t>
            </a:r>
            <a:r>
              <a:rPr lang="pt-PT" dirty="0"/>
              <a:t>do </a:t>
            </a:r>
            <a:r>
              <a:rPr lang="pt-PT" dirty="0" smtClean="0"/>
              <a:t>CEPAGRI (linha de crédito para </a:t>
            </a:r>
            <a:r>
              <a:rPr lang="pt-PT" dirty="0" err="1" smtClean="0"/>
              <a:t>Chókwe</a:t>
            </a:r>
            <a:r>
              <a:rPr lang="pt-PT" dirty="0" smtClean="0"/>
              <a:t>)</a:t>
            </a:r>
          </a:p>
          <a:p>
            <a:endParaRPr lang="pt-PT" sz="1600" dirty="0" smtClean="0"/>
          </a:p>
          <a:p>
            <a:r>
              <a:rPr lang="pt-PT" dirty="0" smtClean="0"/>
              <a:t>Programas </a:t>
            </a:r>
            <a:r>
              <a:rPr lang="pt-PT" dirty="0"/>
              <a:t>de pesquisa conjunta no âmbito dos Centros Regionais de Liderança e Investigação </a:t>
            </a:r>
            <a:r>
              <a:rPr lang="pt-PT" dirty="0" smtClean="0"/>
              <a:t>(</a:t>
            </a:r>
            <a:r>
              <a:rPr lang="pt-PT" dirty="0" err="1" smtClean="0"/>
              <a:t>CdL</a:t>
            </a:r>
            <a:r>
              <a:rPr lang="pt-PT" dirty="0"/>
              <a:t>) na </a:t>
            </a:r>
            <a:r>
              <a:rPr lang="pt-PT" dirty="0" smtClean="0"/>
              <a:t>(</a:t>
            </a:r>
            <a:r>
              <a:rPr lang="pt-PT" dirty="0"/>
              <a:t>SADC</a:t>
            </a:r>
            <a:r>
              <a:rPr lang="pt-PT" dirty="0" smtClean="0"/>
              <a:t>)</a:t>
            </a:r>
          </a:p>
          <a:p>
            <a:endParaRPr lang="af-ZA" sz="1900" dirty="0" smtClean="0"/>
          </a:p>
          <a:p>
            <a:r>
              <a:rPr lang="af-ZA" dirty="0" smtClean="0"/>
              <a:t>Processamento na </a:t>
            </a:r>
            <a:r>
              <a:rPr lang="af-ZA" dirty="0"/>
              <a:t>Zambézia </a:t>
            </a:r>
            <a:r>
              <a:rPr lang="af-ZA" dirty="0" smtClean="0"/>
              <a:t>de </a:t>
            </a:r>
            <a:r>
              <a:rPr lang="af-ZA" dirty="0"/>
              <a:t>cerca de 45,000 tons de </a:t>
            </a:r>
            <a:r>
              <a:rPr lang="af-ZA" dirty="0" smtClean="0"/>
              <a:t>arroz (em 2013</a:t>
            </a:r>
            <a:r>
              <a:rPr lang="en-US" dirty="0" smtClean="0"/>
              <a:t>)</a:t>
            </a:r>
          </a:p>
          <a:p>
            <a:endParaRPr lang="pt-PT" sz="1400" dirty="0" smtClean="0"/>
          </a:p>
          <a:p>
            <a:r>
              <a:rPr lang="pt-PT" dirty="0" smtClean="0"/>
              <a:t>Projecto “</a:t>
            </a:r>
            <a:r>
              <a:rPr lang="pt-PT" dirty="0" err="1" smtClean="0"/>
              <a:t>Bela-Vista</a:t>
            </a:r>
            <a:r>
              <a:rPr lang="pt-PT" dirty="0" smtClean="0"/>
              <a:t> Rice” com capacidade </a:t>
            </a:r>
            <a:r>
              <a:rPr lang="pt-PT" dirty="0"/>
              <a:t>para produzir 40 mil </a:t>
            </a:r>
            <a:r>
              <a:rPr lang="pt-PT" dirty="0" err="1" smtClean="0"/>
              <a:t>ton</a:t>
            </a:r>
            <a:r>
              <a:rPr lang="pt-PT" dirty="0" smtClean="0"/>
              <a:t>/ano de arroz limpo</a:t>
            </a:r>
          </a:p>
          <a:p>
            <a:endParaRPr lang="pt-PT" sz="1400" dirty="0" smtClean="0"/>
          </a:p>
          <a:p>
            <a:r>
              <a:rPr lang="pt-PT" dirty="0" smtClean="0"/>
              <a:t>Projecto </a:t>
            </a:r>
            <a:r>
              <a:rPr lang="pt-PT" dirty="0" err="1" smtClean="0"/>
              <a:t>Wanbao</a:t>
            </a:r>
            <a:r>
              <a:rPr lang="pt-PT" dirty="0" smtClean="0"/>
              <a:t> </a:t>
            </a:r>
            <a:r>
              <a:rPr lang="pt-PT" dirty="0" err="1" smtClean="0"/>
              <a:t>Agriculture</a:t>
            </a:r>
            <a:r>
              <a:rPr lang="pt-PT" dirty="0" smtClean="0"/>
              <a:t> </a:t>
            </a:r>
            <a:r>
              <a:rPr lang="pt-PT" dirty="0"/>
              <a:t>For </a:t>
            </a:r>
            <a:r>
              <a:rPr lang="pt-PT" dirty="0" err="1" smtClean="0"/>
              <a:t>Development</a:t>
            </a:r>
            <a:r>
              <a:rPr lang="pt-PT" dirty="0" smtClean="0"/>
              <a:t> que </a:t>
            </a:r>
            <a:r>
              <a:rPr lang="pt-PT" dirty="0"/>
              <a:t>explora uma área de cerca de 20 mil </a:t>
            </a:r>
            <a:r>
              <a:rPr lang="pt-PT" dirty="0" smtClean="0"/>
              <a:t>há no Baixo </a:t>
            </a:r>
            <a:r>
              <a:rPr lang="pt-PT" dirty="0" err="1" smtClean="0"/>
              <a:t>Limpopo</a:t>
            </a:r>
            <a:r>
              <a:rPr lang="pt-PT" dirty="0" smtClean="0"/>
              <a:t>, num </a:t>
            </a:r>
            <a:r>
              <a:rPr lang="pt-PT" dirty="0"/>
              <a:t>investimento </a:t>
            </a:r>
            <a:r>
              <a:rPr lang="pt-PT" dirty="0" smtClean="0"/>
              <a:t>de USD250 milhões (para produção processamento de </a:t>
            </a:r>
            <a:r>
              <a:rPr lang="pt-PT" dirty="0"/>
              <a:t>diferentes variedades de </a:t>
            </a:r>
            <a:r>
              <a:rPr lang="pt-PT" dirty="0" smtClean="0"/>
              <a:t>arroz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pt-PT" sz="3600" b="1" dirty="0" smtClean="0"/>
              <a:t>Novas Iniciativas e Tendências de Investimento</a:t>
            </a:r>
            <a:endParaRPr lang="pt-PT" sz="36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371600"/>
            <a:ext cx="6172200" cy="5270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Passos Seguintes</a:t>
            </a:r>
            <a:endParaRPr lang="pt-PT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dirty="0" smtClean="0"/>
              <a:t>Os autores </a:t>
            </a:r>
            <a:r>
              <a:rPr lang="pt-PT" dirty="0"/>
              <a:t>ao longo da cadeia de valor do arroz </a:t>
            </a:r>
            <a:r>
              <a:rPr lang="pt-PT" dirty="0" smtClean="0"/>
              <a:t>podem </a:t>
            </a:r>
            <a:r>
              <a:rPr lang="pt-PT" dirty="0"/>
              <a:t>ser assistida para </a:t>
            </a:r>
            <a:r>
              <a:rPr lang="pt-PT" dirty="0" smtClean="0"/>
              <a:t>gerir </a:t>
            </a:r>
            <a:r>
              <a:rPr lang="pt-PT" dirty="0"/>
              <a:t>suas </a:t>
            </a:r>
            <a:r>
              <a:rPr lang="pt-PT" dirty="0" smtClean="0"/>
              <a:t>actividades </a:t>
            </a:r>
            <a:r>
              <a:rPr lang="pt-PT" dirty="0"/>
              <a:t>com maior eficiência através de um melhor acesso ao financiamento</a:t>
            </a:r>
            <a:r>
              <a:rPr lang="pt-PT" dirty="0" smtClean="0"/>
              <a:t>.</a:t>
            </a:r>
          </a:p>
          <a:p>
            <a:endParaRPr lang="af-ZA" sz="1400" dirty="0"/>
          </a:p>
          <a:p>
            <a:r>
              <a:rPr lang="pt-PT" dirty="0" smtClean="0"/>
              <a:t>Melhoria </a:t>
            </a:r>
            <a:r>
              <a:rPr lang="pt-PT" dirty="0"/>
              <a:t>do acesso ao crédito </a:t>
            </a:r>
            <a:r>
              <a:rPr lang="pt-PT" dirty="0" smtClean="0"/>
              <a:t>para </a:t>
            </a:r>
            <a:r>
              <a:rPr lang="pt-PT" dirty="0"/>
              <a:t>agricultores </a:t>
            </a:r>
            <a:r>
              <a:rPr lang="pt-PT" dirty="0" smtClean="0"/>
              <a:t>pode aumentar </a:t>
            </a:r>
            <a:r>
              <a:rPr lang="pt-PT" dirty="0"/>
              <a:t>seu acesso à irrigação e outros insumos. </a:t>
            </a:r>
            <a:endParaRPr lang="pt-PT" dirty="0" smtClean="0"/>
          </a:p>
          <a:p>
            <a:endParaRPr lang="pt-PT" sz="1300" dirty="0" smtClean="0"/>
          </a:p>
          <a:p>
            <a:r>
              <a:rPr lang="pt-PT" dirty="0" smtClean="0"/>
              <a:t>Crédito </a:t>
            </a:r>
            <a:r>
              <a:rPr lang="pt-PT" dirty="0"/>
              <a:t>também será necessária para os comerciantes e transportadores </a:t>
            </a:r>
            <a:r>
              <a:rPr lang="pt-PT" dirty="0" smtClean="0"/>
              <a:t>para </a:t>
            </a:r>
            <a:r>
              <a:rPr lang="pt-PT" dirty="0"/>
              <a:t>melhor </a:t>
            </a:r>
            <a:r>
              <a:rPr lang="pt-PT" dirty="0" smtClean="0"/>
              <a:t> </a:t>
            </a:r>
            <a:r>
              <a:rPr lang="pt-PT" dirty="0"/>
              <a:t>movimento </a:t>
            </a:r>
            <a:r>
              <a:rPr lang="pt-PT" dirty="0" smtClean="0"/>
              <a:t>do arroz para o mercado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0570927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/>
              <a:t>Passos Seguintes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525963"/>
          </a:xfrm>
        </p:spPr>
        <p:txBody>
          <a:bodyPr>
            <a:normAutofit fontScale="85000" lnSpcReduction="10000"/>
          </a:bodyPr>
          <a:lstStyle/>
          <a:p>
            <a:r>
              <a:rPr lang="pt-PT" dirty="0"/>
              <a:t>Crédito será particularmente necessário para iniciar e apoiar os esforços para melhorar a qualidade do arroz, outro </a:t>
            </a:r>
            <a:r>
              <a:rPr lang="pt-PT" dirty="0" smtClean="0"/>
              <a:t>constrangimento de </a:t>
            </a:r>
            <a:r>
              <a:rPr lang="pt-PT" dirty="0"/>
              <a:t>longo prazo </a:t>
            </a:r>
            <a:r>
              <a:rPr lang="pt-PT" dirty="0" smtClean="0"/>
              <a:t>(e.g. menos arroz quebrado, mais arroz aromático)</a:t>
            </a:r>
          </a:p>
          <a:p>
            <a:endParaRPr lang="pt-PT" sz="1200" dirty="0" smtClean="0"/>
          </a:p>
          <a:p>
            <a:r>
              <a:rPr lang="pt-PT" dirty="0" smtClean="0"/>
              <a:t>Acesso ao credito vai </a:t>
            </a:r>
            <a:r>
              <a:rPr lang="pt-PT" dirty="0"/>
              <a:t>permitir que os agricultores </a:t>
            </a:r>
            <a:r>
              <a:rPr lang="pt-PT" dirty="0" smtClean="0"/>
              <a:t>tenham acesso a sementes </a:t>
            </a:r>
            <a:r>
              <a:rPr lang="pt-PT" dirty="0"/>
              <a:t>melhoradas, que irá resultar em arroz que amadurece e seca </a:t>
            </a:r>
            <a:r>
              <a:rPr lang="pt-PT" dirty="0" smtClean="0"/>
              <a:t>uniformemente</a:t>
            </a:r>
          </a:p>
          <a:p>
            <a:endParaRPr lang="pt-PT" sz="1200" dirty="0" smtClean="0"/>
          </a:p>
          <a:p>
            <a:r>
              <a:rPr lang="pt-PT" dirty="0" smtClean="0"/>
              <a:t>Melhoria </a:t>
            </a:r>
            <a:r>
              <a:rPr lang="pt-PT" dirty="0"/>
              <a:t>do acesso ao crédito permitirá que </a:t>
            </a:r>
            <a:r>
              <a:rPr lang="pt-PT" dirty="0" smtClean="0"/>
              <a:t>máquinas </a:t>
            </a:r>
            <a:r>
              <a:rPr lang="pt-PT" dirty="0"/>
              <a:t>operacionais </a:t>
            </a:r>
            <a:r>
              <a:rPr lang="pt-PT" dirty="0" smtClean="0"/>
              <a:t>(e.g. debulhadoras) que garantem produto final de qualidade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5562594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pt-PT" b="1" dirty="0"/>
              <a:t>Passos Seguintes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5181600"/>
          </a:xfrm>
        </p:spPr>
        <p:txBody>
          <a:bodyPr>
            <a:normAutofit fontScale="92500" lnSpcReduction="10000"/>
          </a:bodyPr>
          <a:lstStyle/>
          <a:p>
            <a:r>
              <a:rPr lang="pt-PT" dirty="0" smtClean="0"/>
              <a:t>Acesso ao </a:t>
            </a:r>
            <a:r>
              <a:rPr lang="pt-PT" dirty="0"/>
              <a:t>crédito também </a:t>
            </a:r>
            <a:r>
              <a:rPr lang="pt-PT" dirty="0" smtClean="0"/>
              <a:t>beneficiara comerciantes </a:t>
            </a:r>
            <a:r>
              <a:rPr lang="pt-PT" dirty="0"/>
              <a:t>e transportadores </a:t>
            </a:r>
            <a:r>
              <a:rPr lang="pt-PT" dirty="0" smtClean="0"/>
              <a:t>para </a:t>
            </a:r>
            <a:r>
              <a:rPr lang="pt-PT" dirty="0"/>
              <a:t>evitar perdas de qualidade e </a:t>
            </a:r>
            <a:r>
              <a:rPr lang="pt-PT" dirty="0" smtClean="0"/>
              <a:t>quantidade </a:t>
            </a:r>
            <a:r>
              <a:rPr lang="pt-PT" dirty="0"/>
              <a:t>durante o armazenamento e </a:t>
            </a:r>
            <a:r>
              <a:rPr lang="pt-PT" dirty="0" smtClean="0"/>
              <a:t>transporte</a:t>
            </a:r>
          </a:p>
          <a:p>
            <a:endParaRPr lang="pt-PT" sz="1200" dirty="0" smtClean="0"/>
          </a:p>
          <a:p>
            <a:r>
              <a:rPr lang="pt-PT" dirty="0" smtClean="0"/>
              <a:t>Acesso </a:t>
            </a:r>
            <a:r>
              <a:rPr lang="pt-PT" dirty="0"/>
              <a:t>ao </a:t>
            </a:r>
            <a:r>
              <a:rPr lang="pt-PT" dirty="0" smtClean="0"/>
              <a:t>crédito será </a:t>
            </a:r>
            <a:r>
              <a:rPr lang="pt-PT" dirty="0"/>
              <a:t>necessária </a:t>
            </a:r>
            <a:r>
              <a:rPr lang="pt-PT" dirty="0" smtClean="0"/>
              <a:t>para garantir assistência técnica aos produtores</a:t>
            </a:r>
          </a:p>
          <a:p>
            <a:r>
              <a:rPr lang="pt-PT" dirty="0" smtClean="0"/>
              <a:t>Publicidade </a:t>
            </a:r>
            <a:r>
              <a:rPr lang="pt-PT" dirty="0"/>
              <a:t>que </a:t>
            </a:r>
            <a:r>
              <a:rPr lang="pt-PT" dirty="0" smtClean="0"/>
              <a:t>enfatiza o </a:t>
            </a:r>
            <a:r>
              <a:rPr lang="pt-PT" dirty="0"/>
              <a:t>valor e </a:t>
            </a:r>
            <a:r>
              <a:rPr lang="pt-PT" dirty="0" smtClean="0"/>
              <a:t>a boa </a:t>
            </a:r>
            <a:r>
              <a:rPr lang="pt-PT" dirty="0"/>
              <a:t>qualidades do arroz nacional, e </a:t>
            </a:r>
            <a:r>
              <a:rPr lang="pt-PT" dirty="0" smtClean="0"/>
              <a:t>esforços </a:t>
            </a:r>
            <a:r>
              <a:rPr lang="pt-PT" dirty="0"/>
              <a:t>para criar produtos </a:t>
            </a:r>
            <a:r>
              <a:rPr lang="pt-PT" dirty="0" smtClean="0"/>
              <a:t>a partir do </a:t>
            </a:r>
            <a:r>
              <a:rPr lang="pt-PT" dirty="0"/>
              <a:t>arroz </a:t>
            </a:r>
            <a:r>
              <a:rPr lang="pt-PT" dirty="0" smtClean="0"/>
              <a:t>doméstico têm provável </a:t>
            </a:r>
            <a:r>
              <a:rPr lang="pt-PT" dirty="0"/>
              <a:t>impacto </a:t>
            </a:r>
            <a:r>
              <a:rPr lang="pt-PT" dirty="0" smtClean="0"/>
              <a:t>positivo muito </a:t>
            </a:r>
            <a:r>
              <a:rPr lang="pt-PT" dirty="0"/>
              <a:t>grande, </a:t>
            </a:r>
            <a:r>
              <a:rPr lang="pt-PT" dirty="0" smtClean="0"/>
              <a:t>sobretudo no norte e centro onde a preferência pelo arroz local </a:t>
            </a:r>
            <a:r>
              <a:rPr lang="pt-PT" dirty="0"/>
              <a:t>é</a:t>
            </a:r>
            <a:r>
              <a:rPr lang="pt-PT" dirty="0" smtClean="0"/>
              <a:t> significativa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7993455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P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Caso 2: Citrin</a:t>
            </a:r>
            <a:r>
              <a:rPr lang="pt-PT" b="1" dirty="0" smtClean="0"/>
              <a:t>os</a:t>
            </a:r>
            <a:endParaRPr lang="pt-PT" b="1" dirty="0"/>
          </a:p>
        </p:txBody>
      </p:sp>
      <p:pic>
        <p:nvPicPr>
          <p:cNvPr id="4" name="Picture 3" descr="http://4.bp.blogspot.com/-EKVIotjQlDI/TwtVpgZpy1I/AAAAAAAAD_Y/vJhrVNJJmVA/s1600/1-1232147469qp3q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0"/>
            <a:ext cx="2895600" cy="152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0000" endA="300" endPos="55000" dir="5400000" sy="-100000" algn="bl" rotWithShape="0"/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953000"/>
          </a:xfrm>
        </p:spPr>
        <p:txBody>
          <a:bodyPr>
            <a:normAutofit fontScale="92500" lnSpcReduction="20000"/>
          </a:bodyPr>
          <a:lstStyle/>
          <a:p>
            <a:r>
              <a:rPr lang="pt-PT" dirty="0"/>
              <a:t>Moçambique produz 1,2 milhão de toneladas de fruta diversa e exporta somente 29 mil toneladas do mesmo produto e 95% daquelas exportações são de banana, seguidas de citrinos, manga e </a:t>
            </a:r>
            <a:r>
              <a:rPr lang="pt-PT" dirty="0" err="1" smtClean="0"/>
              <a:t>litchi</a:t>
            </a:r>
            <a:endParaRPr lang="pt-PT" dirty="0" smtClean="0"/>
          </a:p>
          <a:p>
            <a:endParaRPr lang="pt-PT" sz="1100" dirty="0" smtClean="0"/>
          </a:p>
          <a:p>
            <a:r>
              <a:rPr lang="pt-PT" dirty="0" smtClean="0"/>
              <a:t>No </a:t>
            </a:r>
            <a:r>
              <a:rPr lang="pt-PT" dirty="0"/>
              <a:t>global, a produção de frutas garante emprego a 3,560 assalariados e sustento de perto de 1,600 famílias </a:t>
            </a:r>
            <a:r>
              <a:rPr lang="pt-PT" dirty="0" smtClean="0"/>
              <a:t>moçambicanas</a:t>
            </a:r>
          </a:p>
          <a:p>
            <a:endParaRPr lang="pt-PT" sz="1100" dirty="0" smtClean="0"/>
          </a:p>
          <a:p>
            <a:r>
              <a:rPr lang="pt-PT" dirty="0" smtClean="0"/>
              <a:t>O </a:t>
            </a:r>
            <a:r>
              <a:rPr lang="pt-PT" dirty="0"/>
              <a:t>rendimento médio per capita de produtores de frutas e hortícolas </a:t>
            </a:r>
            <a:r>
              <a:rPr lang="pt-PT" dirty="0" smtClean="0"/>
              <a:t>varia </a:t>
            </a:r>
            <a:r>
              <a:rPr lang="pt-PT" dirty="0"/>
              <a:t>entre US$5.5 a US$6.9, entre o primeiro e o terceiro </a:t>
            </a:r>
            <a:r>
              <a:rPr lang="pt-PT" dirty="0" err="1" smtClean="0"/>
              <a:t>tercil</a:t>
            </a:r>
            <a:r>
              <a:rPr lang="pt-PT" dirty="0" smtClean="0"/>
              <a:t> </a:t>
            </a:r>
            <a:r>
              <a:rPr lang="pt-PT" dirty="0"/>
              <a:t>de rendimento per capita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8395000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Espécies em Moçambique</a:t>
            </a:r>
            <a:endParaRPr lang="pt-PT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724400"/>
          </a:xfrm>
        </p:spPr>
        <p:txBody>
          <a:bodyPr>
            <a:normAutofit/>
          </a:bodyPr>
          <a:lstStyle/>
          <a:p>
            <a:r>
              <a:rPr lang="af-ZA" dirty="0"/>
              <a:t>As principais espécies do pomar de citrinos em Moçambique são a laranjeira, a tangerineira e o </a:t>
            </a:r>
            <a:r>
              <a:rPr lang="af-ZA" dirty="0" smtClean="0"/>
              <a:t>limoeiro</a:t>
            </a:r>
            <a:endParaRPr lang="af-ZA" dirty="0"/>
          </a:p>
          <a:p>
            <a:endParaRPr lang="af-ZA" sz="1200" dirty="0" smtClean="0"/>
          </a:p>
          <a:p>
            <a:r>
              <a:rPr lang="af-ZA" dirty="0" smtClean="0"/>
              <a:t>A qualidade da toranja Moçambicana e das melhores  muldialmente devido a condicoes climaticas</a:t>
            </a:r>
          </a:p>
          <a:p>
            <a:endParaRPr lang="af-ZA" sz="1300" dirty="0" smtClean="0"/>
          </a:p>
          <a:p>
            <a:r>
              <a:rPr lang="af-ZA" dirty="0" smtClean="0"/>
              <a:t>As </a:t>
            </a:r>
            <a:r>
              <a:rPr lang="af-ZA" dirty="0"/>
              <a:t>províncias de </a:t>
            </a:r>
            <a:r>
              <a:rPr lang="af-ZA" dirty="0" smtClean="0"/>
              <a:t>Manica, Maputo </a:t>
            </a:r>
            <a:r>
              <a:rPr lang="af-ZA" dirty="0"/>
              <a:t>e </a:t>
            </a:r>
            <a:r>
              <a:rPr lang="af-ZA" dirty="0" smtClean="0"/>
              <a:t>Inhambane </a:t>
            </a:r>
            <a:r>
              <a:rPr lang="af-ZA" dirty="0"/>
              <a:t>são as que apresentam maiores potencialidades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570642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Contribuição na Culturas de Rendimento</a:t>
            </a:r>
            <a:endParaRPr lang="pt-P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5796926"/>
              </p:ext>
            </p:extLst>
          </p:nvPr>
        </p:nvGraphicFramePr>
        <p:xfrm>
          <a:off x="152400" y="1676400"/>
          <a:ext cx="8610601" cy="46189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49523"/>
                <a:gridCol w="3981542"/>
                <a:gridCol w="1279536"/>
              </a:tblGrid>
              <a:tr h="443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800" noProof="0" dirty="0" smtClean="0">
                          <a:effectLst/>
                        </a:rPr>
                        <a:t>Cultura</a:t>
                      </a:r>
                      <a:endParaRPr lang="pt-PT" sz="2800" noProof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Produção</a:t>
                      </a:r>
                      <a:r>
                        <a:rPr lang="en-US" sz="2800" dirty="0">
                          <a:effectLst/>
                        </a:rPr>
                        <a:t> (</a:t>
                      </a:r>
                      <a:r>
                        <a:rPr lang="en-US" sz="2800" dirty="0" err="1">
                          <a:effectLst/>
                        </a:rPr>
                        <a:t>em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toneladas</a:t>
                      </a:r>
                      <a:r>
                        <a:rPr lang="en-US" sz="2800" dirty="0">
                          <a:effectLst/>
                        </a:rPr>
                        <a:t>)</a:t>
                      </a:r>
                      <a:endParaRPr lang="af-ZA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%</a:t>
                      </a:r>
                      <a:endParaRPr lang="af-ZA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24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800" noProof="0" dirty="0" smtClean="0">
                          <a:effectLst/>
                        </a:rPr>
                        <a:t>Algodão caroço</a:t>
                      </a:r>
                      <a:endParaRPr lang="pt-PT" sz="2800" noProof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                                                78,500 </a:t>
                      </a:r>
                      <a:endParaRPr lang="af-ZA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200">
                          <a:effectLst/>
                        </a:rPr>
                        <a:t>3.0%</a:t>
                      </a:r>
                      <a:endParaRPr lang="af-ZA" sz="2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24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800" noProof="0" dirty="0" smtClean="0">
                          <a:effectLst/>
                        </a:rPr>
                        <a:t>Castanha de caju</a:t>
                      </a:r>
                      <a:endParaRPr lang="pt-PT" sz="2800" noProof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                                              104,337 </a:t>
                      </a:r>
                      <a:endParaRPr lang="af-ZA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200" dirty="0">
                          <a:effectLst/>
                        </a:rPr>
                        <a:t>4.0%</a:t>
                      </a:r>
                      <a:endParaRPr lang="af-ZA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24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800" noProof="0" dirty="0" smtClean="0">
                          <a:effectLst/>
                        </a:rPr>
                        <a:t>Cana-de-açúcar</a:t>
                      </a:r>
                      <a:endParaRPr lang="pt-PT" sz="2800" noProof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                                          2,246,985 </a:t>
                      </a:r>
                      <a:endParaRPr lang="af-ZA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200" dirty="0">
                          <a:effectLst/>
                        </a:rPr>
                        <a:t>85.7%</a:t>
                      </a:r>
                      <a:endParaRPr lang="af-ZA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24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800" noProof="0" dirty="0" smtClean="0">
                          <a:effectLst/>
                        </a:rPr>
                        <a:t>Chá folha verde</a:t>
                      </a:r>
                      <a:endParaRPr lang="pt-PT" sz="2800" noProof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                                                16,000 </a:t>
                      </a:r>
                      <a:endParaRPr lang="af-ZA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200" dirty="0">
                          <a:effectLst/>
                        </a:rPr>
                        <a:t>0.6%</a:t>
                      </a:r>
                      <a:endParaRPr lang="af-ZA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24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800" noProof="0" dirty="0" smtClean="0">
                          <a:solidFill>
                            <a:srgbClr val="7030A0"/>
                          </a:solidFill>
                          <a:effectLst/>
                        </a:rPr>
                        <a:t>Citrinos</a:t>
                      </a:r>
                      <a:endParaRPr lang="pt-PT" sz="2800" noProof="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rgbClr val="7030A0"/>
                          </a:solidFill>
                          <a:effectLst/>
                        </a:rPr>
                        <a:t>                                                30,000 </a:t>
                      </a:r>
                      <a:endParaRPr lang="af-ZA" sz="220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200" dirty="0">
                          <a:solidFill>
                            <a:srgbClr val="7030A0"/>
                          </a:solidFill>
                          <a:effectLst/>
                        </a:rPr>
                        <a:t>1.1%</a:t>
                      </a:r>
                      <a:endParaRPr lang="af-ZA" sz="220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24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Copra</a:t>
                      </a:r>
                      <a:endParaRPr lang="af-ZA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                                                74,000 </a:t>
                      </a:r>
                      <a:endParaRPr lang="af-ZA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200" dirty="0">
                          <a:effectLst/>
                        </a:rPr>
                        <a:t>2.8%</a:t>
                      </a:r>
                      <a:endParaRPr lang="af-ZA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24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Tabaco</a:t>
                      </a:r>
                      <a:endParaRPr lang="af-ZA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                                                65,042 </a:t>
                      </a:r>
                      <a:endParaRPr lang="af-ZA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200" dirty="0">
                          <a:effectLst/>
                        </a:rPr>
                        <a:t>2.5%</a:t>
                      </a:r>
                      <a:endParaRPr lang="af-ZA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24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Girasol</a:t>
                      </a:r>
                      <a:endParaRPr lang="af-ZA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                            </a:t>
                      </a:r>
                      <a:r>
                        <a:rPr lang="en-US" sz="2200" dirty="0" smtClean="0">
                          <a:effectLst/>
                        </a:rPr>
                        <a:t>                      7,000</a:t>
                      </a:r>
                      <a:endParaRPr lang="af-ZA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f-ZA" sz="2200" dirty="0">
                          <a:effectLst/>
                        </a:rPr>
                        <a:t>0.3%</a:t>
                      </a:r>
                      <a:endParaRPr lang="af-ZA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3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TOTAL</a:t>
                      </a:r>
                      <a:endParaRPr lang="af-ZA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                                          2,621,864 </a:t>
                      </a:r>
                      <a:endParaRPr lang="af-ZA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100%</a:t>
                      </a:r>
                      <a:endParaRPr lang="af-ZA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4236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Objectivos do Estudo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PT" dirty="0" smtClean="0"/>
              <a:t>Com esta </a:t>
            </a:r>
            <a:r>
              <a:rPr lang="pt-PT" dirty="0"/>
              <a:t>pesquisa </a:t>
            </a:r>
            <a:r>
              <a:rPr lang="pt-PT" dirty="0" smtClean="0"/>
              <a:t>a AIMO visa </a:t>
            </a:r>
            <a:r>
              <a:rPr lang="pt-PT" dirty="0"/>
              <a:t>identificar os constrangimentos e oportunidades ao longo da cadeia de criação valor nas indústrias Alimentar e de </a:t>
            </a:r>
            <a:r>
              <a:rPr lang="pt-PT" dirty="0" smtClean="0"/>
              <a:t>Mobiliário, como forma de, entre outros fins:</a:t>
            </a:r>
          </a:p>
          <a:p>
            <a:endParaRPr lang="pt-PT" sz="1300" dirty="0" smtClean="0"/>
          </a:p>
          <a:p>
            <a:pPr lvl="1"/>
            <a:r>
              <a:rPr lang="pt-PT" dirty="0"/>
              <a:t>Promover a participação dos seus membros no desenvolvimento de </a:t>
            </a:r>
            <a:r>
              <a:rPr lang="pt-PT" dirty="0" smtClean="0"/>
              <a:t>actividades </a:t>
            </a:r>
            <a:r>
              <a:rPr lang="pt-PT" dirty="0"/>
              <a:t>económicas, domínios técnicos, comerciais e associações culturais</a:t>
            </a:r>
            <a:r>
              <a:rPr lang="pt-PT" dirty="0" smtClean="0"/>
              <a:t>;</a:t>
            </a:r>
          </a:p>
          <a:p>
            <a:pPr lvl="0"/>
            <a:endParaRPr lang="en-US" sz="1200" dirty="0"/>
          </a:p>
          <a:p>
            <a:pPr lvl="1"/>
            <a:r>
              <a:rPr lang="pt-PT" dirty="0"/>
              <a:t>Defender os interesses nacionais da indústria e membros da associação;</a:t>
            </a:r>
            <a:endParaRPr lang="en-US" dirty="0"/>
          </a:p>
          <a:p>
            <a:pPr lvl="0"/>
            <a:endParaRPr lang="pt-PT" sz="1200" dirty="0" smtClean="0"/>
          </a:p>
          <a:p>
            <a:pPr lvl="1"/>
            <a:r>
              <a:rPr lang="pt-PT" dirty="0" smtClean="0"/>
              <a:t>Promover</a:t>
            </a:r>
            <a:r>
              <a:rPr lang="pt-PT" dirty="0"/>
              <a:t>, proteger e coordenar interesses comuns de seus membros</a:t>
            </a:r>
            <a:r>
              <a:rPr lang="pt-PT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f-ZA" b="1" dirty="0"/>
              <a:t>Operadores do Sector </a:t>
            </a:r>
            <a:r>
              <a:rPr lang="af-ZA" b="1" dirty="0" smtClean="0"/>
              <a:t>Frutícola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f-ZA" dirty="0"/>
              <a:t>Empresa Citrinos do Umbeluzi</a:t>
            </a:r>
            <a:r>
              <a:rPr lang="af-ZA" dirty="0" smtClean="0"/>
              <a:t>, Citrum </a:t>
            </a:r>
            <a:r>
              <a:rPr lang="af-ZA" dirty="0"/>
              <a:t>(Citrinos, Bananas, </a:t>
            </a:r>
            <a:r>
              <a:rPr lang="af-ZA" dirty="0" smtClean="0"/>
              <a:t>Papaia)</a:t>
            </a:r>
          </a:p>
          <a:p>
            <a:r>
              <a:rPr lang="af-ZA" dirty="0" smtClean="0"/>
              <a:t>Bananalândia </a:t>
            </a:r>
            <a:r>
              <a:rPr lang="af-ZA" dirty="0"/>
              <a:t>(Bananas</a:t>
            </a:r>
            <a:r>
              <a:rPr lang="af-ZA" dirty="0" smtClean="0"/>
              <a:t>) </a:t>
            </a:r>
          </a:p>
          <a:p>
            <a:r>
              <a:rPr lang="af-ZA" dirty="0" smtClean="0"/>
              <a:t>Pequenos </a:t>
            </a:r>
            <a:r>
              <a:rPr lang="af-ZA" dirty="0"/>
              <a:t>Libombos (</a:t>
            </a:r>
            <a:r>
              <a:rPr lang="af-ZA" dirty="0" smtClean="0"/>
              <a:t>Bananas e </a:t>
            </a:r>
            <a:r>
              <a:rPr lang="af-ZA" dirty="0"/>
              <a:t>Macadamia</a:t>
            </a:r>
            <a:r>
              <a:rPr lang="af-ZA" dirty="0" smtClean="0"/>
              <a:t>)</a:t>
            </a:r>
          </a:p>
          <a:p>
            <a:r>
              <a:rPr lang="af-ZA" dirty="0" smtClean="0"/>
              <a:t>J</a:t>
            </a:r>
            <a:r>
              <a:rPr lang="af-ZA" dirty="0"/>
              <a:t>. Spears (Bananas</a:t>
            </a:r>
            <a:r>
              <a:rPr lang="af-ZA" dirty="0" smtClean="0"/>
              <a:t>)</a:t>
            </a:r>
          </a:p>
          <a:p>
            <a:r>
              <a:rPr lang="af-ZA" dirty="0" smtClean="0"/>
              <a:t>Waluru </a:t>
            </a:r>
            <a:r>
              <a:rPr lang="af-ZA" dirty="0"/>
              <a:t>(Chillies</a:t>
            </a:r>
            <a:r>
              <a:rPr lang="af-ZA" dirty="0" smtClean="0"/>
              <a:t>)</a:t>
            </a:r>
          </a:p>
          <a:p>
            <a:r>
              <a:rPr lang="af-ZA" dirty="0" smtClean="0"/>
              <a:t>Metuchira </a:t>
            </a:r>
            <a:r>
              <a:rPr lang="af-ZA" dirty="0"/>
              <a:t>Banana </a:t>
            </a:r>
            <a:r>
              <a:rPr lang="af-ZA" dirty="0" smtClean="0"/>
              <a:t>Products </a:t>
            </a:r>
            <a:r>
              <a:rPr lang="af-ZA" dirty="0"/>
              <a:t>(Bananas</a:t>
            </a:r>
            <a:r>
              <a:rPr lang="af-ZA" dirty="0" smtClean="0"/>
              <a:t>)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3313548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CITRUM: Produção e Expor</a:t>
            </a:r>
            <a:r>
              <a:rPr lang="pt-PT" dirty="0" smtClean="0"/>
              <a:t>tação</a:t>
            </a:r>
            <a:endParaRPr lang="pt-PT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9520407"/>
              </p:ext>
            </p:extLst>
          </p:nvPr>
        </p:nvGraphicFramePr>
        <p:xfrm>
          <a:off x="304800" y="2057400"/>
          <a:ext cx="8534400" cy="42671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06880"/>
                <a:gridCol w="1706880"/>
                <a:gridCol w="1706880"/>
                <a:gridCol w="1889760"/>
                <a:gridCol w="1524000"/>
              </a:tblGrid>
              <a:tr h="64654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800" noProof="0" dirty="0" smtClean="0">
                          <a:effectLst/>
                        </a:rPr>
                        <a:t>Ano</a:t>
                      </a:r>
                      <a:endParaRPr lang="pt-PT" sz="3600" noProof="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800" noProof="0" dirty="0" smtClean="0">
                          <a:effectLst/>
                        </a:rPr>
                        <a:t>Citrinos</a:t>
                      </a:r>
                      <a:endParaRPr lang="pt-PT" sz="3600" noProof="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743527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800" noProof="0" dirty="0" smtClean="0">
                          <a:effectLst/>
                        </a:rPr>
                        <a:t>Produção</a:t>
                      </a:r>
                      <a:endParaRPr lang="pt-PT" sz="3600" noProof="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800" noProof="0" dirty="0" smtClean="0">
                          <a:effectLst/>
                        </a:rPr>
                        <a:t>Taxa</a:t>
                      </a:r>
                      <a:endParaRPr lang="pt-PT" sz="3600" noProof="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800" noProof="0" smtClean="0">
                          <a:effectLst/>
                        </a:rPr>
                        <a:t>Exportação</a:t>
                      </a:r>
                      <a:endParaRPr lang="pt-PT" sz="3600" noProof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800" noProof="0" dirty="0" smtClean="0">
                          <a:effectLst/>
                        </a:rPr>
                        <a:t>Taxa</a:t>
                      </a:r>
                      <a:endParaRPr lang="pt-PT" sz="3600" noProof="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1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2009</a:t>
                      </a:r>
                      <a:endParaRPr lang="af-ZA" sz="36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            780 </a:t>
                      </a:r>
                      <a:endParaRPr lang="af-ZA" sz="36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f-ZA" sz="36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              </a:t>
                      </a:r>
                      <a:r>
                        <a:rPr lang="en-US" sz="2800" dirty="0">
                          <a:effectLst/>
                        </a:rPr>
                        <a:t>280 </a:t>
                      </a:r>
                      <a:endParaRPr lang="af-ZA" sz="36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 </a:t>
                      </a:r>
                      <a:endParaRPr lang="af-ZA" sz="36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1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2010</a:t>
                      </a:r>
                      <a:endParaRPr lang="af-ZA" sz="36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         1,506 </a:t>
                      </a:r>
                      <a:endParaRPr lang="af-ZA" sz="36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93%</a:t>
                      </a:r>
                      <a:endParaRPr lang="af-ZA" sz="36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           </a:t>
                      </a:r>
                      <a:r>
                        <a:rPr lang="en-US" sz="2800" dirty="0">
                          <a:effectLst/>
                        </a:rPr>
                        <a:t>1,084 </a:t>
                      </a:r>
                      <a:endParaRPr lang="af-ZA" sz="36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287%</a:t>
                      </a:r>
                      <a:endParaRPr lang="af-ZA" sz="36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1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2011</a:t>
                      </a:r>
                      <a:endParaRPr lang="af-ZA" sz="36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         2,389 </a:t>
                      </a:r>
                      <a:endParaRPr lang="af-ZA" sz="36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59%</a:t>
                      </a:r>
                      <a:endParaRPr lang="af-ZA" sz="36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           </a:t>
                      </a:r>
                      <a:r>
                        <a:rPr lang="en-US" sz="2800" dirty="0">
                          <a:effectLst/>
                        </a:rPr>
                        <a:t>1,789 </a:t>
                      </a:r>
                      <a:endParaRPr lang="af-ZA" sz="36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65%</a:t>
                      </a:r>
                      <a:endParaRPr lang="af-ZA" sz="36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435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2012</a:t>
                      </a:r>
                      <a:endParaRPr lang="af-ZA" sz="36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         2,543 </a:t>
                      </a:r>
                      <a:endParaRPr lang="af-ZA" sz="36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6%</a:t>
                      </a:r>
                      <a:endParaRPr lang="af-ZA" sz="36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           </a:t>
                      </a:r>
                      <a:r>
                        <a:rPr lang="en-US" sz="2800" dirty="0">
                          <a:effectLst/>
                        </a:rPr>
                        <a:t>1,942 </a:t>
                      </a:r>
                      <a:endParaRPr lang="af-ZA" sz="36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9%</a:t>
                      </a:r>
                      <a:endParaRPr lang="af-ZA" sz="36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12283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pt-P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Constrangimentos</a:t>
            </a:r>
            <a:endParaRPr lang="pt-P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382000" cy="502920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pt-PT" dirty="0"/>
              <a:t>O difícil acesso ao financiamento à </a:t>
            </a:r>
            <a:r>
              <a:rPr lang="pt-PT" dirty="0" smtClean="0"/>
              <a:t>actividade</a:t>
            </a:r>
            <a:endParaRPr lang="af-ZA" dirty="0"/>
          </a:p>
          <a:p>
            <a:pPr lvl="0"/>
            <a:endParaRPr lang="pt-PT" sz="1200" dirty="0" smtClean="0"/>
          </a:p>
          <a:p>
            <a:pPr lvl="0"/>
            <a:r>
              <a:rPr lang="pt-PT" dirty="0" smtClean="0"/>
              <a:t>A </a:t>
            </a:r>
            <a:r>
              <a:rPr lang="pt-PT" dirty="0"/>
              <a:t>fraca capacidade de conservação e processamento.</a:t>
            </a:r>
            <a:endParaRPr lang="af-ZA" dirty="0"/>
          </a:p>
          <a:p>
            <a:endParaRPr lang="pt-PT" sz="1200" dirty="0" smtClean="0"/>
          </a:p>
          <a:p>
            <a:r>
              <a:rPr lang="pt-PT" dirty="0" smtClean="0"/>
              <a:t>A </a:t>
            </a:r>
            <a:r>
              <a:rPr lang="pt-PT" dirty="0"/>
              <a:t>ausência de acções de fomento e transferência de tecnologia para o sector familiar e pequenos </a:t>
            </a:r>
            <a:r>
              <a:rPr lang="pt-PT" dirty="0" smtClean="0"/>
              <a:t>produtores</a:t>
            </a:r>
            <a:endParaRPr lang="pt-PT" sz="1400" dirty="0" smtClean="0"/>
          </a:p>
          <a:p>
            <a:endParaRPr lang="pt-PT" sz="1400" dirty="0" smtClean="0"/>
          </a:p>
          <a:p>
            <a:r>
              <a:rPr lang="pt-PT" dirty="0" smtClean="0"/>
              <a:t>Custos com certificação (</a:t>
            </a:r>
            <a:r>
              <a:rPr lang="pt-BR" dirty="0"/>
              <a:t>regras de qualidade muito </a:t>
            </a:r>
            <a:r>
              <a:rPr lang="pt-BR" dirty="0" smtClean="0"/>
              <a:t>exigentes)</a:t>
            </a:r>
            <a:endParaRPr lang="pt-PT" dirty="0" smtClean="0"/>
          </a:p>
          <a:p>
            <a:endParaRPr lang="pt-PT" sz="1300" dirty="0" smtClean="0"/>
          </a:p>
          <a:p>
            <a:r>
              <a:rPr lang="pt-PT" dirty="0" smtClean="0"/>
              <a:t>Mercado domestico dominado por </a:t>
            </a:r>
            <a:r>
              <a:rPr lang="pt-PT" dirty="0"/>
              <a:t>i</a:t>
            </a:r>
            <a:r>
              <a:rPr lang="pt-PT" dirty="0" smtClean="0"/>
              <a:t>mportações (Sul de Moçambique)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2104263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Constrangimentos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Gestão de agua</a:t>
            </a:r>
          </a:p>
          <a:p>
            <a:endParaRPr lang="pt-PT" sz="1400" dirty="0" smtClean="0"/>
          </a:p>
          <a:p>
            <a:r>
              <a:rPr lang="pt-PT" dirty="0" smtClean="0"/>
              <a:t>Gestão de pragas e doenças (mosca da fruta)</a:t>
            </a:r>
          </a:p>
          <a:p>
            <a:endParaRPr lang="pt-BR" sz="1400" dirty="0" smtClean="0"/>
          </a:p>
          <a:p>
            <a:r>
              <a:rPr lang="pt-BR" dirty="0" smtClean="0"/>
              <a:t>Os </a:t>
            </a:r>
            <a:r>
              <a:rPr lang="pt-BR" dirty="0"/>
              <a:t>citrinos exigem um elevado nível de </a:t>
            </a:r>
            <a:r>
              <a:rPr lang="pt-BR" dirty="0" smtClean="0"/>
              <a:t>gestão o </a:t>
            </a:r>
            <a:r>
              <a:rPr lang="pt-BR" dirty="0"/>
              <a:t>que torna a </a:t>
            </a:r>
            <a:r>
              <a:rPr lang="pt-BR" dirty="0" smtClean="0"/>
              <a:t>produção pouco </a:t>
            </a:r>
            <a:r>
              <a:rPr lang="pt-BR" dirty="0"/>
              <a:t>adequada para pequenos </a:t>
            </a:r>
            <a:r>
              <a:rPr lang="pt-BR" dirty="0" smtClean="0"/>
              <a:t>agricultores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8976588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Potencialidades</a:t>
            </a:r>
            <a:endParaRPr lang="pt-P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 smtClean="0"/>
              <a:t>Terra fértil</a:t>
            </a:r>
          </a:p>
          <a:p>
            <a:endParaRPr lang="pt-PT" sz="1400" dirty="0" smtClean="0"/>
          </a:p>
          <a:p>
            <a:r>
              <a:rPr lang="pt-PT" dirty="0" smtClean="0"/>
              <a:t>Condições agro-climáticos </a:t>
            </a:r>
          </a:p>
          <a:p>
            <a:endParaRPr lang="pt-PT" sz="1400" dirty="0" smtClean="0"/>
          </a:p>
          <a:p>
            <a:r>
              <a:rPr lang="pt-PT" dirty="0" smtClean="0"/>
              <a:t>Regadios</a:t>
            </a:r>
          </a:p>
          <a:p>
            <a:endParaRPr lang="pt-PT" sz="1400" dirty="0" smtClean="0"/>
          </a:p>
          <a:p>
            <a:r>
              <a:rPr lang="pt-PT" dirty="0" smtClean="0"/>
              <a:t>Mercado (nacional e internacional)</a:t>
            </a:r>
          </a:p>
          <a:p>
            <a:endParaRPr lang="pt-PT" sz="1400" dirty="0" smtClean="0"/>
          </a:p>
          <a:p>
            <a:r>
              <a:rPr lang="pt-PT" dirty="0" smtClean="0"/>
              <a:t>Produto de qualidade certificável</a:t>
            </a:r>
          </a:p>
          <a:p>
            <a:endParaRPr lang="pt-PT" sz="1200" dirty="0" smtClean="0"/>
          </a:p>
          <a:p>
            <a:r>
              <a:rPr lang="pt-PT" dirty="0" smtClean="0"/>
              <a:t>Mão-de-obra / geração de emprego</a:t>
            </a:r>
          </a:p>
        </p:txBody>
      </p:sp>
    </p:spTree>
    <p:extLst>
      <p:ext uri="{BB962C8B-B14F-4D97-AF65-F5344CB8AC3E}">
        <p14:creationId xmlns:p14="http://schemas.microsoft.com/office/powerpoint/2010/main" val="28200767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>
            <a:normAutofit fontScale="90000"/>
          </a:bodyPr>
          <a:lstStyle/>
          <a:p>
            <a:r>
              <a:rPr lang="pt-P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Acesso ao Financiamento e Potencialidades</a:t>
            </a:r>
            <a:endParaRPr lang="pt-P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953000"/>
          </a:xfrm>
        </p:spPr>
        <p:txBody>
          <a:bodyPr>
            <a:normAutofit lnSpcReduction="10000"/>
          </a:bodyPr>
          <a:lstStyle/>
          <a:p>
            <a:r>
              <a:rPr lang="pt-BR" dirty="0"/>
              <a:t>Desenvolvimento de novos genótipos (cultivares, clones, </a:t>
            </a:r>
            <a:r>
              <a:rPr lang="pt-BR" dirty="0" smtClean="0"/>
              <a:t>portaenxertos) para melhoria de qualidade</a:t>
            </a:r>
          </a:p>
          <a:p>
            <a:r>
              <a:rPr lang="pt-BR" dirty="0"/>
              <a:t>Preparação do </a:t>
            </a:r>
            <a:r>
              <a:rPr lang="pt-BR" dirty="0" smtClean="0"/>
              <a:t>terreno, tratamentos </a:t>
            </a:r>
            <a:r>
              <a:rPr lang="pt-BR" dirty="0"/>
              <a:t>às </a:t>
            </a:r>
            <a:r>
              <a:rPr lang="pt-BR" dirty="0" smtClean="0"/>
              <a:t>sementes, produção de transplantes </a:t>
            </a:r>
            <a:r>
              <a:rPr lang="pt-BR" dirty="0"/>
              <a:t>e </a:t>
            </a:r>
            <a:r>
              <a:rPr lang="pt-BR" dirty="0" smtClean="0"/>
              <a:t>transplantação</a:t>
            </a:r>
          </a:p>
          <a:p>
            <a:r>
              <a:rPr lang="pt-BR" dirty="0" smtClean="0"/>
              <a:t>Gestao de agua e de nutrientes (através </a:t>
            </a:r>
            <a:r>
              <a:rPr lang="pt-BR" dirty="0"/>
              <a:t>das técnicas de mobilização do solo, rega, </a:t>
            </a:r>
            <a:r>
              <a:rPr lang="pt-BR" dirty="0" smtClean="0"/>
              <a:t>drenagem, </a:t>
            </a:r>
            <a:r>
              <a:rPr lang="pt-PT" dirty="0" smtClean="0"/>
              <a:t>cobertura </a:t>
            </a:r>
            <a:r>
              <a:rPr lang="pt-PT" dirty="0"/>
              <a:t>do </a:t>
            </a:r>
            <a:r>
              <a:rPr lang="pt-PT" dirty="0" smtClean="0"/>
              <a:t>solo e fertilização</a:t>
            </a:r>
            <a:endParaRPr lang="pt-PT" dirty="0"/>
          </a:p>
          <a:p>
            <a:r>
              <a:rPr lang="pt-PT" dirty="0" smtClean="0"/>
              <a:t>Gestão de colheita e transporte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32509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Oportunidades na Cadeia de Valor</a:t>
            </a:r>
            <a:endParaRPr lang="pt-P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Sumos-kunaca-garaf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4029392"/>
            <a:ext cx="2360930" cy="2572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800600"/>
          </a:xfrm>
        </p:spPr>
        <p:txBody>
          <a:bodyPr>
            <a:normAutofit lnSpcReduction="10000"/>
          </a:bodyPr>
          <a:lstStyle/>
          <a:p>
            <a:r>
              <a:rPr lang="pt-PT" dirty="0" smtClean="0"/>
              <a:t>Economias de escala na produção e grande mercado de exportação</a:t>
            </a:r>
          </a:p>
          <a:p>
            <a:r>
              <a:rPr lang="pt-PT" dirty="0" smtClean="0"/>
              <a:t>Expansão da produção (disseminação para o sector familiar)</a:t>
            </a:r>
          </a:p>
          <a:p>
            <a:r>
              <a:rPr lang="pt-PT" dirty="0" smtClean="0"/>
              <a:t>Processamento da fruta e produção de sumos e concentrados de fruta</a:t>
            </a:r>
          </a:p>
          <a:p>
            <a:r>
              <a:rPr lang="pt-PT" dirty="0" smtClean="0"/>
              <a:t>Embalagens</a:t>
            </a:r>
          </a:p>
          <a:p>
            <a:r>
              <a:rPr lang="pt-PT" dirty="0" smtClean="0"/>
              <a:t>Transporte (distribuição para retalhistas e cadeia de supermercados)</a:t>
            </a:r>
          </a:p>
        </p:txBody>
      </p:sp>
    </p:spTree>
    <p:extLst>
      <p:ext uri="{BB962C8B-B14F-4D97-AF65-F5344CB8AC3E}">
        <p14:creationId xmlns:p14="http://schemas.microsoft.com/office/powerpoint/2010/main" val="36168355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066800"/>
            <a:ext cx="1510146" cy="168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Caso (3): Industria de Mobiliário</a:t>
            </a:r>
            <a:endParaRPr lang="pt-P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876800"/>
          </a:xfrm>
        </p:spPr>
        <p:txBody>
          <a:bodyPr>
            <a:normAutofit fontScale="92500"/>
          </a:bodyPr>
          <a:lstStyle/>
          <a:p>
            <a:r>
              <a:rPr lang="pt-PT" dirty="0" smtClean="0"/>
              <a:t>O </a:t>
            </a:r>
            <a:r>
              <a:rPr lang="pt-PT" dirty="0"/>
              <a:t>mercado consumidor de mobília se concentra nos países desenvolvidos, sendo os </a:t>
            </a:r>
            <a:r>
              <a:rPr lang="pt-PT" dirty="0" smtClean="0"/>
              <a:t>EUA </a:t>
            </a:r>
            <a:r>
              <a:rPr lang="pt-PT" dirty="0"/>
              <a:t>o maior consumidor </a:t>
            </a:r>
            <a:r>
              <a:rPr lang="pt-PT" dirty="0" smtClean="0"/>
              <a:t>mundial</a:t>
            </a:r>
          </a:p>
          <a:p>
            <a:endParaRPr lang="pt-PT" sz="1200" dirty="0" smtClean="0"/>
          </a:p>
          <a:p>
            <a:r>
              <a:rPr lang="pt-PT" dirty="0" smtClean="0"/>
              <a:t>Nota-se ascensão de PVD e China em particular </a:t>
            </a:r>
            <a:r>
              <a:rPr lang="pt-PT" dirty="0"/>
              <a:t>no topo do </a:t>
            </a:r>
            <a:r>
              <a:rPr lang="pt-PT" i="1" dirty="0"/>
              <a:t>ranking </a:t>
            </a:r>
            <a:r>
              <a:rPr lang="pt-PT" dirty="0"/>
              <a:t>dos maiores exportadores de </a:t>
            </a:r>
            <a:r>
              <a:rPr lang="pt-PT" dirty="0" smtClean="0"/>
              <a:t>mobília</a:t>
            </a:r>
          </a:p>
          <a:p>
            <a:endParaRPr lang="pt-PT" sz="1300" dirty="0" smtClean="0"/>
          </a:p>
          <a:p>
            <a:r>
              <a:rPr lang="pt-PT" dirty="0" smtClean="0"/>
              <a:t>Esse </a:t>
            </a:r>
            <a:r>
              <a:rPr lang="pt-PT" dirty="0"/>
              <a:t>reposicionamento dos agentes da cadeia produtiva de mobília e madeiras </a:t>
            </a:r>
            <a:r>
              <a:rPr lang="pt-PT" dirty="0" smtClean="0"/>
              <a:t>resulta </a:t>
            </a:r>
            <a:r>
              <a:rPr lang="pt-PT" dirty="0"/>
              <a:t>de transformações </a:t>
            </a:r>
            <a:r>
              <a:rPr lang="pt-PT" dirty="0" smtClean="0"/>
              <a:t>nas esferas </a:t>
            </a:r>
            <a:r>
              <a:rPr lang="pt-PT" dirty="0"/>
              <a:t>produtiva </a:t>
            </a:r>
            <a:r>
              <a:rPr lang="pt-PT" dirty="0" smtClean="0"/>
              <a:t>e de </a:t>
            </a:r>
            <a:r>
              <a:rPr lang="pt-PT" dirty="0"/>
              <a:t>mercado 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7135906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b="1" dirty="0" smtClean="0"/>
              <a:t>Caracterização da Industria Mobiliaria</a:t>
            </a:r>
            <a:endParaRPr lang="pt-PT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953000"/>
          </a:xfrm>
        </p:spPr>
        <p:txBody>
          <a:bodyPr>
            <a:normAutofit fontScale="92500" lnSpcReduction="20000"/>
          </a:bodyPr>
          <a:lstStyle/>
          <a:p>
            <a:r>
              <a:rPr lang="pt-PT" dirty="0" smtClean="0"/>
              <a:t>A indústria inclui </a:t>
            </a:r>
            <a:r>
              <a:rPr lang="pt-PT" dirty="0"/>
              <a:t>tanto indústrias locais artesanais </a:t>
            </a:r>
            <a:r>
              <a:rPr lang="pt-PT" dirty="0" smtClean="0"/>
              <a:t>como </a:t>
            </a:r>
            <a:r>
              <a:rPr lang="pt-PT" dirty="0"/>
              <a:t>produtores de grande </a:t>
            </a:r>
            <a:r>
              <a:rPr lang="pt-PT" dirty="0" smtClean="0"/>
              <a:t>volume</a:t>
            </a:r>
          </a:p>
          <a:p>
            <a:endParaRPr lang="pt-PT" sz="1400" dirty="0" smtClean="0"/>
          </a:p>
          <a:p>
            <a:r>
              <a:rPr lang="pt-PT" dirty="0" smtClean="0"/>
              <a:t>O </a:t>
            </a:r>
            <a:r>
              <a:rPr lang="pt-PT" dirty="0"/>
              <a:t>sector de mobília de madeira é dividido em muitos </a:t>
            </a:r>
            <a:r>
              <a:rPr lang="pt-PT" dirty="0" smtClean="0"/>
              <a:t>segmentos</a:t>
            </a:r>
          </a:p>
          <a:p>
            <a:pPr lvl="1"/>
            <a:r>
              <a:rPr lang="pt-PT" dirty="0" smtClean="0"/>
              <a:t>Usos </a:t>
            </a:r>
            <a:r>
              <a:rPr lang="pt-PT" dirty="0"/>
              <a:t>a que se destinam (residencial, institucional ou escritório</a:t>
            </a:r>
            <a:r>
              <a:rPr lang="pt-PT" dirty="0" smtClean="0"/>
              <a:t>)</a:t>
            </a:r>
          </a:p>
          <a:p>
            <a:pPr lvl="1"/>
            <a:r>
              <a:rPr lang="pt-PT" dirty="0" smtClean="0"/>
              <a:t>Materiais </a:t>
            </a:r>
            <a:r>
              <a:rPr lang="pt-PT" dirty="0"/>
              <a:t>com os quais a mobília são confeccionados (madeiras, aglomerados, plásticos ou metais</a:t>
            </a:r>
            <a:r>
              <a:rPr lang="pt-PT" dirty="0" smtClean="0"/>
              <a:t>)</a:t>
            </a:r>
          </a:p>
          <a:p>
            <a:pPr lvl="1"/>
            <a:r>
              <a:rPr lang="pt-PT" dirty="0" smtClean="0"/>
              <a:t>Nichos de </a:t>
            </a:r>
            <a:r>
              <a:rPr lang="pt-PT" dirty="0"/>
              <a:t>intensidade em volume</a:t>
            </a:r>
            <a:r>
              <a:rPr lang="pt-PT" dirty="0" smtClean="0"/>
              <a:t>,</a:t>
            </a:r>
          </a:p>
          <a:p>
            <a:pPr lvl="1"/>
            <a:r>
              <a:rPr lang="pt-PT" dirty="0" smtClean="0"/>
              <a:t>Nichos de </a:t>
            </a:r>
            <a:r>
              <a:rPr lang="pt-PT" dirty="0"/>
              <a:t>intensidade em </a:t>
            </a:r>
            <a:r>
              <a:rPr lang="pt-PT" i="1" dirty="0"/>
              <a:t>design</a:t>
            </a:r>
            <a:r>
              <a:rPr lang="pt-PT" dirty="0"/>
              <a:t>e </a:t>
            </a:r>
            <a:endParaRPr lang="pt-PT" dirty="0" smtClean="0"/>
          </a:p>
          <a:p>
            <a:pPr lvl="1"/>
            <a:r>
              <a:rPr lang="pt-PT" dirty="0" smtClean="0"/>
              <a:t>Nichos sensíveis </a:t>
            </a:r>
            <a:r>
              <a:rPr lang="pt-PT" dirty="0"/>
              <a:t>ao </a:t>
            </a:r>
            <a:r>
              <a:rPr lang="pt-PT" dirty="0" smtClean="0"/>
              <a:t>preço</a:t>
            </a:r>
          </a:p>
          <a:p>
            <a:pPr lvl="1"/>
            <a:r>
              <a:rPr lang="pt-PT" dirty="0" smtClean="0"/>
              <a:t>Outros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81136011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b="1" dirty="0"/>
              <a:t>Caracterização da Industria Mobiliaria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458200" cy="4953000"/>
          </a:xfrm>
        </p:spPr>
        <p:txBody>
          <a:bodyPr>
            <a:normAutofit/>
          </a:bodyPr>
          <a:lstStyle/>
          <a:p>
            <a:r>
              <a:rPr lang="pt-PT" dirty="0" smtClean="0"/>
              <a:t>A </a:t>
            </a:r>
            <a:r>
              <a:rPr lang="pt-PT" dirty="0"/>
              <a:t>respeito </a:t>
            </a:r>
            <a:r>
              <a:rPr lang="pt-PT" dirty="0" smtClean="0"/>
              <a:t>das </a:t>
            </a:r>
            <a:r>
              <a:rPr lang="pt-PT" dirty="0"/>
              <a:t>matérias-primas, a indústria do mobiliário possui diferentes processos produtivos </a:t>
            </a:r>
            <a:r>
              <a:rPr lang="pt-PT" dirty="0" smtClean="0"/>
              <a:t>específicos:</a:t>
            </a:r>
          </a:p>
          <a:p>
            <a:pPr lvl="1"/>
            <a:r>
              <a:rPr lang="pt-PT" dirty="0" smtClean="0"/>
              <a:t>Produção </a:t>
            </a:r>
            <a:r>
              <a:rPr lang="pt-PT" dirty="0"/>
              <a:t>de mobília de madeira sólida (maciça</a:t>
            </a:r>
            <a:r>
              <a:rPr lang="pt-PT" dirty="0" smtClean="0"/>
              <a:t>);</a:t>
            </a:r>
          </a:p>
          <a:p>
            <a:pPr lvl="1"/>
            <a:r>
              <a:rPr lang="pt-PT" dirty="0" smtClean="0"/>
              <a:t>Produção </a:t>
            </a:r>
            <a:r>
              <a:rPr lang="pt-PT" dirty="0"/>
              <a:t>de mobília de plástico</a:t>
            </a:r>
            <a:r>
              <a:rPr lang="pt-PT" dirty="0" smtClean="0"/>
              <a:t>;</a:t>
            </a:r>
          </a:p>
          <a:p>
            <a:pPr lvl="1"/>
            <a:r>
              <a:rPr lang="pt-PT" dirty="0" smtClean="0"/>
              <a:t>Produção </a:t>
            </a:r>
            <a:r>
              <a:rPr lang="pt-PT" dirty="0"/>
              <a:t>de mobília estofados</a:t>
            </a:r>
            <a:r>
              <a:rPr lang="pt-PT" dirty="0" smtClean="0"/>
              <a:t>;</a:t>
            </a:r>
          </a:p>
          <a:p>
            <a:pPr lvl="1"/>
            <a:r>
              <a:rPr lang="pt-PT" dirty="0" smtClean="0"/>
              <a:t>Produção </a:t>
            </a:r>
            <a:r>
              <a:rPr lang="pt-PT" dirty="0"/>
              <a:t>de mobília em metal; </a:t>
            </a:r>
            <a:r>
              <a:rPr lang="pt-PT" dirty="0" smtClean="0"/>
              <a:t>e</a:t>
            </a:r>
          </a:p>
          <a:p>
            <a:pPr lvl="1"/>
            <a:r>
              <a:rPr lang="pt-PT" dirty="0" smtClean="0"/>
              <a:t>Produção </a:t>
            </a:r>
            <a:r>
              <a:rPr lang="pt-PT" dirty="0"/>
              <a:t>de mobília de madeira reconstituída (chapas e painéis)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67529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Descrição do Estudo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dirty="0" smtClean="0"/>
              <a:t>O Estudo é </a:t>
            </a:r>
            <a:r>
              <a:rPr lang="pt-PT" dirty="0"/>
              <a:t>parte integrante de um programa de pesquisa da AIMO proposto pelos seus membros em Assembleia Geral</a:t>
            </a:r>
            <a:r>
              <a:rPr lang="pt-PT" dirty="0" smtClean="0"/>
              <a:t>.</a:t>
            </a:r>
          </a:p>
          <a:p>
            <a:pPr>
              <a:buNone/>
            </a:pPr>
            <a:r>
              <a:rPr lang="pt-PT" sz="1400" dirty="0" smtClean="0"/>
              <a:t>	</a:t>
            </a:r>
          </a:p>
          <a:p>
            <a:pPr>
              <a:buNone/>
            </a:pPr>
            <a:r>
              <a:rPr lang="pt-PT" dirty="0"/>
              <a:t>	</a:t>
            </a:r>
            <a:r>
              <a:rPr lang="pt-PT" b="1" dirty="0" smtClean="0"/>
              <a:t>Hipótese </a:t>
            </a:r>
            <a:r>
              <a:rPr lang="pt-PT" b="1" dirty="0"/>
              <a:t>de </a:t>
            </a:r>
            <a:r>
              <a:rPr lang="pt-PT" b="1" dirty="0" smtClean="0"/>
              <a:t>partida</a:t>
            </a:r>
          </a:p>
          <a:p>
            <a:r>
              <a:rPr lang="pt-PT" dirty="0" smtClean="0"/>
              <a:t>Existência de oportunidades </a:t>
            </a:r>
            <a:r>
              <a:rPr lang="pt-PT" dirty="0"/>
              <a:t>de criação de valor nas </a:t>
            </a:r>
            <a:r>
              <a:rPr lang="pt-PT" dirty="0" smtClean="0"/>
              <a:t>indústrias visadas e, </a:t>
            </a:r>
            <a:r>
              <a:rPr lang="pt-PT" dirty="0"/>
              <a:t>para o </a:t>
            </a:r>
            <a:r>
              <a:rPr lang="pt-PT" dirty="0" smtClean="0"/>
              <a:t>efeito, </a:t>
            </a:r>
            <a:r>
              <a:rPr lang="pt-PT" dirty="0"/>
              <a:t>é necessário identificar de forma sistematizada os constrangimentos e as oportunidades com o intuito de formular politicas susceptíveis de estimular o crescimento das indústrias nos dois ramos e fortalecer a competitividade</a:t>
            </a:r>
            <a:r>
              <a:rPr lang="pt-PT" dirty="0" smtClean="0"/>
              <a:t>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/>
          <a:lstStyle/>
          <a:p>
            <a:r>
              <a:rPr lang="pt-P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Cadeia de Valor</a:t>
            </a:r>
            <a:endParaRPr lang="pt-P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953000"/>
          </a:xfrm>
        </p:spPr>
        <p:txBody>
          <a:bodyPr>
            <a:normAutofit fontScale="85000" lnSpcReduction="20000"/>
          </a:bodyPr>
          <a:lstStyle/>
          <a:p>
            <a:r>
              <a:rPr lang="pt-PT" dirty="0" smtClean="0"/>
              <a:t>Processamento </a:t>
            </a:r>
            <a:r>
              <a:rPr lang="pt-PT" dirty="0"/>
              <a:t>e </a:t>
            </a:r>
            <a:r>
              <a:rPr lang="pt-PT" dirty="0" smtClean="0"/>
              <a:t>industrialização </a:t>
            </a:r>
            <a:r>
              <a:rPr lang="pt-PT" dirty="0"/>
              <a:t>das </a:t>
            </a:r>
            <a:r>
              <a:rPr lang="pt-PT" dirty="0" smtClean="0"/>
              <a:t>matérias-primas, com  destaca para a produção </a:t>
            </a:r>
            <a:r>
              <a:rPr lang="pt-PT" dirty="0"/>
              <a:t>de chapas, painéis e a madeira maciça. </a:t>
            </a:r>
            <a:endParaRPr lang="pt-PT" dirty="0" smtClean="0"/>
          </a:p>
          <a:p>
            <a:endParaRPr lang="pt-PT" sz="1500" dirty="0" smtClean="0"/>
          </a:p>
          <a:p>
            <a:r>
              <a:rPr lang="pt-PT" dirty="0" smtClean="0"/>
              <a:t>Indústria </a:t>
            </a:r>
            <a:r>
              <a:rPr lang="pt-PT" dirty="0"/>
              <a:t>química </a:t>
            </a:r>
            <a:r>
              <a:rPr lang="pt-PT" dirty="0" smtClean="0"/>
              <a:t>fornece tintas</a:t>
            </a:r>
            <a:r>
              <a:rPr lang="pt-PT" dirty="0"/>
              <a:t>, </a:t>
            </a:r>
            <a:r>
              <a:rPr lang="pt-PT" dirty="0" smtClean="0"/>
              <a:t>vernizes, resinas</a:t>
            </a:r>
            <a:r>
              <a:rPr lang="pt-PT" dirty="0"/>
              <a:t>, </a:t>
            </a:r>
            <a:r>
              <a:rPr lang="pt-PT" dirty="0" smtClean="0"/>
              <a:t>materiais plásticos (puxadores</a:t>
            </a:r>
            <a:r>
              <a:rPr lang="pt-PT" dirty="0"/>
              <a:t>, dobradiças, molduras e </a:t>
            </a:r>
            <a:r>
              <a:rPr lang="pt-PT" dirty="0" smtClean="0"/>
              <a:t>fitas)</a:t>
            </a:r>
          </a:p>
          <a:p>
            <a:endParaRPr lang="pt-PT" sz="1400" dirty="0" smtClean="0"/>
          </a:p>
          <a:p>
            <a:r>
              <a:rPr lang="pt-PT" dirty="0" smtClean="0"/>
              <a:t>Indústria </a:t>
            </a:r>
            <a:r>
              <a:rPr lang="pt-PT" dirty="0"/>
              <a:t>metalúrgica </a:t>
            </a:r>
            <a:r>
              <a:rPr lang="pt-PT" dirty="0" smtClean="0"/>
              <a:t>fornece metais </a:t>
            </a:r>
            <a:r>
              <a:rPr lang="pt-PT" dirty="0"/>
              <a:t>como tubulares e aço plano, e </a:t>
            </a:r>
            <a:r>
              <a:rPr lang="pt-PT" dirty="0" smtClean="0"/>
              <a:t>componentes </a:t>
            </a:r>
            <a:r>
              <a:rPr lang="pt-PT" dirty="0"/>
              <a:t>como dobradiças, puxadores e </a:t>
            </a:r>
            <a:r>
              <a:rPr lang="pt-PT" dirty="0" smtClean="0"/>
              <a:t>corrediças</a:t>
            </a:r>
          </a:p>
          <a:p>
            <a:endParaRPr lang="pt-PT" sz="1400" dirty="0" smtClean="0"/>
          </a:p>
          <a:p>
            <a:r>
              <a:rPr lang="pt-PT" dirty="0" smtClean="0"/>
              <a:t>Indústria </a:t>
            </a:r>
            <a:r>
              <a:rPr lang="pt-PT" dirty="0"/>
              <a:t>de tecidos e curtumes </a:t>
            </a:r>
            <a:r>
              <a:rPr lang="pt-PT" dirty="0" smtClean="0"/>
              <a:t>fornece material para a </a:t>
            </a:r>
            <a:r>
              <a:rPr lang="pt-PT" dirty="0"/>
              <a:t>mobília estofada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99207867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Cadeia de Valor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Design</a:t>
            </a:r>
          </a:p>
          <a:p>
            <a:r>
              <a:rPr lang="pt-PT" dirty="0" smtClean="0"/>
              <a:t>Marketing</a:t>
            </a:r>
          </a:p>
          <a:p>
            <a:r>
              <a:rPr lang="pt-PT" dirty="0" smtClean="0"/>
              <a:t>Produção de catálogos</a:t>
            </a:r>
          </a:p>
          <a:p>
            <a:r>
              <a:rPr lang="pt-PT" dirty="0" smtClean="0"/>
              <a:t>Transporte e distribuição em mercados finais</a:t>
            </a:r>
          </a:p>
          <a:p>
            <a:endParaRPr lang="pt-PT" dirty="0" smtClean="0"/>
          </a:p>
          <a:p>
            <a:endParaRPr lang="pt-PT" dirty="0" smtClean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1502842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Constrangimentos</a:t>
            </a:r>
            <a:endParaRPr lang="pt-PT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953000"/>
          </a:xfrm>
        </p:spPr>
        <p:txBody>
          <a:bodyPr>
            <a:normAutofit fontScale="85000" lnSpcReduction="20000"/>
          </a:bodyPr>
          <a:lstStyle/>
          <a:p>
            <a:r>
              <a:rPr lang="pt-PT" dirty="0"/>
              <a:t>Elevados custos </a:t>
            </a:r>
            <a:r>
              <a:rPr lang="pt-PT" dirty="0" smtClean="0"/>
              <a:t>de transacções encarecem mobiliário local e condicionam qualidade do produto final</a:t>
            </a:r>
            <a:endParaRPr lang="pt-PT" dirty="0"/>
          </a:p>
          <a:p>
            <a:pPr lvl="1"/>
            <a:endParaRPr lang="pt-PT" sz="1400" dirty="0" smtClean="0"/>
          </a:p>
          <a:p>
            <a:pPr lvl="1"/>
            <a:r>
              <a:rPr lang="pt-PT" dirty="0" smtClean="0"/>
              <a:t>Elevados custos de transporte derivado de m</a:t>
            </a:r>
            <a:r>
              <a:rPr lang="pt-PT" dirty="0"/>
              <a:t>á</a:t>
            </a:r>
            <a:r>
              <a:rPr lang="pt-PT" dirty="0" smtClean="0"/>
              <a:t>s rodovias</a:t>
            </a:r>
          </a:p>
          <a:p>
            <a:pPr lvl="1"/>
            <a:endParaRPr lang="pt-PT" sz="1400" dirty="0" smtClean="0"/>
          </a:p>
          <a:p>
            <a:pPr lvl="1"/>
            <a:r>
              <a:rPr lang="pt-PT" dirty="0" smtClean="0"/>
              <a:t>Limitado acesso ao cr</a:t>
            </a:r>
            <a:r>
              <a:rPr lang="pt-PT" dirty="0"/>
              <a:t>é</a:t>
            </a:r>
            <a:r>
              <a:rPr lang="pt-PT" dirty="0" smtClean="0"/>
              <a:t>dito para pequenos operadores</a:t>
            </a:r>
          </a:p>
          <a:p>
            <a:endParaRPr lang="pt-PT" sz="1300" dirty="0" smtClean="0"/>
          </a:p>
          <a:p>
            <a:r>
              <a:rPr lang="pt-PT" dirty="0" smtClean="0"/>
              <a:t>Concorrência de mobiliário importado (algum declarado como produto não acabado, mobiliário não montado e  na forma de fibras ou barrotes) </a:t>
            </a:r>
          </a:p>
          <a:p>
            <a:endParaRPr lang="pt-PT" sz="1300" dirty="0" smtClean="0"/>
          </a:p>
          <a:p>
            <a:r>
              <a:rPr lang="pt-PT" dirty="0" smtClean="0"/>
              <a:t>Prevalência de grande numero de pequenas firmas com tecnologias manuais e tecnologicamente atrasadas (limitando flexibilidade de variedades produzidas e gestão de produção)</a:t>
            </a:r>
          </a:p>
          <a:p>
            <a:endParaRPr lang="pt-PT" dirty="0" smtClean="0"/>
          </a:p>
          <a:p>
            <a:endParaRPr lang="pt-PT" dirty="0" smtClean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03766764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/>
              <a:t>Constrangimentos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Necessidade de importação da maior parte da maquinaria e acessórios necessários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38252684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Potencialidades</a:t>
            </a:r>
            <a:endParaRPr lang="pt-PT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876800"/>
          </a:xfrm>
        </p:spPr>
        <p:txBody>
          <a:bodyPr>
            <a:normAutofit lnSpcReduction="10000"/>
          </a:bodyPr>
          <a:lstStyle/>
          <a:p>
            <a:r>
              <a:rPr lang="pt-PT" dirty="0" smtClean="0"/>
              <a:t>Abundancia de matéria-prima florestal nativa</a:t>
            </a:r>
          </a:p>
          <a:p>
            <a:r>
              <a:rPr lang="pt-PT" dirty="0" smtClean="0"/>
              <a:t>Mão-de-obra</a:t>
            </a:r>
          </a:p>
          <a:p>
            <a:r>
              <a:rPr lang="pt-PT" dirty="0" smtClean="0"/>
              <a:t>Mercado nacional em expansão (encomendas do sector publico e privado): aumento da procura com o aumento do rendimento </a:t>
            </a:r>
          </a:p>
          <a:p>
            <a:r>
              <a:rPr lang="pt-PT" dirty="0" smtClean="0"/>
              <a:t> Facilidade de acesso a outros mercados (infra-estruturas portuárias)</a:t>
            </a:r>
          </a:p>
          <a:p>
            <a:r>
              <a:rPr lang="pt-PT" dirty="0" smtClean="0"/>
              <a:t>Grande segmento de população procura mobiliário de produção local embora haja nichos de mercados que preferem mobiliário importado</a:t>
            </a:r>
          </a:p>
          <a:p>
            <a:endParaRPr lang="pt-PT" dirty="0" smtClean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05517205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/>
              <a:t>Potencialidades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Produção de madeira comercial (novas plantações)</a:t>
            </a:r>
          </a:p>
          <a:p>
            <a:endParaRPr lang="pt-PT" dirty="0" smtClean="0"/>
          </a:p>
          <a:p>
            <a:r>
              <a:rPr lang="pt-PT" dirty="0" smtClean="0"/>
              <a:t>Produção de material plástico (implantada de industria química)</a:t>
            </a:r>
          </a:p>
          <a:p>
            <a:endParaRPr lang="pt-PT" dirty="0" smtClean="0"/>
          </a:p>
          <a:p>
            <a:r>
              <a:rPr lang="pt-PT" dirty="0" smtClean="0"/>
              <a:t>Produção de equipamentos e acessórios metálicos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59654184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b="1" dirty="0" smtClean="0"/>
              <a:t>Incentivos e Oportunidades para Melhorias na Cadeia de Valor</a:t>
            </a:r>
            <a:endParaRPr lang="pt-PT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Melhorar qualidade e entrega (alta prioridade)</a:t>
            </a:r>
          </a:p>
          <a:p>
            <a:r>
              <a:rPr lang="pt-PT" dirty="0" smtClean="0"/>
              <a:t>Melhorar capacidade de produção</a:t>
            </a:r>
          </a:p>
          <a:p>
            <a:r>
              <a:rPr lang="pt-PT" dirty="0" smtClean="0"/>
              <a:t>Expansão de mercado (e não incremento de preço)</a:t>
            </a:r>
          </a:p>
          <a:p>
            <a:r>
              <a:rPr lang="pt-PT" dirty="0" smtClean="0"/>
              <a:t>Integrar actividades verticalmente para quem só produz matéria-prima para tirar vantagem do valor acrescentado do produto final</a:t>
            </a:r>
          </a:p>
          <a:p>
            <a:endParaRPr lang="pt-PT" dirty="0" smtClean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07457328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Opções Futuras e Factores Críticos</a:t>
            </a:r>
            <a:endParaRPr lang="pt-PT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pt-PT" dirty="0" smtClean="0"/>
              <a:t>Especializar-se (ou não)</a:t>
            </a:r>
          </a:p>
          <a:p>
            <a:r>
              <a:rPr lang="pt-PT" dirty="0" smtClean="0"/>
              <a:t>Investir (ou não)</a:t>
            </a:r>
          </a:p>
          <a:p>
            <a:r>
              <a:rPr lang="pt-PT" dirty="0" smtClean="0"/>
              <a:t>Protecção (ou liberalização) </a:t>
            </a:r>
          </a:p>
          <a:p>
            <a:endParaRPr lang="pt-PT" dirty="0" smtClean="0"/>
          </a:p>
          <a:p>
            <a:pPr marL="0" indent="0">
              <a:buNone/>
            </a:pPr>
            <a:r>
              <a:rPr lang="pt-PT" b="1" dirty="0" smtClean="0"/>
              <a:t>Factores críticos de sucesso</a:t>
            </a:r>
          </a:p>
          <a:p>
            <a:r>
              <a:rPr lang="pt-PT" dirty="0" smtClean="0"/>
              <a:t>Acesso a financiamento</a:t>
            </a:r>
          </a:p>
          <a:p>
            <a:r>
              <a:rPr lang="pt-PT" dirty="0" smtClean="0"/>
              <a:t>Qualidade e comprimento de metas de encomendas e entrega atempada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345164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Metodologia da Pesquisa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5259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pt-PT" dirty="0" smtClean="0"/>
              <a:t>Pesquisa documental e mapeamento </a:t>
            </a:r>
            <a:r>
              <a:rPr lang="pt-PT" dirty="0"/>
              <a:t>dos intervenientes de cada </a:t>
            </a:r>
            <a:r>
              <a:rPr lang="pt-PT" dirty="0" smtClean="0"/>
              <a:t>sector</a:t>
            </a:r>
          </a:p>
          <a:p>
            <a:pPr lvl="0"/>
            <a:endParaRPr lang="en-US" sz="1300" dirty="0"/>
          </a:p>
          <a:p>
            <a:pPr lvl="0"/>
            <a:r>
              <a:rPr lang="pt-PT" dirty="0"/>
              <a:t>Desenho e administração </a:t>
            </a:r>
            <a:r>
              <a:rPr lang="pt-PT" dirty="0" smtClean="0"/>
              <a:t>de inquéritos com recurso do conhecimento actual (da literatura)</a:t>
            </a:r>
            <a:endParaRPr lang="en-US" dirty="0"/>
          </a:p>
          <a:p>
            <a:pPr lvl="0"/>
            <a:endParaRPr lang="pt-PT" sz="1100" dirty="0" smtClean="0"/>
          </a:p>
          <a:p>
            <a:pPr lvl="0"/>
            <a:r>
              <a:rPr lang="pt-PT" dirty="0" smtClean="0"/>
              <a:t>Análise </a:t>
            </a:r>
            <a:r>
              <a:rPr lang="pt-PT" dirty="0"/>
              <a:t>de </a:t>
            </a:r>
            <a:r>
              <a:rPr lang="pt-PT" dirty="0" smtClean="0"/>
              <a:t>dados e validação</a:t>
            </a:r>
          </a:p>
          <a:p>
            <a:pPr lvl="0">
              <a:buNone/>
            </a:pPr>
            <a:endParaRPr lang="pt-PT" sz="1500" dirty="0" smtClean="0"/>
          </a:p>
          <a:p>
            <a:pPr lvl="0">
              <a:buNone/>
            </a:pPr>
            <a:r>
              <a:rPr lang="pt-PT" b="1" dirty="0" smtClean="0"/>
              <a:t>Resultados Esperados</a:t>
            </a:r>
            <a:endParaRPr lang="en-US" b="1" dirty="0"/>
          </a:p>
          <a:p>
            <a:r>
              <a:rPr lang="pt-PT" dirty="0" smtClean="0"/>
              <a:t>Revisão </a:t>
            </a:r>
            <a:r>
              <a:rPr lang="pt-PT" dirty="0"/>
              <a:t>das </a:t>
            </a:r>
            <a:r>
              <a:rPr lang="pt-PT" dirty="0" smtClean="0"/>
              <a:t>políticas </a:t>
            </a:r>
            <a:r>
              <a:rPr lang="pt-PT" dirty="0"/>
              <a:t>sectoriais </a:t>
            </a:r>
            <a:r>
              <a:rPr lang="pt-PT" dirty="0" smtClean="0"/>
              <a:t>de desenvolvimento industrial dos </a:t>
            </a:r>
            <a:r>
              <a:rPr lang="pt-PT" dirty="0"/>
              <a:t>ramos alimentar e de </a:t>
            </a:r>
            <a:r>
              <a:rPr lang="pt-PT" dirty="0" smtClean="0"/>
              <a:t>mobiliário</a:t>
            </a:r>
            <a:endParaRPr lang="pt-P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Caso (1): Arroz - Alguns Constrangimentos Metodológicos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0000" lnSpcReduction="20000"/>
          </a:bodyPr>
          <a:lstStyle/>
          <a:p>
            <a:r>
              <a:rPr lang="pt-PT" dirty="0" smtClean="0"/>
              <a:t>O estudo não teve objectivo ambicioso para cobrir empiricamente cadeias de valor do arroz em todo o país, se não ao nível da literatura e do mapeamento dos </a:t>
            </a:r>
            <a:r>
              <a:rPr lang="pt-PT" dirty="0" err="1" smtClean="0"/>
              <a:t>stakeholders</a:t>
            </a:r>
            <a:r>
              <a:rPr lang="pt-PT" dirty="0" smtClean="0"/>
              <a:t>.</a:t>
            </a:r>
          </a:p>
          <a:p>
            <a:endParaRPr lang="pt-PT" sz="1600" dirty="0" smtClean="0"/>
          </a:p>
          <a:p>
            <a:r>
              <a:rPr lang="pt-PT" dirty="0" smtClean="0"/>
              <a:t>Os vários sistemas de produção, nas diferentes regiões, apresentam diferenças específicas do local, e no acesso de entrada e de oportunidades de comercialização e de processamento que são extremamente descentralizadas entre um número de actores cada vez maior</a:t>
            </a:r>
          </a:p>
          <a:p>
            <a:endParaRPr lang="pt-PT" sz="1600" dirty="0" smtClean="0"/>
          </a:p>
          <a:p>
            <a:r>
              <a:rPr lang="pt-PT" dirty="0" smtClean="0"/>
              <a:t>O sector de arroz sofre com a falta de boa qualidade de dados quantitativos, tanto no que diz respeito a variações regionais na produção e os factores determinantes, canais de comercialização qualidade de processamento, preferências dos consumidores. </a:t>
            </a:r>
          </a:p>
          <a:p>
            <a:endParaRPr lang="pt-PT" sz="1400" dirty="0" smtClean="0"/>
          </a:p>
          <a:p>
            <a:r>
              <a:rPr lang="pt-PT" dirty="0" smtClean="0"/>
              <a:t>Mesmo ao nível de dados disponíveis das importações, já que as exportações são quase nulas.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pt-PT" sz="3600" dirty="0" smtClean="0"/>
              <a:t>Alguns Constrangimentos Metodológicos</a:t>
            </a:r>
            <a:endParaRPr lang="pt-PT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181600"/>
          </a:xfrm>
        </p:spPr>
        <p:txBody>
          <a:bodyPr>
            <a:normAutofit fontScale="77500" lnSpcReduction="20000"/>
          </a:bodyPr>
          <a:lstStyle/>
          <a:p>
            <a:r>
              <a:rPr lang="pt-PT" dirty="0" smtClean="0"/>
              <a:t>Sem esses dados, é difícil ter uma visão completa da produção de arroz transformação, comercialização, e o consumo no país.</a:t>
            </a:r>
            <a:endParaRPr lang="en-US" dirty="0" smtClean="0"/>
          </a:p>
          <a:p>
            <a:endParaRPr lang="pt-PT" sz="1700" dirty="0" smtClean="0"/>
          </a:p>
          <a:p>
            <a:r>
              <a:rPr lang="pt-PT" dirty="0" smtClean="0"/>
              <a:t>Variabilidade de Rendimento entre os produtores praticando o mesmo sistema é geralmente significativo, com as consequentes implicações para estimar os custos e benefícios, lucros e adição de valor.</a:t>
            </a:r>
          </a:p>
          <a:p>
            <a:endParaRPr lang="pt-PT" sz="1700" dirty="0" smtClean="0"/>
          </a:p>
          <a:p>
            <a:r>
              <a:rPr lang="pt-PT" dirty="0" smtClean="0"/>
              <a:t>A estratégia é então concentrar o relatório sobre breves cenários de cadeias de valor, e discutir suas implicações de forma sintética, compensando assim as lacunas</a:t>
            </a:r>
            <a:endParaRPr lang="en-US" dirty="0" smtClean="0"/>
          </a:p>
          <a:p>
            <a:endParaRPr lang="pt-PT" sz="1400" dirty="0" smtClean="0"/>
          </a:p>
          <a:p>
            <a:r>
              <a:rPr lang="pt-PT" dirty="0" smtClean="0"/>
              <a:t>Embora tal não seja o ideal, parece uma escolha lógica, dada a combinação de diversidade, a variabilidade e os períodos relativamente curtos de pesquisa de campo, e da necessidade de produzir um relatório sucinto.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Dados sobre a produção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105400"/>
          </a:xfrm>
        </p:spPr>
        <p:txBody>
          <a:bodyPr>
            <a:normAutofit fontScale="85000" lnSpcReduction="20000"/>
          </a:bodyPr>
          <a:lstStyle/>
          <a:p>
            <a:r>
              <a:rPr lang="pt-PT" dirty="0" smtClean="0"/>
              <a:t>Produção de arroz regista crescimento médio de </a:t>
            </a:r>
            <a:r>
              <a:rPr lang="pt-PT" dirty="0"/>
              <a:t>0,3 hectares por exploração para 0,5 </a:t>
            </a:r>
            <a:r>
              <a:rPr lang="pt-PT" dirty="0" smtClean="0"/>
              <a:t>hectares, com produtividade de entre 2 a 4ton/</a:t>
            </a:r>
            <a:r>
              <a:rPr lang="pt-PT" dirty="0" err="1" smtClean="0"/>
              <a:t>ha</a:t>
            </a:r>
            <a:endParaRPr lang="pt-PT" dirty="0" smtClean="0"/>
          </a:p>
          <a:p>
            <a:endParaRPr lang="pt-PT" sz="1400" dirty="0" smtClean="0"/>
          </a:p>
          <a:p>
            <a:r>
              <a:rPr lang="pt-PT" dirty="0" smtClean="0"/>
              <a:t>Perto </a:t>
            </a:r>
            <a:r>
              <a:rPr lang="pt-PT" dirty="0"/>
              <a:t>de 90% do arroz produzido </a:t>
            </a:r>
            <a:r>
              <a:rPr lang="pt-PT" dirty="0" smtClean="0"/>
              <a:t>provém </a:t>
            </a:r>
            <a:r>
              <a:rPr lang="pt-PT" dirty="0"/>
              <a:t>de pequenos </a:t>
            </a:r>
            <a:r>
              <a:rPr lang="pt-PT" dirty="0" smtClean="0"/>
              <a:t>agricultores como </a:t>
            </a:r>
            <a:r>
              <a:rPr lang="pt-PT" dirty="0"/>
              <a:t>cultura de subsistência</a:t>
            </a:r>
            <a:endParaRPr lang="pt-PT" dirty="0" smtClean="0"/>
          </a:p>
          <a:p>
            <a:endParaRPr lang="af-ZA" sz="1400" dirty="0" smtClean="0"/>
          </a:p>
          <a:p>
            <a:r>
              <a:rPr lang="af-ZA" dirty="0" smtClean="0"/>
              <a:t>Preve-se para </a:t>
            </a:r>
            <a:r>
              <a:rPr lang="af-ZA" dirty="0"/>
              <a:t>a camapnha agrícola </a:t>
            </a:r>
            <a:r>
              <a:rPr lang="af-ZA" dirty="0" smtClean="0"/>
              <a:t>2013 uma </a:t>
            </a:r>
            <a:r>
              <a:rPr lang="af-ZA" dirty="0"/>
              <a:t>produção </a:t>
            </a:r>
            <a:r>
              <a:rPr lang="af-ZA" dirty="0" smtClean="0"/>
              <a:t>de </a:t>
            </a:r>
            <a:r>
              <a:rPr lang="af-ZA" dirty="0"/>
              <a:t>cerca de 350 mil ton de </a:t>
            </a:r>
            <a:r>
              <a:rPr lang="af-ZA" dirty="0" smtClean="0"/>
              <a:t>Arroz</a:t>
            </a:r>
          </a:p>
          <a:p>
            <a:endParaRPr lang="af-ZA" sz="1400" dirty="0" smtClean="0"/>
          </a:p>
          <a:p>
            <a:r>
              <a:rPr lang="af-ZA" dirty="0" smtClean="0"/>
              <a:t>Importações </a:t>
            </a:r>
            <a:r>
              <a:rPr lang="af-ZA" dirty="0"/>
              <a:t>para cobrir o </a:t>
            </a:r>
            <a:r>
              <a:rPr lang="af-ZA" dirty="0" smtClean="0"/>
              <a:t>défice serão de </a:t>
            </a:r>
            <a:r>
              <a:rPr lang="af-ZA" dirty="0"/>
              <a:t>cerca de 316 mil toneladas de arroz limpo</a:t>
            </a:r>
            <a:endParaRPr lang="pt-PT" dirty="0" smtClean="0"/>
          </a:p>
          <a:p>
            <a:endParaRPr lang="af-ZA" sz="1300" dirty="0" smtClean="0"/>
          </a:p>
          <a:p>
            <a:r>
              <a:rPr lang="af-ZA" dirty="0" smtClean="0"/>
              <a:t>Províncias </a:t>
            </a:r>
            <a:r>
              <a:rPr lang="af-ZA" dirty="0"/>
              <a:t>da Zambézia e Sofala </a:t>
            </a:r>
            <a:r>
              <a:rPr lang="af-ZA" dirty="0" smtClean="0"/>
              <a:t>contam com </a:t>
            </a:r>
            <a:r>
              <a:rPr lang="af-ZA" dirty="0"/>
              <a:t>cerca de 90% da área total </a:t>
            </a:r>
            <a:r>
              <a:rPr lang="af-ZA" dirty="0" smtClean="0"/>
              <a:t>cultivada; De Nampula </a:t>
            </a:r>
            <a:r>
              <a:rPr lang="af-ZA" dirty="0"/>
              <a:t>e Cabo Delgado </a:t>
            </a:r>
            <a:r>
              <a:rPr lang="af-ZA" dirty="0" smtClean="0"/>
              <a:t>provem </a:t>
            </a:r>
            <a:r>
              <a:rPr lang="af-ZA" dirty="0"/>
              <a:t>7% </a:t>
            </a:r>
            <a:r>
              <a:rPr lang="af-ZA" dirty="0" smtClean="0"/>
              <a:t>e </a:t>
            </a:r>
            <a:r>
              <a:rPr lang="af-ZA" dirty="0"/>
              <a:t>os restantes 3% no Sul do </a:t>
            </a:r>
            <a:r>
              <a:rPr lang="af-ZA" dirty="0" smtClean="0"/>
              <a:t>país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pt-PT" sz="2800" b="1" dirty="0" smtClean="0"/>
              <a:t>Evolução da produção do arroz no Mundo e em Moçambique </a:t>
            </a:r>
            <a:endParaRPr lang="pt-PT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066800"/>
          <a:ext cx="88392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2034</TotalTime>
  <Words>3031</Words>
  <Application>Microsoft Office PowerPoint</Application>
  <PresentationFormat>On-screen Show (4:3)</PresentationFormat>
  <Paragraphs>395</Paragraphs>
  <Slides>47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Office Theme</vt:lpstr>
      <vt:lpstr>ESTUDO PARA A IDENTIFICAÇÃO DE OPORTUNIDADES E CONSTRANGIMENTOS NA CADEIA DE VALOR DAS INDÚSTRIAS ALIMENTAR E DE MOBILIÁRIO</vt:lpstr>
      <vt:lpstr>Estrutura da Apresentação</vt:lpstr>
      <vt:lpstr>Objectivos do Estudo</vt:lpstr>
      <vt:lpstr>Descrição do Estudo</vt:lpstr>
      <vt:lpstr>Metodologia da Pesquisa</vt:lpstr>
      <vt:lpstr>Caso (1): Arroz - Alguns Constrangimentos Metodológicos</vt:lpstr>
      <vt:lpstr>Alguns Constrangimentos Metodológicos</vt:lpstr>
      <vt:lpstr>Dados sobre a produção</vt:lpstr>
      <vt:lpstr>Evolução da produção do arroz no Mundo e em Moçambique </vt:lpstr>
      <vt:lpstr>Análise de Constrangimentos</vt:lpstr>
      <vt:lpstr>Análise de Constrangimentos</vt:lpstr>
      <vt:lpstr>Análise de Constrangimentos</vt:lpstr>
      <vt:lpstr>Constrangimentos pós-colheita e de descasque</vt:lpstr>
      <vt:lpstr>Custos de Transporte</vt:lpstr>
      <vt:lpstr>Margens de Comercialização</vt:lpstr>
      <vt:lpstr>Preços</vt:lpstr>
      <vt:lpstr>Alternativas de solução</vt:lpstr>
      <vt:lpstr>Potencialidades para Acréscimo de Valor na Cadeia do Arroz</vt:lpstr>
      <vt:lpstr>Potencialidades para Acréscimo de Valor na Cadeia do Arroz</vt:lpstr>
      <vt:lpstr>Potencialidades para Acréscimo de Valor na Cadeia do Arroz</vt:lpstr>
      <vt:lpstr>Resumo da Analise da Cadeia de Valor</vt:lpstr>
      <vt:lpstr>Novas Iniciativas e Tendências de Investimento</vt:lpstr>
      <vt:lpstr>Novas Iniciativas e Tendências de Investimento</vt:lpstr>
      <vt:lpstr>Passos Seguintes</vt:lpstr>
      <vt:lpstr>Passos Seguintes</vt:lpstr>
      <vt:lpstr>Passos Seguintes</vt:lpstr>
      <vt:lpstr>Caso 2: Citrinos</vt:lpstr>
      <vt:lpstr>Espécies em Moçambique</vt:lpstr>
      <vt:lpstr>Contribuição na Culturas de Rendimento</vt:lpstr>
      <vt:lpstr>Operadores do Sector Frutícola</vt:lpstr>
      <vt:lpstr>CITRUM: Produção e Exportação</vt:lpstr>
      <vt:lpstr>Constrangimentos</vt:lpstr>
      <vt:lpstr>Constrangimentos</vt:lpstr>
      <vt:lpstr>Potencialidades</vt:lpstr>
      <vt:lpstr>Acesso ao Financiamento e Potencialidades</vt:lpstr>
      <vt:lpstr>Oportunidades na Cadeia de Valor</vt:lpstr>
      <vt:lpstr>Caso (3): Industria de Mobiliário</vt:lpstr>
      <vt:lpstr>Caracterização da Industria Mobiliaria</vt:lpstr>
      <vt:lpstr>Caracterização da Industria Mobiliaria</vt:lpstr>
      <vt:lpstr>A Cadeia de Valor</vt:lpstr>
      <vt:lpstr>A Cadeia de Valor</vt:lpstr>
      <vt:lpstr>Constrangimentos</vt:lpstr>
      <vt:lpstr>Constrangimentos</vt:lpstr>
      <vt:lpstr>Potencialidades</vt:lpstr>
      <vt:lpstr>Potencialidades</vt:lpstr>
      <vt:lpstr>Incentivos e Oportunidades para Melhorias na Cadeia de Valor</vt:lpstr>
      <vt:lpstr>Opções Futuras e Factores Críticos</vt:lpstr>
    </vt:vector>
  </TitlesOfParts>
  <Company>Your Organization Name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Your User Name</dc:creator>
  <cp:lastModifiedBy>enevesj</cp:lastModifiedBy>
  <cp:revision>137</cp:revision>
  <dcterms:created xsi:type="dcterms:W3CDTF">2013-06-27T06:38:25Z</dcterms:created>
  <dcterms:modified xsi:type="dcterms:W3CDTF">2013-07-03T09:47:53Z</dcterms:modified>
</cp:coreProperties>
</file>