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CEB283-4332-40D9-9203-E8DEA2F4BC41}" type="datetimeFigureOut">
              <a:rPr lang="pt-PT" smtClean="0"/>
              <a:t>16-04-2014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49F9B7-791A-4807-BF6A-FF69972DBE2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zachary_kaplan@dai.com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12.bin"/><Relationship Id="rId4" Type="http://schemas.openxmlformats.org/officeDocument/2006/relationships/hyperlink" Target="mailto:hhamela@cta.org.m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438400"/>
            <a:ext cx="8305800" cy="2362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Avaliação das Opções de Política para a Participação Local e Conteúdo Local em Moçambique</a:t>
            </a:r>
            <a: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/>
            </a:r>
            <a:b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</a:br>
            <a: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/>
            </a:r>
            <a:b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</a:br>
            <a: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 </a:t>
            </a:r>
            <a:b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</a:br>
            <a:endParaRPr kumimoji="0" lang="en-US" sz="33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ＭＳ Ｐゴシック" pitchFamily="-84" charset="-128"/>
              <a:cs typeface="+mj-cs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09600" y="4876800"/>
            <a:ext cx="32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 smtClean="0">
                <a:latin typeface="Arial" pitchFamily="34" charset="0"/>
              </a:rPr>
              <a:t>Adaptado</a:t>
            </a:r>
            <a:r>
              <a:rPr lang="en-US" sz="1800" dirty="0" smtClean="0">
                <a:latin typeface="Arial" pitchFamily="34" charset="0"/>
              </a:rPr>
              <a:t> do </a:t>
            </a:r>
            <a:r>
              <a:rPr lang="en-US" sz="1800" dirty="0" err="1" smtClean="0">
                <a:latin typeface="Arial" pitchFamily="34" charset="0"/>
              </a:rPr>
              <a:t>estudo</a:t>
            </a:r>
            <a:r>
              <a:rPr lang="en-US" sz="1800" dirty="0" smtClean="0">
                <a:latin typeface="Arial" pitchFamily="34" charset="0"/>
              </a:rPr>
              <a:t> de : Zachary </a:t>
            </a:r>
            <a:r>
              <a:rPr lang="en-US" sz="1800" dirty="0">
                <a:latin typeface="Arial" pitchFamily="34" charset="0"/>
              </a:rPr>
              <a:t>A. </a:t>
            </a:r>
            <a:r>
              <a:rPr lang="en-US" sz="1800" dirty="0" smtClean="0">
                <a:latin typeface="Arial" pitchFamily="34" charset="0"/>
              </a:rPr>
              <a:t>Kaplan, DAI 2013</a:t>
            </a:r>
            <a:endParaRPr lang="en-US" sz="1800" dirty="0">
              <a:latin typeface="Arial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715000" y="4876800"/>
            <a:ext cx="304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 pitchFamily="34" charset="0"/>
              </a:rPr>
              <a:t>Apresentado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por</a:t>
            </a:r>
            <a:r>
              <a:rPr lang="en-US" dirty="0" smtClean="0">
                <a:latin typeface="Arial" pitchFamily="34" charset="0"/>
              </a:rPr>
              <a:t>: </a:t>
            </a:r>
          </a:p>
          <a:p>
            <a:r>
              <a:rPr lang="en-US" dirty="0" err="1" smtClean="0">
                <a:latin typeface="Arial" pitchFamily="34" charset="0"/>
              </a:rPr>
              <a:t>Hipólito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Hamela</a:t>
            </a:r>
            <a:r>
              <a:rPr lang="en-US" dirty="0" smtClean="0">
                <a:latin typeface="Arial" pitchFamily="34" charset="0"/>
              </a:rPr>
              <a:t>, CTA 2014</a:t>
            </a:r>
            <a:endParaRPr lang="en-US" dirty="0">
              <a:latin typeface="Aria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819400" y="457200"/>
          <a:ext cx="3505200" cy="1676400"/>
        </p:xfrm>
        <a:graphic>
          <a:graphicData uri="http://schemas.openxmlformats.org/presentationml/2006/ole">
            <p:oleObj spid="_x0000_s1026" name="Picture" r:id="rId3" imgW="2457360" imgH="1246680" progId="Word.Picture.8">
              <p:embed/>
            </p:oleObj>
          </a:graphicData>
        </a:graphic>
      </p:graphicFrame>
      <p:pic>
        <p:nvPicPr>
          <p:cNvPr id="7" name="Picture 6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638800"/>
            <a:ext cx="3898900" cy="70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295400"/>
            <a:ext cx="7772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Continuação das Recomendações</a:t>
            </a:r>
            <a:r>
              <a:rPr kumimoji="0" lang="pt-PT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905000"/>
            <a:ext cx="8610600" cy="48006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 Enquadramento do CL deverá ser utilizado para clarificar a definição, visão, objectivos e estratégia; incluindo os diferentes papéis e responsabilidades do Governo e do sector privado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Forte ligação com a gestão fiscal do GOM  a as receitas provenientes da industria extrativa (ex: Criação do Fundo de Desenvolv. do CL)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Focos em resultados do CL ao invés dos seus requisitos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Uma  abordagem baseada em incentivos, tais como incentivos nos processos de aquisição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Divulgar informações sobre processos de aquisição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Compromisso com a execução (leis e políticas actuais e futuras)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Forte ligação com os planos e estratégias do sector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Parceria com o sector privado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Consequentemente melhora o sector financeiro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Apoia o diálogo entre as OSC e a Plataforma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505200" y="228600"/>
          <a:ext cx="2057400" cy="914400"/>
        </p:xfrm>
        <a:graphic>
          <a:graphicData uri="http://schemas.openxmlformats.org/presentationml/2006/ole">
            <p:oleObj spid="_x0000_s10242" name="Picture" r:id="rId3" imgW="2457360" imgH="1246680" progId="Word.Picture.8">
              <p:embed/>
            </p:oleObj>
          </a:graphicData>
        </a:graphic>
      </p:graphicFrame>
      <p:pic>
        <p:nvPicPr>
          <p:cNvPr id="5" name="Picture 4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09600" y="1676400"/>
            <a:ext cx="8077200" cy="44958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“Walking the talk”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pt-BR" sz="2400" dirty="0" smtClean="0"/>
              <a:t>Divulgação do conceito de conteudo local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pt-BR" sz="2400" dirty="0" smtClean="0"/>
              <a:t>Assinatura dum Memorando de Entendimento com diversos parceiros nomeadamente ENHLogistics, EMEMLogistics, IPEME, CPI e INFP dentre outros 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Constituição do Comité Nacional de Conteúdo Local em parceria com o Governo (Task Force for Local Content)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pt-BR" sz="2400" dirty="0" smtClean="0"/>
              <a:t>Desenho  do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plano de acção para a elaboração e implementação duma Politica de Participação e Conteúdo Local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pt-BR" sz="2400" dirty="0" smtClean="0"/>
              <a:t>Implementação do MoU com a NABC da Holanda nas componentes </a:t>
            </a:r>
            <a:r>
              <a:rPr lang="pt-BR" sz="2400" i="1" dirty="0" smtClean="0"/>
              <a:t>Oil &amp; Gas e Agribusiness</a:t>
            </a:r>
            <a:endParaRPr kumimoji="0" lang="pt-BR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1143000"/>
            <a:ext cx="7772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Acções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em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Curso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3505200" y="228600"/>
          <a:ext cx="2057400" cy="914400"/>
        </p:xfrm>
        <a:graphic>
          <a:graphicData uri="http://schemas.openxmlformats.org/presentationml/2006/ole">
            <p:oleObj spid="_x0000_s11266" name="Picture" r:id="rId3" imgW="2457360" imgH="1246680" progId="Word.Picture.8">
              <p:embed/>
            </p:oleObj>
          </a:graphicData>
        </a:graphic>
      </p:graphicFrame>
      <p:pic>
        <p:nvPicPr>
          <p:cNvPr id="5" name="Picture 4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5638800"/>
          </a:xfrm>
          <a:prstGeom prst="rect">
            <a:avLst/>
          </a:prstGeom>
          <a:solidFill>
            <a:srgbClr val="002A6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4400" dirty="0" err="1" smtClean="0">
                <a:solidFill>
                  <a:schemeClr val="bg1"/>
                </a:solidFill>
                <a:latin typeface="Arial" pitchFamily="34" charset="0"/>
              </a:rPr>
              <a:t>Muito</a:t>
            </a:r>
            <a:r>
              <a:rPr lang="en-US" sz="4400" dirty="0" smtClean="0">
                <a:solidFill>
                  <a:schemeClr val="bg1"/>
                </a:solidFill>
                <a:latin typeface="Arial" pitchFamily="34" charset="0"/>
              </a:rPr>
              <a:t> Obrigado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hlinkClick r:id="rId3"/>
              </a:rPr>
              <a:t>zachary_kaplan@dai.com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 &amp;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hlinkClick r:id="rId4"/>
              </a:rPr>
              <a:t>hhamela@cta.org.mz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" pitchFamily="34" charset="0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505200" y="228600"/>
          <a:ext cx="2514600" cy="914400"/>
        </p:xfrm>
        <a:graphic>
          <a:graphicData uri="http://schemas.openxmlformats.org/presentationml/2006/ole">
            <p:oleObj spid="_x0000_s12290" name="Picture" r:id="rId5" imgW="2457360" imgH="1246680" progId="Word.Picture.8">
              <p:embed/>
            </p:oleObj>
          </a:graphicData>
        </a:graphic>
      </p:graphicFrame>
      <p:pic>
        <p:nvPicPr>
          <p:cNvPr id="5" name="Picture 4" descr="LOGO: USAID Do Povo Americano: SPEED: Por Melhor Ambiente de Nogocio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04800" y="1828800"/>
            <a:ext cx="2438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dirty="0"/>
              <a:t> O Tamanho potencial do novo mercado de produtos e servicos gerado a partir desses investimentos é de cerca de EUA $ </a:t>
            </a:r>
            <a:r>
              <a:rPr lang="pt-BR" sz="2000" dirty="0" smtClean="0"/>
              <a:t>20- </a:t>
            </a:r>
            <a:r>
              <a:rPr lang="pt-BR" sz="2000" dirty="0"/>
              <a:t>35 bilhões nos próximos 5-10 anos.</a:t>
            </a:r>
          </a:p>
          <a:p>
            <a:endParaRPr lang="pt-BR" sz="2000" dirty="0"/>
          </a:p>
          <a:p>
            <a:pPr>
              <a:buFont typeface="Wingdings" pitchFamily="2" charset="2"/>
              <a:buChar char="§"/>
            </a:pPr>
            <a:r>
              <a:rPr lang="pt-BR" sz="2000" dirty="0"/>
              <a:t> </a:t>
            </a:r>
            <a:r>
              <a:rPr lang="pt-BR" sz="2000" dirty="0" smtClean="0"/>
              <a:t>No mínimo já foi investido em </a:t>
            </a:r>
            <a:r>
              <a:rPr lang="pt-BR" sz="2000" dirty="0"/>
              <a:t>Mocambique </a:t>
            </a:r>
            <a:r>
              <a:rPr lang="pt-BR" sz="2000" dirty="0" smtClean="0"/>
              <a:t>cerca </a:t>
            </a:r>
            <a:r>
              <a:rPr lang="pt-BR" sz="2000" dirty="0"/>
              <a:t>de US$ 5- 6 bilhões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905000"/>
            <a:ext cx="640080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1295400"/>
            <a:ext cx="857408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Grandes investimentos em infra-estruturas e serviços no sector extractivo está abrindo novos mercados para as PME’s locais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84" charset="-128"/>
              <a:cs typeface="+mj-cs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352800" y="228600"/>
          <a:ext cx="2057400" cy="914400"/>
        </p:xfrm>
        <a:graphic>
          <a:graphicData uri="http://schemas.openxmlformats.org/presentationml/2006/ole">
            <p:oleObj spid="_x0000_s2050" name="Picture" r:id="rId4" imgW="2457360" imgH="1246680" progId="Word.Picture.8">
              <p:embed/>
            </p:oleObj>
          </a:graphicData>
        </a:graphic>
      </p:graphicFrame>
      <p:pic>
        <p:nvPicPr>
          <p:cNvPr id="8" name="Picture 7" descr="LOGO: USAID Do Povo Americano: SPEED: Por Melhor Ambiente de Nogocio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6386195"/>
            <a:ext cx="22987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352800" y="228600"/>
          <a:ext cx="2057400" cy="914400"/>
        </p:xfrm>
        <a:graphic>
          <a:graphicData uri="http://schemas.openxmlformats.org/presentationml/2006/ole">
            <p:oleObj spid="_x0000_s3074" name="Picture" r:id="rId3" imgW="2457360" imgH="1246680" progId="Word.Picture.8">
              <p:embed/>
            </p:oleObj>
          </a:graphicData>
        </a:graphic>
      </p:graphicFrame>
      <p:pic>
        <p:nvPicPr>
          <p:cNvPr id="3" name="Picture 2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248400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219200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Qualquer iniciativa de Conteúdo Local deve primeiro identificar as principais falhas de mercado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ＭＳ Ｐゴシック" pitchFamily="-84" charset="-128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2209800"/>
            <a:ext cx="9220200" cy="46482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438400"/>
            <a:ext cx="2247900" cy="2192338"/>
          </a:xfrm>
          <a:prstGeom prst="ellipse">
            <a:avLst/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</a:rPr>
              <a:t>Mercados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</a:rPr>
              <a:t>não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itchFamily="34" charset="0"/>
              </a:rPr>
              <a:t>competitivos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O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pt-BR" sz="1200" dirty="0">
                <a:solidFill>
                  <a:srgbClr val="000000"/>
                </a:solidFill>
                <a:latin typeface="Arial" pitchFamily="34" charset="0"/>
              </a:rPr>
              <a:t>mbiente de negócios em Moçambique não  facilita a igualdade de acesso aos mercados </a:t>
            </a:r>
            <a:r>
              <a:rPr lang="pt-BR" sz="1200" dirty="0" smtClean="0">
                <a:solidFill>
                  <a:srgbClr val="000000"/>
                </a:solidFill>
                <a:latin typeface="Arial" pitchFamily="34" charset="0"/>
              </a:rPr>
              <a:t>pelas </a:t>
            </a:r>
            <a:r>
              <a:rPr lang="pt-BR" sz="1200" dirty="0">
                <a:solidFill>
                  <a:srgbClr val="000000"/>
                </a:solidFill>
                <a:latin typeface="Arial" pitchFamily="34" charset="0"/>
              </a:rPr>
              <a:t>PMEs locais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057400" y="3048000"/>
            <a:ext cx="2049463" cy="1763713"/>
          </a:xfrm>
          <a:prstGeom prst="ellipse">
            <a:avLst/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rgbClr val="000000"/>
                </a:solidFill>
                <a:latin typeface="Arial" pitchFamily="34" charset="0"/>
              </a:rPr>
              <a:t>Informação </a:t>
            </a:r>
            <a:r>
              <a:rPr lang="pt-PT" sz="1200" b="1" dirty="0">
                <a:solidFill>
                  <a:srgbClr val="000000"/>
                </a:solidFill>
                <a:latin typeface="Arial" pitchFamily="34" charset="0"/>
              </a:rPr>
              <a:t>Assimétrica</a:t>
            </a:r>
            <a:r>
              <a:rPr lang="pt-BR" sz="1200" b="1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pt-BR" sz="1200" dirty="0">
                <a:solidFill>
                  <a:srgbClr val="000000"/>
                </a:solidFill>
                <a:latin typeface="Arial" pitchFamily="34" charset="0"/>
              </a:rPr>
              <a:t>as PMEs não têm acesso a informações de mercado, padroes, normas, etc</a:t>
            </a: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733800" y="3505200"/>
            <a:ext cx="1981200" cy="1752600"/>
          </a:xfrm>
          <a:prstGeom prst="ellipse">
            <a:avLst/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dk1"/>
                </a:solidFill>
                <a:latin typeface="+mn-lt"/>
                <a:ea typeface="+mn-ea"/>
              </a:rPr>
              <a:t>Estrutura do mercado</a:t>
            </a:r>
            <a:r>
              <a:rPr lang="pt-BR" sz="1200" dirty="0">
                <a:solidFill>
                  <a:schemeClr val="dk1"/>
                </a:solidFill>
                <a:latin typeface="+mn-lt"/>
                <a:ea typeface="+mn-ea"/>
              </a:rPr>
              <a:t>: poucos  vendedores e poucos compradores</a:t>
            </a:r>
            <a:endParaRPr lang="en-US" sz="12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334000" y="4114800"/>
            <a:ext cx="1752600" cy="1684338"/>
          </a:xfrm>
          <a:prstGeom prst="ellipse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t-BR" sz="1200" b="1">
                <a:solidFill>
                  <a:srgbClr val="000000"/>
                </a:solidFill>
                <a:latin typeface="Arial" pitchFamily="34" charset="0"/>
              </a:rPr>
              <a:t>Capacidade de absorção:</a:t>
            </a:r>
            <a:r>
              <a:rPr lang="pt-BR" sz="1200">
                <a:solidFill>
                  <a:srgbClr val="000000"/>
                </a:solidFill>
                <a:latin typeface="Arial" pitchFamily="34" charset="0"/>
              </a:rPr>
              <a:t> as empresas não conseguem responder a procura e a  assistência</a:t>
            </a:r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629400" y="4648200"/>
            <a:ext cx="1752600" cy="1524000"/>
          </a:xfrm>
          <a:prstGeom prst="ellipse">
            <a:avLst/>
          </a:prstGeom>
          <a:gradFill rotWithShape="1">
            <a:gsLst>
              <a:gs pos="0">
                <a:srgbClr val="E8E8FA"/>
              </a:gs>
              <a:gs pos="64999">
                <a:srgbClr val="C3C3EF"/>
              </a:gs>
              <a:gs pos="100000">
                <a:srgbClr val="A8A8EA"/>
              </a:gs>
            </a:gsLst>
            <a:lin ang="5400000" scaled="1"/>
          </a:gradFill>
          <a:ln w="9525">
            <a:solidFill>
              <a:srgbClr val="2F2F98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dk1"/>
                </a:solidFill>
                <a:latin typeface="+mn-lt"/>
                <a:ea typeface="+mn-ea"/>
              </a:rPr>
              <a:t>Tempo util: </a:t>
            </a:r>
            <a:r>
              <a:rPr lang="pt-BR" sz="1200" dirty="0">
                <a:solidFill>
                  <a:schemeClr val="dk1"/>
                </a:solidFill>
                <a:latin typeface="+mn-lt"/>
                <a:ea typeface="+mn-ea"/>
              </a:rPr>
              <a:t>o mercado local não esta sincronizada com as novas demanda/procura</a:t>
            </a:r>
          </a:p>
        </p:txBody>
      </p:sp>
      <p:sp>
        <p:nvSpPr>
          <p:cNvPr id="12" name="Rectangle 11"/>
          <p:cNvSpPr/>
          <p:nvPr/>
        </p:nvSpPr>
        <p:spPr bwMode="auto">
          <a:xfrm rot="6556953" flipV="1">
            <a:off x="5298282" y="1772444"/>
            <a:ext cx="1066800" cy="19637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eaVert"/>
          <a:lstStyle/>
          <a:p>
            <a:pPr>
              <a:defRPr/>
            </a:pPr>
            <a:r>
              <a:rPr lang="pt-BR" sz="1200" dirty="0">
                <a:solidFill>
                  <a:srgbClr val="000000"/>
                </a:solidFill>
                <a:ea typeface="ＭＳ Ｐゴシック" pitchFamily="-84" charset="-128"/>
              </a:rPr>
              <a:t>Essas falhas de mercado enfraquecem o ambiente de negócios e </a:t>
            </a:r>
            <a:r>
              <a:rPr lang="pt-BR" altLang="en-US" sz="1200" dirty="0">
                <a:solidFill>
                  <a:srgbClr val="000000"/>
                </a:solidFill>
                <a:ea typeface="ＭＳ Ｐゴシック" pitchFamily="-84" charset="-128"/>
              </a:rPr>
              <a:t>“</a:t>
            </a:r>
            <a:r>
              <a:rPr lang="pt-BR" sz="1200" dirty="0">
                <a:solidFill>
                  <a:srgbClr val="000000"/>
                </a:solidFill>
                <a:ea typeface="ＭＳ Ｐゴシック" pitchFamily="-84" charset="-128"/>
              </a:rPr>
              <a:t>puxam" as PMEs  longe de serem mais competitivas</a:t>
            </a:r>
            <a:endParaRPr lang="en-US" sz="1200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124200" y="2590800"/>
            <a:ext cx="4321175" cy="14351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676400" y="5287963"/>
            <a:ext cx="3352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dirty="0"/>
              <a:t>Resulta na incapacidade de gerar o efeito multiplicador  </a:t>
            </a:r>
            <a:r>
              <a:rPr lang="pt-BR" sz="1200" dirty="0" smtClean="0"/>
              <a:t>de novos ivestimentos e receitas do </a:t>
            </a:r>
            <a:r>
              <a:rPr lang="pt-BR" sz="1200" dirty="0"/>
              <a:t>IDE </a:t>
            </a:r>
            <a:r>
              <a:rPr lang="pt-BR" sz="1200" dirty="0" smtClean="0"/>
              <a:t>na </a:t>
            </a:r>
            <a:r>
              <a:rPr lang="pt-BR" sz="1200" dirty="0"/>
              <a:t>economia;  insuficiente  spillover (extravasamento) para os mercados locais, os mercados locais não são capazes de alavancar novas oportunidades para aumentar a competitividade</a:t>
            </a:r>
            <a:endParaRPr lang="en-US" sz="1200" dirty="0"/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762000" y="5410200"/>
            <a:ext cx="800100" cy="3444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rgbClr val="6B6BC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590800"/>
            <a:ext cx="8915400" cy="4114800"/>
          </a:xfrm>
          <a:prstGeom prst="rect">
            <a:avLst/>
          </a:prstGeom>
          <a:noFill/>
        </p:spPr>
      </p:pic>
      <p:sp>
        <p:nvSpPr>
          <p:cNvPr id="3" name="Oval 1"/>
          <p:cNvSpPr>
            <a:spLocks noChangeArrowheads="1"/>
          </p:cNvSpPr>
          <p:nvPr/>
        </p:nvSpPr>
        <p:spPr bwMode="auto">
          <a:xfrm>
            <a:off x="1905000" y="4495800"/>
            <a:ext cx="1676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2667000" y="5867400"/>
            <a:ext cx="8382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4800600" y="5562600"/>
            <a:ext cx="8382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5562600" y="5257800"/>
            <a:ext cx="12954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7772400" y="4495800"/>
            <a:ext cx="8382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7315200" y="5486400"/>
            <a:ext cx="1524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914400"/>
            <a:ext cx="89154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A Experiência de outros países com o Conteúdo Local pode ser útil a Moçambique</a:t>
            </a:r>
            <a:b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</a:b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Brasil, África do Sul, Nigéria, Angola, Gana, Trinidad e Tobago desenvolveram processos de  Conteúdo Local, com resultados diferentes.  A tabela abaixo mostra alguns aspectos-chave dos processos (em círculo algumas características chave e que podem ser úteis a Moçambique)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ＭＳ Ｐゴシック" pitchFamily="-84" charset="-128"/>
              <a:cs typeface="+mj-cs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505200" y="0"/>
          <a:ext cx="2057400" cy="914400"/>
        </p:xfrm>
        <a:graphic>
          <a:graphicData uri="http://schemas.openxmlformats.org/presentationml/2006/ole">
            <p:oleObj spid="_x0000_s4098" name="Picture" r:id="rId4" imgW="2457360" imgH="1246680" progId="Word.Picture.8">
              <p:embed/>
            </p:oleObj>
          </a:graphicData>
        </a:graphic>
      </p:graphicFrame>
      <p:pic>
        <p:nvPicPr>
          <p:cNvPr id="11" name="Picture 10" descr="LOGO: USAID Do Povo Americano: SPEED: Por Melhor Ambiente de Nogocio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1676400"/>
            <a:ext cx="8915400" cy="51816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Desde a aprovação da Política ....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As empresas privadas de gás e petróleo adiantaram-se começando a responder às exigências de conteúdo local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Tullow Oil tem sido a líder do processo, criando Centros de Desenvolvimento Empresarial (Enterprise Development Center) – actividade em franco progresso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 iniciativa “Investir em África” complementa as actividades de conteúdo local, chamando atenção internacional e facilitando parcerias (com EDC)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Actualização da Lei de Conteúdo Local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Trabalhando com o parlamento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Actualmente põe o seu enfoque nas especificações de emprego, menos em bens e serviços (pode mudar)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Horizonte de 10 anos para atingir as metas (processo de longo prazo)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Enfatiza transformar o Ghana num destino preferencial de investimento  em Africa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914400"/>
            <a:ext cx="79248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Actividades de CL no Ghana -  Situação corrente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505200" y="0"/>
          <a:ext cx="2057400" cy="914400"/>
        </p:xfrm>
        <a:graphic>
          <a:graphicData uri="http://schemas.openxmlformats.org/presentationml/2006/ole">
            <p:oleObj spid="_x0000_s5122" name="Picture" r:id="rId3" imgW="2457360" imgH="1246680" progId="Word.Picture.8">
              <p:embed/>
            </p:oleObj>
          </a:graphicData>
        </a:graphic>
      </p:graphicFrame>
      <p:pic>
        <p:nvPicPr>
          <p:cNvPr id="5" name="Picture 4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1450" y="1447800"/>
            <a:ext cx="89916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Moçambique precisa de definiçoes comuns de instrumentos de política  para avaliar as diferentes  opções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ＭＳ Ｐゴシック" pitchFamily="-84" charset="-128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2362200"/>
            <a:ext cx="8763000" cy="48006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84" charset="-128"/>
                <a:cs typeface="+mn-cs"/>
              </a:rPr>
              <a:t>Política</a:t>
            </a:r>
            <a:r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84" charset="-128"/>
                <a:cs typeface="+mn-cs"/>
              </a:rPr>
              <a:t>-conjunto de princípios, visão e estratégia explicando a abordagem  do governo. Aprovada ao  nível Ministerial (para uma politica sectorial especifica) ou pelo Conselho de Ministros (para uma política intersectorial como é o caso de  Conteúdo Local)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84" charset="-128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84" charset="-128"/>
                <a:cs typeface="+mn-cs"/>
              </a:rPr>
              <a:t>Lei</a:t>
            </a:r>
            <a:r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84" charset="-128"/>
                <a:cs typeface="+mn-cs"/>
              </a:rPr>
              <a:t>-conjunto de regras executáveis ​​pelos tribunais. Requer aprovação do Parlamento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84" charset="-128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84" charset="-128"/>
                <a:cs typeface="+mn-cs"/>
              </a:rPr>
              <a:t>Regulamento</a:t>
            </a:r>
            <a:r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84" charset="-128"/>
                <a:cs typeface="+mn-cs"/>
              </a:rPr>
              <a:t> – baseado no poder da lei, com uma aplicacao integral da lei, fornecendo detalhes sobre como a lei será aplicada e executada. Aprovado pelo Conselho de Ministros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84" charset="-128"/>
              <a:cs typeface="+mn-cs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505200" y="228600"/>
          <a:ext cx="2057400" cy="914400"/>
        </p:xfrm>
        <a:graphic>
          <a:graphicData uri="http://schemas.openxmlformats.org/presentationml/2006/ole">
            <p:oleObj spid="_x0000_s6146" name="Picture" r:id="rId3" imgW="2457360" imgH="1246680" progId="Word.Picture.8">
              <p:embed/>
            </p:oleObj>
          </a:graphicData>
        </a:graphic>
      </p:graphicFrame>
      <p:pic>
        <p:nvPicPr>
          <p:cNvPr id="5" name="Picture 4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295400"/>
            <a:ext cx="7772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Definições de CL explicadas em detalhe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752600"/>
            <a:ext cx="8686800" cy="487680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Conteúdo Local </a:t>
            </a:r>
            <a:r>
              <a:rPr kumimoji="0" lang="pt-B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estritamente definido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refere-se a percentagem de um produto cujo valor agregado é produzido/originado no mercado interno (dentro do país), enquanto a </a:t>
            </a:r>
            <a:r>
              <a:rPr kumimoji="0" lang="pt-B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definição mais comum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CL, refere-se à  Aquisição (Procurement) Local (PL), ou seja a compra de bens ou serviços de um fornecedor local.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 Moçambique carece duma definição clara e consensual de Conteúdo Local. Geralmente,  a discussão sobre CL concentra-se  na definição de CL como sendo a </a:t>
            </a:r>
            <a:r>
              <a:rPr kumimoji="0" lang="pt-BR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aquisição de bens ou serviços de fornecedores locais.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 avançar, será importante em Moçambique concordar em adoptar uma  definição de "local", que  poderá ajudar a determinar como medir o CL.</a:t>
            </a:r>
          </a:p>
          <a:p>
            <a:pPr marL="54864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Focus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nos resultados que advêm do apoio ao conteúdo local, tais como a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criação de emprego, crescimento económico inclusivo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nas regiões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 produção, a criação de riqueza é o mais importante e deve ser o motor das decisões a tomar 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Notched Right Arrow 3"/>
          <p:cNvSpPr/>
          <p:nvPr/>
        </p:nvSpPr>
        <p:spPr bwMode="auto">
          <a:xfrm>
            <a:off x="0" y="5486400"/>
            <a:ext cx="1207008" cy="484632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          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505200" y="228600"/>
          <a:ext cx="2057400" cy="914400"/>
        </p:xfrm>
        <a:graphic>
          <a:graphicData uri="http://schemas.openxmlformats.org/presentationml/2006/ole">
            <p:oleObj spid="_x0000_s7170" name="Picture" r:id="rId3" imgW="2457360" imgH="1246680" progId="Word.Picture.8">
              <p:embed/>
            </p:oleObj>
          </a:graphicData>
        </a:graphic>
      </p:graphicFrame>
      <p:pic>
        <p:nvPicPr>
          <p:cNvPr id="6" name="Picture 5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838200"/>
            <a:ext cx="77724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Tres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Opções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Principais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 do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Conteudo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 Local</a:t>
            </a: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/>
        </p:nvGraphicFramePr>
        <p:xfrm>
          <a:off x="0" y="1432560"/>
          <a:ext cx="8839200" cy="5425440"/>
        </p:xfrm>
        <a:graphic>
          <a:graphicData uri="http://schemas.openxmlformats.org/drawingml/2006/table">
            <a:tbl>
              <a:tblPr/>
              <a:tblGrid>
                <a:gridCol w="3106530"/>
                <a:gridCol w="2786270"/>
                <a:gridCol w="2946400"/>
              </a:tblGrid>
              <a:tr h="5273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Opção 1 - opção 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"Não fazer nada"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Vantagens: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Impede a interferência  no mercado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Não introduz novas instituições ou  obrigatoriedade de aplicação de novos mecanismos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Desvantagens: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Não resolve as falhas de mercado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Não responde a economia política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Não ajuda a tirar partido das novas oportunidades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Riscos: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Perde-se a oportunidade de  se alavancar nas novas fontes de crescimento para fortalecer  o ambiente de negócios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Opção 2 - Nova lei / regulamentos ou regulamentos associados as novas leis de Mineração / Petroleo &amp; Gaz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Vantagens: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Mecanismo claro e aplicável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Resposta forte à economia política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Desvantagens: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Não é uma abordagem centralizada e coordenada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Riscos: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Codifica os alvos prematuramente (muito cedo ) elevando os custos para as  empresas locais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Protege empresas ineficientes e não competitivas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Afugenta do pais o investimento crítico e necessário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Opção 3 - Estabelecer uma política de conteúdo local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Vantagens: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Envia  um sinal forte de mercado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Cria a oportunidade de desenvolver a visão, estratégia e definicao de prioridades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Facilita a construção de consensos entre sectores público e privado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Fortalece as ligações com o  ambiente de negócios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Desvantagens: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Não  tem o peso da lei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Requer legislação subsequente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O processo pode custar a perda a curto prazo de  algumas oportunidades de compras (acquisicoes) locais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Riscos: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O processo não resulta numa forte participação interministerial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pt-PT" sz="14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 processo impede uma acção rápida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505200" y="0"/>
          <a:ext cx="2057400" cy="914400"/>
        </p:xfrm>
        <a:graphic>
          <a:graphicData uri="http://schemas.openxmlformats.org/presentationml/2006/ole">
            <p:oleObj spid="_x0000_s8194" name="Picture" r:id="rId3" imgW="2457360" imgH="1246680" progId="Word.Picture.8">
              <p:embed/>
            </p:oleObj>
          </a:graphicData>
        </a:graphic>
      </p:graphicFrame>
      <p:pic>
        <p:nvPicPr>
          <p:cNvPr id="5" name="Picture 4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228600" y="2590800"/>
            <a:ext cx="4192588" cy="411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Princípios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 da Política de Conteúdo 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Define uma visão clara, estratégia e abordagem do Conteúdo 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Transparência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 e partilha de informações, pública e privada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Concentra-se em </a:t>
            </a:r>
            <a:r>
              <a:rPr kumimoji="0" lang="pt-B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postos de trabalho 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(criação de emprego), e não nas definições de propriedade de negócios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Parceria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 entre os sectores público e privado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Focos/Alinhamento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 com sectores-alvo que têm maior possibilidade comercial no consumo da industria extractiva, maximizando sustentabilidade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Exige 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planos de aquisição e conteúdo local e planos de emprego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Baseia –se em incentivos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, ao invés de regulamentos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kumimoji="0" lang="pt-BR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Fortalece</a:t>
            </a:r>
            <a:r>
              <a:rPr kumimoji="0" lang="pt-B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+mn-cs"/>
              </a:rPr>
              <a:t> o ambiente de negocios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pitchFamily="-84" charset="-128"/>
              <a:cs typeface="+mn-cs"/>
            </a:endParaRP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4800600" y="3352800"/>
            <a:ext cx="4041775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-84" charset="-128"/>
                <a:cs typeface="+mn-cs"/>
              </a:rPr>
              <a:t>Conteúdo Principal</a:t>
            </a:r>
            <a:endParaRPr kumimoji="0" lang="pt-PT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P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Planos de Aquisição e de Conteúdo Local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P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Planos e metas de emprego local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P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Divulgação completa e licitação aberta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P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Centro de Conteúdo Local de Excelência gerido por uma terceira parte (financiado pelo fundo especial de desenvolvimento)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P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Estratégia de M &amp; E com uma base forte de informação quantitativa para acompanhar o progresso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ü"/>
              <a:tabLst/>
              <a:defRPr/>
            </a:pPr>
            <a:r>
              <a:rPr kumimoji="0" lang="pt-P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Incentivos para os investidores </a:t>
            </a: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ＭＳ Ｐゴシック" pitchFamily="-84" charset="-128"/>
              <a:cs typeface="+mn-cs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267200" y="1371600"/>
            <a:ext cx="30480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pt-PT" sz="1600" b="1" dirty="0">
                <a:solidFill>
                  <a:srgbClr val="000000"/>
                </a:solidFill>
                <a:ea typeface="ＭＳ Ｐゴシック" pitchFamily="-84" charset="-128"/>
              </a:rPr>
              <a:t>Desenvolver uma  Política de Conteúdo Local</a:t>
            </a:r>
            <a:endParaRPr lang="en-US" sz="1600" b="1" dirty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990600"/>
            <a:ext cx="3657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Opção Recomendada</a:t>
            </a:r>
            <a:r>
              <a:rPr kumimoji="0" lang="pt-P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 </a:t>
            </a:r>
            <a:br>
              <a:rPr kumimoji="0" lang="pt-P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</a:br>
            <a:r>
              <a:rPr kumimoji="0" lang="pt-PT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 </a:t>
            </a:r>
            <a:r>
              <a:rPr kumimoji="0" lang="pt-PT" sz="33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>–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  <a:t/>
            </a:r>
            <a:b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+mj-cs"/>
              </a:rPr>
            </a:br>
            <a:endParaRPr kumimoji="0" lang="en-US" sz="33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ＭＳ Ｐゴシック" pitchFamily="-84" charset="-128"/>
              <a:cs typeface="+mj-cs"/>
            </a:endParaRPr>
          </a:p>
        </p:txBody>
      </p:sp>
      <p:sp>
        <p:nvSpPr>
          <p:cNvPr id="7" name="Lightning Bolt 4"/>
          <p:cNvSpPr>
            <a:spLocks noChangeArrowheads="1"/>
          </p:cNvSpPr>
          <p:nvPr/>
        </p:nvSpPr>
        <p:spPr bwMode="auto">
          <a:xfrm rot="-6130200">
            <a:off x="3536156" y="1848644"/>
            <a:ext cx="538163" cy="809625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ghtning Bolt 7"/>
          <p:cNvSpPr>
            <a:spLocks noChangeArrowheads="1"/>
          </p:cNvSpPr>
          <p:nvPr/>
        </p:nvSpPr>
        <p:spPr bwMode="auto">
          <a:xfrm rot="10800000">
            <a:off x="5410200" y="2209800"/>
            <a:ext cx="685800" cy="8382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733800" y="228600"/>
          <a:ext cx="2057400" cy="914400"/>
        </p:xfrm>
        <a:graphic>
          <a:graphicData uri="http://schemas.openxmlformats.org/presentationml/2006/ole">
            <p:oleObj spid="_x0000_s9218" name="Picture" r:id="rId3" imgW="2457360" imgH="1246680" progId="Word.Picture.8">
              <p:embed/>
            </p:oleObj>
          </a:graphicData>
        </a:graphic>
      </p:graphicFrame>
      <p:pic>
        <p:nvPicPr>
          <p:cNvPr id="10" name="Picture 9" descr="LOGO: USAID Do Povo Americano: SPEED: Por Melhor Ambiente de Nogocio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386195"/>
            <a:ext cx="2362200" cy="47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119</TotalTime>
  <Words>1240</Words>
  <Application>Microsoft Office PowerPoint</Application>
  <PresentationFormat>On-screen Show (4:3)</PresentationFormat>
  <Paragraphs>112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Civic</vt:lpstr>
      <vt:lpstr>Picture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14</cp:revision>
  <dcterms:created xsi:type="dcterms:W3CDTF">2014-04-16T19:43:19Z</dcterms:created>
  <dcterms:modified xsi:type="dcterms:W3CDTF">2014-04-16T21:42:56Z</dcterms:modified>
</cp:coreProperties>
</file>